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62" r:id="rId2"/>
    <p:sldId id="287" r:id="rId3"/>
    <p:sldId id="288" r:id="rId4"/>
    <p:sldId id="266" r:id="rId5"/>
    <p:sldId id="340" r:id="rId6"/>
    <p:sldId id="298" r:id="rId7"/>
    <p:sldId id="303" r:id="rId8"/>
    <p:sldId id="304" r:id="rId9"/>
    <p:sldId id="301" r:id="rId10"/>
    <p:sldId id="284" r:id="rId11"/>
    <p:sldId id="277" r:id="rId12"/>
    <p:sldId id="342" r:id="rId13"/>
    <p:sldId id="337" r:id="rId14"/>
    <p:sldId id="344" r:id="rId15"/>
    <p:sldId id="343" r:id="rId16"/>
    <p:sldId id="269" r:id="rId17"/>
    <p:sldId id="331" r:id="rId18"/>
    <p:sldId id="271" r:id="rId19"/>
    <p:sldId id="273" r:id="rId20"/>
    <p:sldId id="276" r:id="rId21"/>
    <p:sldId id="274" r:id="rId22"/>
    <p:sldId id="341" r:id="rId23"/>
    <p:sldId id="305" r:id="rId24"/>
    <p:sldId id="339" r:id="rId25"/>
    <p:sldId id="290" r:id="rId26"/>
    <p:sldId id="306" r:id="rId27"/>
    <p:sldId id="307" r:id="rId28"/>
    <p:sldId id="308" r:id="rId29"/>
    <p:sldId id="309" r:id="rId30"/>
    <p:sldId id="311" r:id="rId31"/>
    <p:sldId id="312" r:id="rId32"/>
    <p:sldId id="333" r:id="rId33"/>
    <p:sldId id="292" r:id="rId34"/>
    <p:sldId id="294" r:id="rId35"/>
    <p:sldId id="335" r:id="rId36"/>
    <p:sldId id="322" r:id="rId37"/>
    <p:sldId id="316" r:id="rId38"/>
    <p:sldId id="324" r:id="rId39"/>
    <p:sldId id="346" r:id="rId40"/>
    <p:sldId id="350" r:id="rId41"/>
    <p:sldId id="348" r:id="rId42"/>
    <p:sldId id="345" r:id="rId43"/>
    <p:sldId id="349" r:id="rId44"/>
    <p:sldId id="347" r:id="rId45"/>
    <p:sldId id="35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8F7EA"/>
    <a:srgbClr val="EDEEEF"/>
    <a:srgbClr val="23547A"/>
    <a:srgbClr val="9FB2CF"/>
    <a:srgbClr val="75ACAA"/>
    <a:srgbClr val="B4BFD7"/>
    <a:srgbClr val="2F426C"/>
    <a:srgbClr val="EDA035"/>
    <a:srgbClr val="2F416C"/>
    <a:srgbClr val="30416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1992" autoAdjust="0"/>
    <p:restoredTop sz="90553" autoAdjust="0"/>
  </p:normalViewPr>
  <p:slideViewPr>
    <p:cSldViewPr>
      <p:cViewPr varScale="1">
        <p:scale>
          <a:sx n="104" d="100"/>
          <a:sy n="104" d="100"/>
        </p:scale>
        <p:origin x="-7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ocuments:eddi:talk:uist%202010:results-graph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sbernst:Documents:eddi:talk:uist%202010:results-graph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Odds Ratio</c:v>
                </c:pt>
              </c:strCache>
            </c:strRef>
          </c:tx>
          <c:spPr>
            <a:solidFill>
              <a:srgbClr val="2F426C"/>
            </a:solidFill>
          </c:spPr>
          <c:cat>
            <c:strRef>
              <c:f>Sheet1!$A$2:$A$6</c:f>
              <c:strCache>
                <c:ptCount val="5"/>
                <c:pt idx="0">
                  <c:v>LDA</c:v>
                </c:pt>
                <c:pt idx="1">
                  <c:v>Unigram (baseline)</c:v>
                </c:pt>
                <c:pt idx="2">
                  <c:v>IDF</c:v>
                </c:pt>
                <c:pt idx="3">
                  <c:v>TweeTopic</c:v>
                </c:pt>
                <c:pt idx="4">
                  <c:v>TweeTopic_x000d_(No Noun Detection)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0.41</c:v>
                </c:pt>
                <c:pt idx="1">
                  <c:v>1.0</c:v>
                </c:pt>
                <c:pt idx="2">
                  <c:v>1.31</c:v>
                </c:pt>
                <c:pt idx="3">
                  <c:v>1.9</c:v>
                </c:pt>
                <c:pt idx="4">
                  <c:v>1.88</c:v>
                </c:pt>
              </c:numCache>
            </c:numRef>
          </c:val>
        </c:ser>
        <c:axId val="570319320"/>
        <c:axId val="570322648"/>
      </c:barChart>
      <c:catAx>
        <c:axId val="570319320"/>
        <c:scaling>
          <c:orientation val="minMax"/>
        </c:scaling>
        <c:axPos val="l"/>
        <c:tickLblPos val="nextTo"/>
        <c:txPr>
          <a:bodyPr/>
          <a:lstStyle/>
          <a:p>
            <a:pPr>
              <a:defRPr sz="2200">
                <a:latin typeface="Myriad Pro Light"/>
                <a:cs typeface="Myriad Pro Light"/>
              </a:defRPr>
            </a:pPr>
            <a:endParaRPr lang="en-US"/>
          </a:p>
        </c:txPr>
        <c:crossAx val="570322648"/>
        <c:crosses val="autoZero"/>
        <c:auto val="1"/>
        <c:lblAlgn val="ctr"/>
        <c:lblOffset val="100"/>
      </c:catAx>
      <c:valAx>
        <c:axId val="57032264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600">
                <a:latin typeface="Myriad Pro Light"/>
                <a:cs typeface="Myriad Pro Light"/>
              </a:defRPr>
            </a:pPr>
            <a:endParaRPr lang="en-US"/>
          </a:p>
        </c:txPr>
        <c:crossAx val="570319320"/>
        <c:crosses val="autoZero"/>
        <c:crossBetween val="between"/>
      </c:valAx>
    </c:plotArea>
    <c:plotVisOnly val="1"/>
  </c:chart>
  <c:txPr>
    <a:bodyPr/>
    <a:lstStyle/>
    <a:p>
      <a:pPr>
        <a:defRPr>
          <a:latin typeface="Myriad Pro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Odds Ratio</c:v>
                </c:pt>
              </c:strCache>
            </c:strRef>
          </c:tx>
          <c:spPr>
            <a:solidFill>
              <a:srgbClr val="2F426C"/>
            </a:solidFill>
          </c:spPr>
          <c:cat>
            <c:strRef>
              <c:f>Sheet1!$A$2:$A$6</c:f>
              <c:strCache>
                <c:ptCount val="5"/>
                <c:pt idx="0">
                  <c:v>LDA</c:v>
                </c:pt>
                <c:pt idx="1">
                  <c:v>Unigram (baseline)</c:v>
                </c:pt>
                <c:pt idx="2">
                  <c:v>IDF</c:v>
                </c:pt>
                <c:pt idx="3">
                  <c:v>TweeTopic</c:v>
                </c:pt>
                <c:pt idx="4">
                  <c:v>TweeTopic_x000d_(No Noun Detection)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0.41</c:v>
                </c:pt>
                <c:pt idx="1">
                  <c:v>1.0</c:v>
                </c:pt>
                <c:pt idx="2">
                  <c:v>1.31</c:v>
                </c:pt>
                <c:pt idx="3">
                  <c:v>1.9</c:v>
                </c:pt>
                <c:pt idx="4">
                  <c:v>1.88</c:v>
                </c:pt>
              </c:numCache>
            </c:numRef>
          </c:val>
        </c:ser>
        <c:axId val="648890664"/>
        <c:axId val="648894056"/>
      </c:barChart>
      <c:catAx>
        <c:axId val="648890664"/>
        <c:scaling>
          <c:orientation val="minMax"/>
        </c:scaling>
        <c:axPos val="l"/>
        <c:tickLblPos val="nextTo"/>
        <c:txPr>
          <a:bodyPr/>
          <a:lstStyle/>
          <a:p>
            <a:pPr algn="r">
              <a:defRPr sz="2200">
                <a:latin typeface="Myriad Pro Light"/>
                <a:cs typeface="Myriad Pro Light"/>
              </a:defRPr>
            </a:pPr>
            <a:endParaRPr lang="en-US"/>
          </a:p>
        </c:txPr>
        <c:crossAx val="648894056"/>
        <c:crosses val="autoZero"/>
        <c:auto val="1"/>
        <c:lblAlgn val="ctr"/>
        <c:lblOffset val="100"/>
      </c:catAx>
      <c:valAx>
        <c:axId val="64889405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600">
                <a:latin typeface="Myriad Pro Light"/>
                <a:cs typeface="Myriad Pro Light"/>
              </a:defRPr>
            </a:pPr>
            <a:endParaRPr lang="en-US"/>
          </a:p>
        </c:txPr>
        <c:crossAx val="648890664"/>
        <c:crosses val="autoZero"/>
        <c:crossBetween val="between"/>
      </c:valAx>
    </c:plotArea>
    <c:plotVisOnly val="1"/>
  </c:chart>
  <c:txPr>
    <a:bodyPr/>
    <a:lstStyle/>
    <a:p>
      <a:pPr>
        <a:defRPr>
          <a:latin typeface="Myriad Pro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D0E4C-E9D0-0F4E-B93F-F518C8421EDF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B4E62-587A-1C4B-9C01-5873EAC83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0AAAF-152E-4B12-95F1-261504718D49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D6830-2D95-431B-9B14-8FF2DDEC1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Todo</a:t>
            </a:r>
            <a:r>
              <a:rPr lang="en-US" dirty="0" smtClean="0"/>
              <a:t>: make</a:t>
            </a:r>
            <a:r>
              <a:rPr lang="en-US" baseline="0" dirty="0" smtClean="0"/>
              <a:t> full-slide related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Shout</a:t>
            </a:r>
            <a:r>
              <a:rPr lang="en-US" baseline="0" dirty="0" smtClean="0"/>
              <a:t> out to </a:t>
            </a:r>
            <a:r>
              <a:rPr lang="en-US" baseline="0" dirty="0" err="1" smtClean="0"/>
              <a:t>ramage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</a:t>
            </a:r>
            <a:r>
              <a:rPr lang="en-US" baseline="0" dirty="0" smtClean="0"/>
              <a:t> for tweet, rater, and topic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Wald tests with </a:t>
            </a:r>
            <a:r>
              <a:rPr lang="en-US" dirty="0" err="1" smtClean="0"/>
              <a:t>bonferonni</a:t>
            </a:r>
            <a:r>
              <a:rPr lang="en-US" dirty="0" smtClean="0"/>
              <a:t> correction confirmed that it outperforms</a:t>
            </a:r>
            <a:r>
              <a:rPr lang="en-US" baseline="0" dirty="0" smtClean="0"/>
              <a:t> all the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 tweets ~once</a:t>
            </a:r>
            <a:r>
              <a:rPr lang="en-US" baseline="0" dirty="0" smtClean="0"/>
              <a:t> every four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339C3-8D0E-4948-9432-ED44F8A3727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Twitter is exploding in popularity as a communication medium</a:t>
            </a:r>
            <a:r>
              <a:rPr lang="en-US" baseline="0" dirty="0" smtClean="0"/>
              <a:t> and as</a:t>
            </a:r>
            <a:r>
              <a:rPr lang="en-US" dirty="0" smtClean="0"/>
              <a:t> an</a:t>
            </a:r>
            <a:r>
              <a:rPr lang="en-US" baseline="0" dirty="0" smtClean="0"/>
              <a:t> information source. But it’s also exploding in diversity and scale. Here’s a small slice of my feed – it covers a wide variety of topics. Some of these I care about and some of these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Wald tests with </a:t>
            </a:r>
            <a:r>
              <a:rPr lang="en-US" dirty="0" err="1" smtClean="0"/>
              <a:t>bonferonni</a:t>
            </a:r>
            <a:r>
              <a:rPr lang="en-US" dirty="0" smtClean="0"/>
              <a:t> correction confirmed that it outperforms</a:t>
            </a:r>
            <a:r>
              <a:rPr lang="en-US" baseline="0" dirty="0" smtClean="0"/>
              <a:t> all the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Todo</a:t>
            </a:r>
            <a:r>
              <a:rPr lang="en-US" dirty="0" smtClean="0"/>
              <a:t>: make</a:t>
            </a:r>
            <a:r>
              <a:rPr lang="en-US" baseline="0" dirty="0" smtClean="0"/>
              <a:t> full-slide related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TODO: </a:t>
            </a:r>
            <a:r>
              <a:rPr lang="en-US" dirty="0" err="1" smtClean="0"/>
              <a:t>photoshop</a:t>
            </a:r>
            <a:r>
              <a:rPr lang="en-US" dirty="0" smtClean="0"/>
              <a:t> the image to call out</a:t>
            </a:r>
            <a:r>
              <a:rPr lang="en-US" baseline="0" dirty="0" smtClean="0"/>
              <a:t> the items via color, rather than using these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don't want those as topic headings. "Cracks, keep, and </a:t>
            </a:r>
            <a:r>
              <a:rPr lang="en-US" dirty="0" err="1" smtClean="0"/>
              <a:t>lulz</a:t>
            </a:r>
            <a:r>
              <a:rPr lang="en-US" dirty="0" smtClean="0"/>
              <a:t>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6830-2D95-431B-9B14-8FF2DDEC110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8DAC-CFE8-7D4B-A318-990AD351D1CC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E85C-184A-CE47-965D-78A6E2AB670D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E4E0-5126-A048-BF1E-AE5DE1D2CEAF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yriad Pro Light"/>
                <a:cs typeface="Myriad Pro Light"/>
              </a:defRPr>
            </a:lvl1pPr>
            <a:lvl2pPr>
              <a:defRPr b="0" i="0">
                <a:latin typeface="Myriad Pro Light"/>
                <a:cs typeface="Myriad Pro Light"/>
              </a:defRPr>
            </a:lvl2pPr>
            <a:lvl3pPr>
              <a:defRPr b="0" i="0">
                <a:latin typeface="Myriad Pro Light"/>
                <a:cs typeface="Myriad Pro Light"/>
              </a:defRPr>
            </a:lvl3pPr>
            <a:lvl4pPr>
              <a:defRPr b="0" i="0">
                <a:latin typeface="Myriad Pro Light"/>
                <a:cs typeface="Myriad Pro Light"/>
              </a:defRPr>
            </a:lvl4pPr>
            <a:lvl5pPr>
              <a:defRPr b="0" i="0">
                <a:latin typeface="Myriad Pro Light"/>
                <a:cs typeface="Myriad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F78C-1D66-7346-A05C-7F6E1A44D04B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0CC9F-0106-134F-80B5-F0EA094B45C3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85A8-EB4E-2D42-B231-B603B3728E9B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2389-DD4D-3642-8D20-BAAB4E604017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9A64A-2D27-D442-AEDD-663DD4F16721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1DAC-92A5-F342-8BCD-DEC84EBF56E2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BFCB-1BA1-294D-BAB3-A5E9E8970F83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E901-3ABC-8143-A84A-E04D21A9E271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9FE02-0ECD-B54A-BDC5-3DD2171F5C29}" type="datetime1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68E67-9F6E-41EB-A0A0-62A7CB630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b="0" i="0" kern="1200">
          <a:solidFill>
            <a:schemeClr val="tx1"/>
          </a:solidFill>
          <a:latin typeface="Myriad Pro Light"/>
          <a:ea typeface="+mn-ea"/>
          <a:cs typeface="Myriad Pro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Myriad Pro Light"/>
          <a:ea typeface="+mn-ea"/>
          <a:cs typeface="Myriad Pro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Myriad Pro Light"/>
          <a:ea typeface="+mn-ea"/>
          <a:cs typeface="Myriad Pro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Myriad Pro Light"/>
          <a:ea typeface="+mn-ea"/>
          <a:cs typeface="Myriad Pro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Myriad Pro Light"/>
          <a:ea typeface="+mn-ea"/>
          <a:cs typeface="Myriad Pro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video" Target="file://localhost/Users/msbernst/Documents/eddi/talk/uist%202010/videos/video-demo.mp4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video" Target="file://localhost/Users/msbernst/Documents/eddi/talk/uist%202010/videos/video-demo2.mp4" TargetMode="Externa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04800" y="-304800"/>
            <a:ext cx="10058400" cy="3048000"/>
          </a:xfrm>
          <a:prstGeom prst="rect">
            <a:avLst/>
          </a:prstGeom>
          <a:solidFill>
            <a:srgbClr val="2F426C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wir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99" y="228600"/>
            <a:ext cx="1998901" cy="1998901"/>
          </a:xfrm>
          <a:prstGeom prst="rect">
            <a:avLst/>
          </a:prstGeom>
        </p:spPr>
      </p:pic>
      <p:pic>
        <p:nvPicPr>
          <p:cNvPr id="6" name="Picture 5" descr="mit-hci.png"/>
          <p:cNvPicPr>
            <a:picLocks noChangeAspect="1"/>
          </p:cNvPicPr>
          <p:nvPr/>
        </p:nvPicPr>
        <p:blipFill>
          <a:blip r:embed="rId4" cstate="print">
            <a:alphaModFix amt="66000"/>
          </a:blip>
          <a:stretch>
            <a:fillRect/>
          </a:stretch>
        </p:blipFill>
        <p:spPr>
          <a:xfrm>
            <a:off x="7816341" y="5638800"/>
            <a:ext cx="1022859" cy="871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9912" y="6455230"/>
            <a:ext cx="301928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mit</a:t>
            </a:r>
            <a:r>
              <a:rPr lang="en-US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human-computer interaction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grayscl/>
            <a:lum/>
          </a:blip>
          <a:stretch>
            <a:fillRect/>
          </a:stretch>
        </p:blipFill>
        <p:spPr>
          <a:xfrm>
            <a:off x="426720" y="6172200"/>
            <a:ext cx="1706880" cy="5172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5121555"/>
            <a:ext cx="4572000" cy="745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2F426C"/>
                </a:solidFill>
                <a:latin typeface="Myriad Pro Light" pitchFamily="34" charset="0"/>
              </a:rPr>
              <a:t>Jilin Chen</a:t>
            </a:r>
          </a:p>
          <a:p>
            <a:pPr>
              <a:lnSpc>
                <a:spcPct val="80000"/>
              </a:lnSpc>
            </a:pPr>
            <a:r>
              <a:rPr lang="en-US" sz="2600" cap="small" dirty="0" smtClean="0">
                <a:solidFill>
                  <a:srgbClr val="2F426C"/>
                </a:solidFill>
                <a:latin typeface="Myriad Pro Light" pitchFamily="34" charset="0"/>
              </a:rPr>
              <a:t>university of </a:t>
            </a:r>
            <a:r>
              <a:rPr lang="en-US" sz="2600" cap="small" dirty="0" err="1" smtClean="0">
                <a:solidFill>
                  <a:srgbClr val="2F426C"/>
                </a:solidFill>
                <a:latin typeface="Myriad Pro Light" pitchFamily="34" charset="0"/>
              </a:rPr>
              <a:t>minnesota</a:t>
            </a:r>
            <a:endParaRPr lang="en-US" sz="2600" cap="small" dirty="0" smtClean="0">
              <a:solidFill>
                <a:srgbClr val="2F426C"/>
              </a:solidFill>
              <a:latin typeface="Myriad Pro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146" y="152400"/>
            <a:ext cx="281269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dirty="0" smtClean="0">
                <a:solidFill>
                  <a:srgbClr val="F3F3F3"/>
                </a:solidFill>
                <a:latin typeface="Myriad Pro" pitchFamily="34" charset="0"/>
              </a:rPr>
              <a:t>eddi</a:t>
            </a:r>
            <a:endParaRPr lang="en-US" sz="11000" dirty="0">
              <a:solidFill>
                <a:srgbClr val="F3F3F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346" y="1915180"/>
            <a:ext cx="872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3F3F3"/>
                </a:solidFill>
                <a:latin typeface="Myriad Pro" pitchFamily="34" charset="0"/>
              </a:rPr>
              <a:t>Interactive Topic-Based Browsing of Social Status Streams</a:t>
            </a:r>
            <a:endParaRPr lang="en-US" sz="2800" dirty="0">
              <a:solidFill>
                <a:srgbClr val="F3F3F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4283355"/>
            <a:ext cx="8839200" cy="74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dirty="0" err="1" smtClean="0">
                <a:solidFill>
                  <a:srgbClr val="2F426C"/>
                </a:solidFill>
                <a:latin typeface="Myriad Pro Light" pitchFamily="34" charset="0"/>
              </a:rPr>
              <a:t>Bongwon</a:t>
            </a:r>
            <a:r>
              <a:rPr lang="en-US" sz="2600" dirty="0" smtClean="0">
                <a:solidFill>
                  <a:srgbClr val="2F426C"/>
                </a:solidFill>
                <a:latin typeface="Myriad Pro Light" pitchFamily="34" charset="0"/>
              </a:rPr>
              <a:t> </a:t>
            </a:r>
            <a:r>
              <a:rPr lang="en-US" sz="2600" dirty="0" err="1" smtClean="0">
                <a:solidFill>
                  <a:srgbClr val="2F426C"/>
                </a:solidFill>
                <a:latin typeface="Myriad Pro Light" pitchFamily="34" charset="0"/>
              </a:rPr>
              <a:t>Suh</a:t>
            </a:r>
            <a:r>
              <a:rPr lang="en-US" sz="2600" dirty="0" smtClean="0">
                <a:solidFill>
                  <a:srgbClr val="2F426C"/>
                </a:solidFill>
                <a:latin typeface="Myriad Pro Light" pitchFamily="34" charset="0"/>
              </a:rPr>
              <a:t>, </a:t>
            </a:r>
            <a:r>
              <a:rPr lang="en-US" sz="2600" dirty="0" err="1" smtClean="0">
                <a:solidFill>
                  <a:srgbClr val="2F426C"/>
                </a:solidFill>
                <a:latin typeface="Myriad Pro Light" pitchFamily="34" charset="0"/>
              </a:rPr>
              <a:t>Lichan</a:t>
            </a:r>
            <a:r>
              <a:rPr lang="en-US" sz="2600" dirty="0" smtClean="0">
                <a:solidFill>
                  <a:srgbClr val="2F426C"/>
                </a:solidFill>
                <a:latin typeface="Myriad Pro Light" pitchFamily="34" charset="0"/>
              </a:rPr>
              <a:t> Hong, Sanjay Kairam, Ed H. Chi</a:t>
            </a:r>
          </a:p>
          <a:p>
            <a:pPr>
              <a:lnSpc>
                <a:spcPct val="80000"/>
              </a:lnSpc>
            </a:pPr>
            <a:r>
              <a:rPr lang="en-US" sz="2600" cap="small" dirty="0" err="1" smtClean="0">
                <a:solidFill>
                  <a:srgbClr val="2F426C"/>
                </a:solidFill>
                <a:latin typeface="Myriad Pro Light" pitchFamily="34" charset="0"/>
              </a:rPr>
              <a:t>parc</a:t>
            </a:r>
            <a:r>
              <a:rPr lang="en-US" sz="2600" cap="small" dirty="0" smtClean="0">
                <a:solidFill>
                  <a:srgbClr val="2F426C"/>
                </a:solidFill>
                <a:latin typeface="Myriad Pro Light" pitchFamily="34" charset="0"/>
              </a:rPr>
              <a:t> augmented social cognition</a:t>
            </a:r>
            <a:endParaRPr lang="en-US" sz="2600" dirty="0">
              <a:solidFill>
                <a:srgbClr val="2F426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987955"/>
            <a:ext cx="4572000" cy="10977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2F426C"/>
                </a:solidFill>
                <a:latin typeface="Myriad Pro Light" pitchFamily="34" charset="0"/>
              </a:rPr>
              <a:t>Michael Bernstein</a:t>
            </a:r>
          </a:p>
          <a:p>
            <a:pPr>
              <a:lnSpc>
                <a:spcPct val="80000"/>
              </a:lnSpc>
            </a:pPr>
            <a:r>
              <a:rPr lang="en-US" sz="4000" cap="small" dirty="0" err="1" smtClean="0">
                <a:solidFill>
                  <a:srgbClr val="2F426C"/>
                </a:solidFill>
                <a:latin typeface="Myriad Pro Light" pitchFamily="34" charset="0"/>
              </a:rPr>
              <a:t>mit</a:t>
            </a:r>
            <a:r>
              <a:rPr lang="en-US" sz="4000" cap="small" dirty="0" smtClean="0">
                <a:solidFill>
                  <a:srgbClr val="2F426C"/>
                </a:solidFill>
                <a:latin typeface="Myriad Pro Light" pitchFamily="34" charset="0"/>
              </a:rPr>
              <a:t> </a:t>
            </a:r>
            <a:r>
              <a:rPr lang="en-US" sz="4000" cap="small" dirty="0" err="1" smtClean="0">
                <a:solidFill>
                  <a:srgbClr val="2F426C"/>
                </a:solidFill>
                <a:latin typeface="Myriad Pro Light" pitchFamily="34" charset="0"/>
              </a:rPr>
              <a:t>csail</a:t>
            </a:r>
            <a:endParaRPr lang="en-US" sz="4000" dirty="0">
              <a:solidFill>
                <a:srgbClr val="2F426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endParaRPr lang="en-US" dirty="0"/>
          </a:p>
        </p:txBody>
      </p:sp>
      <p:pic>
        <p:nvPicPr>
          <p:cNvPr id="4" name="Picture 3" descr="michael-2.jpg"/>
          <p:cNvPicPr>
            <a:picLocks noChangeAspect="1"/>
          </p:cNvPicPr>
          <p:nvPr/>
        </p:nvPicPr>
        <p:blipFill>
          <a:blip r:embed="rId2" cstate="print"/>
          <a:srcRect l="18627" t="6800" r="14706" b="35600"/>
          <a:stretch>
            <a:fillRect/>
          </a:stretch>
        </p:blipFill>
        <p:spPr>
          <a:xfrm>
            <a:off x="2819400" y="1781692"/>
            <a:ext cx="1371600" cy="145228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514600" y="1600200"/>
            <a:ext cx="6096000" cy="1828800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170694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Myriad Pro"/>
                <a:cs typeface="Myriad Pro"/>
              </a:rPr>
              <a:t>msbernst</a:t>
            </a:r>
            <a:r>
              <a:rPr lang="en-US" sz="2400" b="1" dirty="0" smtClean="0">
                <a:latin typeface="Myriad Pro"/>
                <a:cs typeface="Myriad Pro"/>
              </a:rPr>
              <a:t> </a:t>
            </a:r>
            <a:r>
              <a:rPr lang="en-US" sz="2400" dirty="0" smtClean="0">
                <a:latin typeface="Myriad Pro Light"/>
                <a:cs typeface="Myriad Pro Light"/>
              </a:rPr>
              <a:t>Awesome article on some SIGGRAPH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user interface work: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http</a:t>
            </a:r>
            <a:r>
              <a:rPr lang="en-US" sz="2400" dirty="0">
                <a:latin typeface="Myriad Pro Light"/>
                <a:cs typeface="Myriad Pro Light"/>
              </a:rPr>
              <a:t>://bit.ly/30MJy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4001631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animation</a:t>
            </a:r>
          </a:p>
          <a:p>
            <a:r>
              <a:rPr lang="en-US" sz="2800" dirty="0" smtClean="0">
                <a:latin typeface="+mj-lt"/>
              </a:rPr>
              <a:t>character</a:t>
            </a:r>
          </a:p>
          <a:p>
            <a:r>
              <a:rPr lang="en-US" sz="2800" dirty="0" smtClean="0">
                <a:latin typeface="+mj-lt"/>
              </a:rPr>
              <a:t>3d</a:t>
            </a:r>
          </a:p>
          <a:p>
            <a:r>
              <a:rPr lang="en-US" sz="2800" dirty="0" smtClean="0">
                <a:latin typeface="+mj-lt"/>
              </a:rPr>
              <a:t>computer graphics</a:t>
            </a:r>
          </a:p>
          <a:p>
            <a:r>
              <a:rPr lang="en-US" sz="2800" dirty="0" smtClean="0">
                <a:latin typeface="+mj-lt"/>
              </a:rPr>
              <a:t>user interface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708" y="4001631"/>
            <a:ext cx="226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to</a:t>
            </a:r>
          </a:p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topics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1290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from</a:t>
            </a:r>
          </a:p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tweet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Retrieval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Assume decent length to text</a:t>
            </a:r>
          </a:p>
          <a:p>
            <a:pPr lvl="1"/>
            <a:r>
              <a:rPr lang="en-US" sz="2000" dirty="0" smtClean="0"/>
              <a:t>Repetition as a measure of importance: </a:t>
            </a:r>
            <a:br>
              <a:rPr lang="en-US" sz="2000" dirty="0" smtClean="0"/>
            </a:br>
            <a:r>
              <a:rPr lang="en-US" sz="2000" dirty="0" smtClean="0"/>
              <a:t>e.g., Term Frequency – Inverse Document Frequency (</a:t>
            </a:r>
            <a:r>
              <a:rPr lang="en-US" sz="2000" cap="small" dirty="0" err="1" smtClean="0"/>
              <a:t>tf-idf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Co-occurrence matrices:  </a:t>
            </a:r>
            <a:br>
              <a:rPr lang="en-US" sz="2000" dirty="0" smtClean="0"/>
            </a:br>
            <a:r>
              <a:rPr lang="en-US" sz="2000" dirty="0" smtClean="0"/>
              <a:t>e.g., Latent </a:t>
            </a:r>
            <a:r>
              <a:rPr lang="en-US" sz="2000" dirty="0" err="1" smtClean="0"/>
              <a:t>Dirichlet</a:t>
            </a:r>
            <a:r>
              <a:rPr lang="en-US" sz="2000" dirty="0" smtClean="0"/>
              <a:t> Allocation </a:t>
            </a:r>
            <a:r>
              <a:rPr lang="en-US" sz="2000" cap="small" dirty="0" smtClean="0"/>
              <a:t>(</a:t>
            </a:r>
            <a:r>
              <a:rPr lang="en-US" sz="2000" cap="small" dirty="0" err="1" smtClean="0"/>
              <a:t>lda</a:t>
            </a:r>
            <a:r>
              <a:rPr lang="en-US" sz="2000" cap="small" dirty="0" smtClean="0"/>
              <a:t>)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Blei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Ramage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et al.]</a:t>
            </a:r>
          </a:p>
          <a:p>
            <a:r>
              <a:rPr lang="en-US" dirty="0" smtClean="0"/>
              <a:t>But with 140 characters, it is difficult to distinguish signal from noise, </a:t>
            </a:r>
            <a:br>
              <a:rPr lang="en-US" dirty="0" smtClean="0"/>
            </a:br>
            <a:r>
              <a:rPr lang="en-US" dirty="0" smtClean="0"/>
              <a:t>topic from commentary.</a:t>
            </a:r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533400" y="5029200"/>
            <a:ext cx="8159762" cy="1295400"/>
            <a:chOff x="1860176" y="5486401"/>
            <a:chExt cx="5759824" cy="914399"/>
          </a:xfrm>
        </p:grpSpPr>
        <p:sp>
          <p:nvSpPr>
            <p:cNvPr id="4" name="TextBox 3"/>
            <p:cNvSpPr txBox="1"/>
            <p:nvPr/>
          </p:nvSpPr>
          <p:spPr>
            <a:xfrm>
              <a:off x="2667000" y="5593977"/>
              <a:ext cx="4948508" cy="67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Myriad Pro Black" pitchFamily="34" charset="0"/>
                </a:rPr>
                <a:t>katrina</a:t>
              </a:r>
              <a:r>
                <a:rPr lang="en-US" sz="2800" dirty="0" smtClean="0">
                  <a:latin typeface="Myriad Pro Black" pitchFamily="34" charset="0"/>
                </a:rPr>
                <a:t>_</a:t>
              </a:r>
              <a:r>
                <a:rPr lang="en-US" sz="2800" dirty="0" smtClean="0"/>
                <a:t> </a:t>
              </a:r>
              <a:r>
                <a:rPr lang="en-US" sz="2800" dirty="0" smtClean="0">
                  <a:latin typeface="Myriad Pro Light"/>
                  <a:cs typeface="Myriad Pro Light"/>
                </a:rPr>
                <a:t>Ron </a:t>
              </a:r>
              <a:r>
                <a:rPr lang="en-US" sz="2800" dirty="0" err="1" smtClean="0">
                  <a:latin typeface="Myriad Pro Light"/>
                  <a:cs typeface="Myriad Pro Light"/>
                </a:rPr>
                <a:t>Rivest</a:t>
              </a:r>
              <a:r>
                <a:rPr lang="en-US" sz="2800" dirty="0" smtClean="0">
                  <a:latin typeface="Myriad Pro Light"/>
                  <a:cs typeface="Myriad Pro Light"/>
                </a:rPr>
                <a:t> </a:t>
              </a:r>
              <a:r>
                <a:rPr lang="en-US" sz="2800" dirty="0">
                  <a:latin typeface="Myriad Pro Light"/>
                  <a:cs typeface="Myriad Pro Light"/>
                </a:rPr>
                <a:t>cracks</a:t>
              </a:r>
              <a:r>
                <a:rPr lang="en-US" sz="2800" dirty="0" smtClean="0">
                  <a:latin typeface="Myriad Pro Light"/>
                  <a:cs typeface="Myriad Pro Light"/>
                </a:rPr>
                <a:t> me up.  It keeps me </a:t>
              </a:r>
            </a:p>
            <a:p>
              <a:r>
                <a:rPr lang="en-US" sz="2800" dirty="0" smtClean="0">
                  <a:latin typeface="Myriad Pro Light"/>
                  <a:cs typeface="Myriad Pro Light"/>
                </a:rPr>
                <a:t>awake when algorithm design brings the </a:t>
              </a:r>
              <a:r>
                <a:rPr lang="en-US" sz="2800" dirty="0" err="1" smtClean="0">
                  <a:latin typeface="Myriad Pro Light"/>
                  <a:cs typeface="Myriad Pro Light"/>
                </a:rPr>
                <a:t>lulz</a:t>
              </a:r>
              <a:r>
                <a:rPr lang="en-US" sz="2800" dirty="0" smtClean="0">
                  <a:latin typeface="Myriad Pro Light"/>
                  <a:cs typeface="Myriad Pro Light"/>
                </a:rPr>
                <a:t>.</a:t>
              </a:r>
              <a:endParaRPr lang="en-US" sz="2800" dirty="0">
                <a:latin typeface="Myriad Pro Light"/>
                <a:cs typeface="Myriad Pro Light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60176" y="5486401"/>
              <a:ext cx="5759824" cy="914399"/>
            </a:xfrm>
            <a:prstGeom prst="round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000" r="14800"/>
            <a:stretch>
              <a:fillRect/>
            </a:stretch>
          </p:blipFill>
          <p:spPr bwMode="auto">
            <a:xfrm>
              <a:off x="1991833" y="5660471"/>
              <a:ext cx="598967" cy="59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Retrieval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Assume decent length to text</a:t>
            </a:r>
          </a:p>
          <a:p>
            <a:pPr lvl="1"/>
            <a:r>
              <a:rPr lang="en-US" sz="2000" dirty="0" smtClean="0"/>
              <a:t>Repetition as a measure of importance: </a:t>
            </a:r>
            <a:br>
              <a:rPr lang="en-US" sz="2000" dirty="0" smtClean="0"/>
            </a:br>
            <a:r>
              <a:rPr lang="en-US" sz="2000" dirty="0" smtClean="0"/>
              <a:t>e.g., Term Frequency – Inverse Document Frequency (</a:t>
            </a:r>
            <a:r>
              <a:rPr lang="en-US" sz="2000" cap="small" dirty="0" err="1" smtClean="0"/>
              <a:t>tf-idf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Co-occurrence matrices:  </a:t>
            </a:r>
            <a:br>
              <a:rPr lang="en-US" sz="2000" dirty="0" smtClean="0"/>
            </a:br>
            <a:r>
              <a:rPr lang="en-US" sz="2000" dirty="0" smtClean="0"/>
              <a:t>e.g., Latent </a:t>
            </a:r>
            <a:r>
              <a:rPr lang="en-US" sz="2000" dirty="0" err="1" smtClean="0"/>
              <a:t>Dirichlet</a:t>
            </a:r>
            <a:r>
              <a:rPr lang="en-US" sz="2000" dirty="0" smtClean="0"/>
              <a:t> Allocation </a:t>
            </a:r>
            <a:r>
              <a:rPr lang="en-US" sz="2000" cap="small" dirty="0" smtClean="0"/>
              <a:t>(</a:t>
            </a:r>
            <a:r>
              <a:rPr lang="en-US" sz="2000" cap="small" dirty="0" err="1" smtClean="0"/>
              <a:t>lda</a:t>
            </a:r>
            <a:r>
              <a:rPr lang="en-US" sz="2000" cap="small" dirty="0" smtClean="0"/>
              <a:t>)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Blei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Ramage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et al.]</a:t>
            </a:r>
          </a:p>
          <a:p>
            <a:r>
              <a:rPr lang="en-US" dirty="0" smtClean="0"/>
              <a:t>But with 140 characters, it is difficult to distinguish signal from noise, </a:t>
            </a:r>
            <a:br>
              <a:rPr lang="en-US" dirty="0" smtClean="0"/>
            </a:br>
            <a:r>
              <a:rPr lang="en-US" dirty="0" smtClean="0"/>
              <a:t>topic from commentary.</a:t>
            </a:r>
            <a:endParaRPr lang="en-US" dirty="0"/>
          </a:p>
        </p:txBody>
      </p:sp>
      <p:grpSp>
        <p:nvGrpSpPr>
          <p:cNvPr id="8" name="Group 6"/>
          <p:cNvGrpSpPr/>
          <p:nvPr/>
        </p:nvGrpSpPr>
        <p:grpSpPr>
          <a:xfrm>
            <a:off x="533400" y="5029200"/>
            <a:ext cx="8159762" cy="1295400"/>
            <a:chOff x="1860176" y="5486401"/>
            <a:chExt cx="5759824" cy="914399"/>
          </a:xfrm>
        </p:grpSpPr>
        <p:sp>
          <p:nvSpPr>
            <p:cNvPr id="9" name="TextBox 8"/>
            <p:cNvSpPr txBox="1"/>
            <p:nvPr/>
          </p:nvSpPr>
          <p:spPr>
            <a:xfrm>
              <a:off x="2667000" y="5593977"/>
              <a:ext cx="4948508" cy="67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Myriad Pro Black" pitchFamily="34" charset="0"/>
                </a:rPr>
                <a:t>katrina</a:t>
              </a:r>
              <a:r>
                <a:rPr lang="en-US" sz="2800" dirty="0" smtClean="0">
                  <a:latin typeface="Myriad Pro Black" pitchFamily="34" charset="0"/>
                </a:rPr>
                <a:t>_</a:t>
              </a:r>
              <a:r>
                <a:rPr lang="en-US" sz="2800" dirty="0" smtClean="0"/>
                <a:t>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Ron </a:t>
              </a:r>
              <a:r>
                <a:rPr lang="en-US" sz="2800" u="sng" dirty="0" err="1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Rivest</a:t>
              </a:r>
              <a:r>
                <a:rPr lang="en-US" sz="2800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 </a:t>
              </a:r>
              <a:r>
                <a:rPr lang="en-US" sz="2800" u="sng" dirty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cracks</a:t>
              </a:r>
              <a:r>
                <a:rPr lang="en-US" sz="2800" dirty="0" smtClean="0">
                  <a:latin typeface="Myriad Pro Light"/>
                  <a:cs typeface="Myriad Pro Light"/>
                </a:rPr>
                <a:t> me up.  It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keeps</a:t>
              </a:r>
              <a:r>
                <a:rPr lang="en-US" sz="28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 </a:t>
              </a:r>
              <a:r>
                <a:rPr lang="en-US" sz="2800" dirty="0" smtClean="0">
                  <a:latin typeface="Myriad Pro Light"/>
                  <a:cs typeface="Myriad Pro Light"/>
                </a:rPr>
                <a:t>me </a:t>
              </a:r>
            </a:p>
            <a:p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awake</a:t>
              </a:r>
              <a:r>
                <a:rPr lang="en-US" sz="28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 </a:t>
              </a:r>
              <a:r>
                <a:rPr lang="en-US" sz="2800" dirty="0" smtClean="0">
                  <a:latin typeface="Myriad Pro Light"/>
                  <a:cs typeface="Myriad Pro Light"/>
                </a:rPr>
                <a:t>when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algorithm design</a:t>
              </a:r>
              <a:r>
                <a:rPr lang="en-US" sz="2800" dirty="0" smtClean="0">
                  <a:latin typeface="Myriad Pro Light"/>
                  <a:cs typeface="Myriad Pro Light"/>
                </a:rPr>
                <a:t> brings the </a:t>
              </a:r>
              <a:r>
                <a:rPr lang="en-US" sz="2800" u="sng" dirty="0" err="1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lulz</a:t>
              </a:r>
              <a:r>
                <a:rPr lang="en-US" sz="2800" dirty="0" smtClean="0">
                  <a:latin typeface="Myriad Pro Light"/>
                  <a:cs typeface="Myriad Pro Light"/>
                </a:rPr>
                <a:t>.</a:t>
              </a:r>
              <a:endParaRPr lang="en-US" sz="2800" dirty="0">
                <a:latin typeface="Myriad Pro Light"/>
                <a:cs typeface="Myriad Pro Light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60176" y="5486401"/>
              <a:ext cx="5759824" cy="914399"/>
            </a:xfrm>
            <a:prstGeom prst="round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000" r="14800"/>
            <a:stretch>
              <a:fillRect/>
            </a:stretch>
          </p:blipFill>
          <p:spPr bwMode="auto">
            <a:xfrm>
              <a:off x="1991833" y="5660471"/>
              <a:ext cx="598967" cy="59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Retrieval Techniques</a:t>
            </a:r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533400" y="5029200"/>
            <a:ext cx="8159762" cy="1295400"/>
            <a:chOff x="1860176" y="5486401"/>
            <a:chExt cx="5759824" cy="914399"/>
          </a:xfrm>
        </p:grpSpPr>
        <p:sp>
          <p:nvSpPr>
            <p:cNvPr id="4" name="TextBox 3"/>
            <p:cNvSpPr txBox="1"/>
            <p:nvPr/>
          </p:nvSpPr>
          <p:spPr>
            <a:xfrm>
              <a:off x="2667000" y="5593977"/>
              <a:ext cx="4948508" cy="67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Myriad Pro Black" pitchFamily="34" charset="0"/>
                </a:rPr>
                <a:t>katrina</a:t>
              </a:r>
              <a:r>
                <a:rPr lang="en-US" sz="2800" dirty="0" smtClean="0">
                  <a:latin typeface="Myriad Pro Black" pitchFamily="34" charset="0"/>
                </a:rPr>
                <a:t>_</a:t>
              </a:r>
              <a:r>
                <a:rPr lang="en-US" sz="2800" dirty="0" smtClean="0"/>
                <a:t>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Ron </a:t>
              </a:r>
              <a:r>
                <a:rPr lang="en-US" sz="2800" u="sng" dirty="0" err="1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Rivest</a:t>
              </a:r>
              <a:r>
                <a:rPr lang="en-US" sz="2800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 </a:t>
              </a:r>
              <a:r>
                <a:rPr lang="en-US" sz="2800" u="sng" dirty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cracks</a:t>
              </a:r>
              <a:r>
                <a:rPr lang="en-US" sz="2800" dirty="0" smtClean="0">
                  <a:latin typeface="Myriad Pro Light"/>
                  <a:cs typeface="Myriad Pro Light"/>
                </a:rPr>
                <a:t> me up.  It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keeps</a:t>
              </a:r>
              <a:r>
                <a:rPr lang="en-US" sz="28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 </a:t>
              </a:r>
              <a:r>
                <a:rPr lang="en-US" sz="2800" dirty="0" smtClean="0">
                  <a:latin typeface="Myriad Pro Light"/>
                  <a:cs typeface="Myriad Pro Light"/>
                </a:rPr>
                <a:t>me </a:t>
              </a:r>
            </a:p>
            <a:p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awake</a:t>
              </a:r>
              <a:r>
                <a:rPr lang="en-US" sz="28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 </a:t>
              </a:r>
              <a:r>
                <a:rPr lang="en-US" sz="2800" dirty="0" smtClean="0">
                  <a:latin typeface="Myriad Pro Light"/>
                  <a:cs typeface="Myriad Pro Light"/>
                </a:rPr>
                <a:t>when </a:t>
              </a:r>
              <a:r>
                <a:rPr lang="en-US" sz="2800" u="sng" dirty="0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algorithm design</a:t>
              </a:r>
              <a:r>
                <a:rPr lang="en-US" sz="2800" dirty="0" smtClean="0">
                  <a:latin typeface="Myriad Pro Light"/>
                  <a:cs typeface="Myriad Pro Light"/>
                </a:rPr>
                <a:t> brings the </a:t>
              </a:r>
              <a:r>
                <a:rPr lang="en-US" sz="2800" u="sng" dirty="0" err="1" smtClean="0">
                  <a:noFill/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lulz</a:t>
              </a:r>
              <a:r>
                <a:rPr lang="en-US" sz="2800" dirty="0" smtClean="0">
                  <a:latin typeface="Myriad Pro Light"/>
                  <a:cs typeface="Myriad Pro Light"/>
                </a:rPr>
                <a:t>.</a:t>
              </a:r>
              <a:endParaRPr lang="en-US" sz="2800" dirty="0">
                <a:latin typeface="Myriad Pro Light"/>
                <a:cs typeface="Myriad Pro Light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60176" y="5486401"/>
              <a:ext cx="5759824" cy="914399"/>
            </a:xfrm>
            <a:prstGeom prst="round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000" r="14800"/>
            <a:stretch>
              <a:fillRect/>
            </a:stretch>
          </p:blipFill>
          <p:spPr bwMode="auto">
            <a:xfrm>
              <a:off x="1991833" y="5660471"/>
              <a:ext cx="598967" cy="59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bad-keywor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371600"/>
            <a:ext cx="5486400" cy="33631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: Intuition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8001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latin typeface="Myriad Pro Light"/>
                <a:cs typeface="Myriad Pro Light"/>
              </a:rPr>
              <a:t>Tweets look like search queries, </a:t>
            </a:r>
          </a:p>
          <a:p>
            <a:r>
              <a:rPr lang="en-US" sz="3400" dirty="0" smtClean="0">
                <a:latin typeface="Myriad Pro Light"/>
                <a:cs typeface="Myriad Pro Light"/>
              </a:rPr>
              <a:t>and search results can be mined for topics.</a:t>
            </a:r>
            <a:endParaRPr lang="en-US" sz="3400" dirty="0">
              <a:latin typeface="Myriad Pro Light"/>
              <a:cs typeface="Myriad Pr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: Intuition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8001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latin typeface="Myriad Pro Light"/>
                <a:cs typeface="Myriad Pro Light"/>
              </a:rPr>
              <a:t>Tweets look like search queries, </a:t>
            </a:r>
          </a:p>
          <a:p>
            <a:r>
              <a:rPr lang="en-US" sz="3400" dirty="0" smtClean="0">
                <a:latin typeface="Myriad Pro Light"/>
                <a:cs typeface="Myriad Pro Light"/>
              </a:rPr>
              <a:t>and search results can be mined for topics.</a:t>
            </a:r>
            <a:endParaRPr lang="en-US" sz="3400" dirty="0">
              <a:latin typeface="Myriad Pro Light"/>
              <a:cs typeface="Myriad Pro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43000" y="3048000"/>
            <a:ext cx="2590800" cy="1177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Tweet</a:t>
            </a: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81600" y="3048000"/>
            <a:ext cx="2971800" cy="1177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3000" y="4724400"/>
            <a:ext cx="2590800" cy="1177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</a:t>
            </a: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181600" y="4724400"/>
            <a:ext cx="3124200" cy="1177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sz="3400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114800" y="3657600"/>
            <a:ext cx="762000" cy="1588"/>
          </a:xfrm>
          <a:prstGeom prst="straightConnector1">
            <a:avLst/>
          </a:prstGeom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4152900" y="4267200"/>
            <a:ext cx="666750" cy="533400"/>
          </a:xfrm>
          <a:prstGeom prst="straightConnector1">
            <a:avLst/>
          </a:prstGeom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14800" y="5410200"/>
            <a:ext cx="762000" cy="1588"/>
          </a:xfrm>
          <a:prstGeom prst="straightConnector1">
            <a:avLst/>
          </a:prstGeom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33400" y="3018472"/>
            <a:ext cx="3429000" cy="1248728"/>
            <a:chOff x="533400" y="3018472"/>
            <a:chExt cx="3505200" cy="1248728"/>
          </a:xfrm>
        </p:grpSpPr>
        <p:sp>
          <p:nvSpPr>
            <p:cNvPr id="41" name="Rounded Rectangle 40"/>
            <p:cNvSpPr/>
            <p:nvPr/>
          </p:nvSpPr>
          <p:spPr>
            <a:xfrm>
              <a:off x="533400" y="3018472"/>
              <a:ext cx="3429000" cy="1248728"/>
            </a:xfrm>
            <a:prstGeom prst="roundRect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71600" y="3018472"/>
              <a:ext cx="2667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Myriad Pro"/>
                  <a:cs typeface="Myriad Pro"/>
                </a:rPr>
                <a:t>msbernst</a:t>
              </a:r>
              <a:r>
                <a:rPr lang="en-US" b="1" dirty="0" smtClean="0">
                  <a:latin typeface="Myriad Pro"/>
                  <a:cs typeface="Myriad Pro"/>
                </a:rPr>
                <a:t> </a:t>
              </a:r>
              <a:br>
                <a:rPr lang="en-US" b="1" dirty="0" smtClean="0">
                  <a:latin typeface="Myriad Pro"/>
                  <a:cs typeface="Myriad Pro"/>
                </a:rPr>
              </a:br>
              <a:r>
                <a:rPr lang="en-US" dirty="0" smtClean="0">
                  <a:latin typeface="Myriad Pro Light"/>
                  <a:cs typeface="Myriad Pro Light"/>
                </a:rPr>
                <a:t>Awesome article on some SIGGRAPH user interface work: http</a:t>
              </a:r>
              <a:r>
                <a:rPr lang="en-US" dirty="0">
                  <a:latin typeface="Myriad Pro Light"/>
                  <a:cs typeface="Myriad Pro Light"/>
                </a:rPr>
                <a:t>://bit.ly/30MJy</a:t>
              </a:r>
            </a:p>
          </p:txBody>
        </p:sp>
        <p:pic>
          <p:nvPicPr>
            <p:cNvPr id="39" name="Picture 38" descr="michael-2.jpg"/>
            <p:cNvPicPr>
              <a:picLocks noChangeAspect="1"/>
            </p:cNvPicPr>
            <p:nvPr/>
          </p:nvPicPr>
          <p:blipFill>
            <a:blip r:embed="rId3" cstate="print"/>
            <a:srcRect l="18627" t="6800" r="14706" b="35600"/>
            <a:stretch>
              <a:fillRect/>
            </a:stretch>
          </p:blipFill>
          <p:spPr>
            <a:xfrm>
              <a:off x="685800" y="3124200"/>
              <a:ext cx="685800" cy="726142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5105400" y="3477035"/>
            <a:ext cx="3505200" cy="854697"/>
            <a:chOff x="4953000" y="3488703"/>
            <a:chExt cx="3505200" cy="854697"/>
          </a:xfrm>
        </p:grpSpPr>
        <p:sp>
          <p:nvSpPr>
            <p:cNvPr id="45" name="Rectangle 44"/>
            <p:cNvSpPr/>
            <p:nvPr/>
          </p:nvSpPr>
          <p:spPr>
            <a:xfrm>
              <a:off x="4953000" y="3488703"/>
              <a:ext cx="3505200" cy="39749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Myriad Pro Light"/>
                  <a:cs typeface="Myriad Pro Light"/>
                </a:rPr>
                <a:t>article SIGGRAPH user interface work</a:t>
              </a:r>
              <a:endParaRPr lang="en-US" dirty="0">
                <a:solidFill>
                  <a:schemeClr val="tx1"/>
                </a:solidFill>
                <a:latin typeface="Myriad Pro Light"/>
                <a:cs typeface="Myriad Pro Light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288518" y="3962400"/>
              <a:ext cx="834164" cy="381000"/>
            </a:xfrm>
            <a:prstGeom prst="round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80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27432" rIns="0" rtlCol="0" anchor="ctr"/>
            <a:lstStyle/>
            <a:p>
              <a:pPr algn="ctr"/>
              <a:r>
                <a:rPr lang="en-US" dirty="0" smtClean="0">
                  <a:cs typeface="Myriad Pro"/>
                </a:rPr>
                <a:t>Search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3400" y="4724400"/>
            <a:ext cx="3505201" cy="1905000"/>
            <a:chOff x="533400" y="4724400"/>
            <a:chExt cx="3505201" cy="1905000"/>
          </a:xfrm>
        </p:grpSpPr>
        <p:sp>
          <p:nvSpPr>
            <p:cNvPr id="48" name="TextBox 47"/>
            <p:cNvSpPr txBox="1"/>
            <p:nvPr/>
          </p:nvSpPr>
          <p:spPr>
            <a:xfrm>
              <a:off x="533401" y="4724400"/>
              <a:ext cx="3505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u="sng" dirty="0" smtClean="0">
                  <a:solidFill>
                    <a:srgbClr val="4F81BD"/>
                  </a:solidFill>
                  <a:latin typeface="Myriad Pro (Body)"/>
                  <a:cs typeface="Myriad Pro (Body)"/>
                </a:rPr>
                <a:t>SIGGRAPH 2004 Trip Report</a:t>
              </a:r>
            </a:p>
            <a:p>
              <a:r>
                <a:rPr lang="en-US" sz="1000" dirty="0" smtClean="0">
                  <a:latin typeface="Myriad Pro Light"/>
                  <a:cs typeface="Myriad Pro Light"/>
                </a:rPr>
                <a:t>This year’s themes at SIGGRAPH … good navigation interface …</a:t>
              </a:r>
            </a:p>
            <a:p>
              <a:r>
                <a:rPr lang="en-US" sz="1000" dirty="0" smtClean="0">
                  <a:solidFill>
                    <a:schemeClr val="accent3">
                      <a:lumMod val="75000"/>
                    </a:schemeClr>
                  </a:solidFill>
                  <a:latin typeface="Myriad Pro Light"/>
                  <a:cs typeface="Myriad Pro Light"/>
                </a:rPr>
                <a:t>www.stoneschool.com/Work/Siggraph/2004/index.html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3401" y="5367516"/>
              <a:ext cx="3505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u="sng" dirty="0" smtClean="0">
                  <a:solidFill>
                    <a:srgbClr val="4F81BD"/>
                  </a:solidFill>
                  <a:latin typeface="Myriad Pro (Body)"/>
                  <a:cs typeface="Myriad Pro (Body)"/>
                </a:rPr>
                <a:t>WIMP (computing) – Wikipedia</a:t>
              </a:r>
            </a:p>
            <a:p>
              <a:r>
                <a:rPr lang="en-US" sz="1000" dirty="0" smtClean="0">
                  <a:latin typeface="Myriad Pro Light"/>
                  <a:cs typeface="Myriad Pro Light"/>
                </a:rPr>
                <a:t>Possibility ... (like the noun GUI, for graphical user interface) ...</a:t>
              </a:r>
            </a:p>
            <a:p>
              <a:r>
                <a:rPr lang="en-US" sz="1000" dirty="0" smtClean="0">
                  <a:solidFill>
                    <a:schemeClr val="accent3">
                      <a:lumMod val="75000"/>
                    </a:schemeClr>
                  </a:solidFill>
                  <a:latin typeface="Myriad Pro Light"/>
                  <a:cs typeface="Myriad Pro Light"/>
                </a:rPr>
                <a:t>en.wikipedia.org/wiki/WIMP_(computing)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3400" y="5998458"/>
              <a:ext cx="35052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u="sng" dirty="0" smtClean="0">
                  <a:solidFill>
                    <a:srgbClr val="4F81BD"/>
                  </a:solidFill>
                  <a:latin typeface="Myriad Pro (Body)"/>
                  <a:cs typeface="Myriad Pro (Body)"/>
                </a:rPr>
                <a:t>SIGGRAPH: Specialty 3D Applications</a:t>
              </a:r>
            </a:p>
            <a:p>
              <a:r>
                <a:rPr lang="en-US" sz="1000" dirty="0" smtClean="0">
                  <a:latin typeface="Myriad Pro Light"/>
                  <a:cs typeface="Myriad Pro Light"/>
                </a:rPr>
                <a:t>Standalone programs give alternatives to the toolset of a 3D ... </a:t>
              </a:r>
            </a:p>
            <a:p>
              <a:r>
                <a:rPr lang="en-US" sz="1000" dirty="0" smtClean="0">
                  <a:solidFill>
                    <a:schemeClr val="accent3">
                      <a:lumMod val="75000"/>
                    </a:schemeClr>
                  </a:solidFill>
                  <a:latin typeface="Myriad Pro Light"/>
                  <a:cs typeface="Myriad Pro Light"/>
                </a:rPr>
                <a:t>maxon.digitalmedianet.com/articles/viewarticle.jsp?id=55098</a:t>
              </a:r>
            </a:p>
          </p:txBody>
        </p:sp>
      </p:grp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5181600" y="4800600"/>
          <a:ext cx="29718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88"/>
                <a:gridCol w="2156012"/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Number of </a:t>
                      </a:r>
                      <a:r>
                        <a:rPr lang="en-US" sz="1300" baseline="0" dirty="0" smtClean="0"/>
                        <a:t>Pages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Term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909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9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SIGGRAPH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909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7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user interface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909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animation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909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computer graphics</a:t>
                      </a:r>
                      <a:endParaRPr lang="en-US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57200" y="2667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Tweet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29200" y="31242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Noun Phrases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" y="4419600"/>
            <a:ext cx="127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Web Search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05400" y="44312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Topic Keywords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8" grpId="0" animBg="1"/>
      <p:bldP spid="29" grpId="0" animBg="1"/>
      <p:bldP spid="24" grpId="0"/>
      <p:bldP spid="25" grpId="0"/>
      <p:bldP spid="27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2.jpg"/>
          <p:cNvPicPr>
            <a:picLocks noChangeAspect="1"/>
          </p:cNvPicPr>
          <p:nvPr/>
        </p:nvPicPr>
        <p:blipFill>
          <a:blip r:embed="rId2" cstate="print"/>
          <a:srcRect l="18627" t="6800" r="14706" b="35600"/>
          <a:stretch>
            <a:fillRect/>
          </a:stretch>
        </p:blipFill>
        <p:spPr>
          <a:xfrm>
            <a:off x="990600" y="2315092"/>
            <a:ext cx="1981200" cy="20977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600" y="1981200"/>
            <a:ext cx="8305800" cy="2895600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22098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Myriad Pro Black" pitchFamily="34" charset="0"/>
              </a:rPr>
              <a:t>msbernst</a:t>
            </a:r>
            <a:r>
              <a:rPr lang="en-US" sz="3600" dirty="0" smtClean="0"/>
              <a:t> Awesome article on some SIGGRAPH user interface work: </a:t>
            </a:r>
          </a:p>
          <a:p>
            <a:r>
              <a:rPr lang="en-US" sz="3600" dirty="0" smtClean="0"/>
              <a:t>http</a:t>
            </a:r>
            <a:r>
              <a:rPr lang="en-US" sz="3600" dirty="0"/>
              <a:t>://bit.ly/30MJy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Noun phrase detection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0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1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2800" y="838200"/>
            <a:ext cx="1676400" cy="5334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ael-2.jpg"/>
          <p:cNvPicPr>
            <a:picLocks noChangeAspect="1"/>
          </p:cNvPicPr>
          <p:nvPr/>
        </p:nvPicPr>
        <p:blipFill>
          <a:blip r:embed="rId2" cstate="print"/>
          <a:srcRect l="18627" t="6800" r="14706" b="35600"/>
          <a:stretch>
            <a:fillRect/>
          </a:stretch>
        </p:blipFill>
        <p:spPr>
          <a:xfrm>
            <a:off x="990600" y="2315092"/>
            <a:ext cx="1981200" cy="20977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600" y="1981200"/>
            <a:ext cx="8305800" cy="2895600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Noun phrase detection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0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1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22098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Myriad Pro Black" pitchFamily="34" charset="0"/>
              </a:rPr>
              <a:t>msbernst</a:t>
            </a:r>
            <a:r>
              <a:rPr lang="en-US" sz="3600" dirty="0" smtClean="0"/>
              <a:t> Awesome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article</a:t>
            </a:r>
            <a:r>
              <a:rPr lang="en-US" sz="3600" dirty="0" smtClean="0"/>
              <a:t> on some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SIGGRAPH</a:t>
            </a:r>
            <a:r>
              <a:rPr lang="en-US" sz="3600" dirty="0" smtClean="0">
                <a:solidFill>
                  <a:srgbClr val="CA5200"/>
                </a:solidFill>
              </a:rPr>
              <a:t>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user interface</a:t>
            </a:r>
            <a:r>
              <a:rPr lang="en-US" sz="3600" dirty="0" smtClean="0">
                <a:solidFill>
                  <a:srgbClr val="CA5200"/>
                </a:solidFill>
              </a:rPr>
              <a:t>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work</a:t>
            </a:r>
            <a:r>
              <a:rPr lang="en-US" sz="3600" dirty="0" smtClean="0"/>
              <a:t>: </a:t>
            </a:r>
            <a:br>
              <a:rPr lang="en-US" sz="3600" dirty="0" smtClean="0"/>
            </a:br>
            <a:r>
              <a:rPr lang="en-US" sz="3600" dirty="0" smtClean="0"/>
              <a:t>http</a:t>
            </a:r>
            <a:r>
              <a:rPr lang="en-US" sz="3600" dirty="0"/>
              <a:t>://bit.ly/30MJy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2800" y="838200"/>
            <a:ext cx="1676400" cy="5334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4200" y="22098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Myriad Pro Black" pitchFamily="34" charset="0"/>
              </a:rPr>
              <a:t>msbernst</a:t>
            </a:r>
            <a:r>
              <a:rPr lang="en-US" sz="3600" dirty="0" smtClean="0">
                <a:solidFill>
                  <a:schemeClr val="bg1"/>
                </a:solidFill>
              </a:rPr>
              <a:t> Awesome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article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on some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SIGGRAPH</a:t>
            </a:r>
            <a:r>
              <a:rPr lang="en-US" sz="3600" dirty="0" smtClean="0"/>
              <a:t>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user interface</a:t>
            </a:r>
            <a:r>
              <a:rPr lang="en-US" sz="3600" dirty="0" smtClean="0"/>
              <a:t> </a:t>
            </a:r>
            <a:r>
              <a:rPr lang="en-US" sz="36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</a:rPr>
              <a:t>work</a:t>
            </a:r>
            <a:r>
              <a:rPr lang="en-US" sz="3600" dirty="0" smtClean="0">
                <a:solidFill>
                  <a:schemeClr val="bg1"/>
                </a:solidFill>
              </a:rPr>
              <a:t>: http</a:t>
            </a:r>
            <a:r>
              <a:rPr lang="en-US" sz="3600" dirty="0">
                <a:solidFill>
                  <a:schemeClr val="bg1"/>
                </a:solidFill>
              </a:rPr>
              <a:t>://bit.ly/30MJy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Noun phrase detection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0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1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2800" y="838200"/>
            <a:ext cx="1676400" cy="5334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362086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article SIGGRAPH user interface work</a:t>
            </a:r>
            <a:endParaRPr lang="en-US" sz="3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Query a search engine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599" y="0"/>
            <a:ext cx="889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2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3581400"/>
            <a:ext cx="73914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362200" y="2057400"/>
            <a:ext cx="3905511" cy="1325397"/>
            <a:chOff x="1409526" y="1600200"/>
            <a:chExt cx="6287022" cy="21336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9526" y="1600200"/>
              <a:ext cx="6254836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t="8955" b="10448"/>
            <a:stretch>
              <a:fillRect/>
            </a:stretch>
          </p:blipFill>
          <p:spPr>
            <a:xfrm>
              <a:off x="5715000" y="3048000"/>
              <a:ext cx="1981548" cy="68580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58200" y="457200"/>
            <a:ext cx="685800" cy="8382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2800" y="1066800"/>
            <a:ext cx="1676400" cy="3048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162800" y="533400"/>
            <a:ext cx="1676400" cy="3048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000500" y="4495800"/>
            <a:ext cx="1143000" cy="457200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27432" rIns="0" rtlCol="0" anchor="ctr"/>
          <a:lstStyle/>
          <a:p>
            <a:pPr algn="ctr"/>
            <a:r>
              <a:rPr lang="en-US" sz="2500" dirty="0" smtClean="0">
                <a:cs typeface="Myriad Pro"/>
              </a:rPr>
              <a:t>Search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0" y="474345"/>
            <a:ext cx="2809691" cy="5863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Myriad Pro Light"/>
                <a:cs typeface="Myriad Pro Light"/>
              </a:rPr>
              <a:t>shopping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Myriad Pro Light"/>
                <a:cs typeface="Myriad Pro Light"/>
              </a:rPr>
              <a:t>library science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Myriad Pro Light"/>
                <a:cs typeface="Myriad Pro Light"/>
              </a:rPr>
              <a:t>google</a:t>
            </a:r>
            <a:endParaRPr lang="en-US" sz="3600" dirty="0" smtClean="0">
              <a:latin typeface="Myriad Pro Light"/>
              <a:cs typeface="Myriad Pro Light"/>
            </a:endParaRP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Myriad Pro Light"/>
                <a:cs typeface="Myriad Pro Light"/>
              </a:rPr>
              <a:t>pakistan</a:t>
            </a:r>
            <a:endParaRPr lang="en-US" sz="3600" dirty="0" smtClean="0">
              <a:latin typeface="Myriad Pro Light"/>
              <a:cs typeface="Myriad Pro Light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Myriad Pro Light"/>
                <a:cs typeface="Myriad Pro Light"/>
              </a:rPr>
              <a:t>grammar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Myriad Pro Light"/>
                <a:cs typeface="Myriad Pro Light"/>
              </a:rPr>
              <a:t>writing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Myriad Pro Light"/>
                <a:cs typeface="Myriad Pro Light"/>
              </a:rPr>
              <a:t>facebook</a:t>
            </a:r>
            <a:endParaRPr lang="en-US" sz="3600" dirty="0" smtClean="0">
              <a:latin typeface="Myriad Pro Light"/>
              <a:cs typeface="Myriad Pro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4206240" cy="6858000"/>
            <a:chOff x="0" y="0"/>
            <a:chExt cx="4206240" cy="68580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206240" cy="483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44805"/>
            <a:stretch>
              <a:fillRect/>
            </a:stretch>
          </p:blipFill>
          <p:spPr bwMode="auto">
            <a:xfrm>
              <a:off x="0" y="4191000"/>
              <a:ext cx="420624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Content Placeholder 4" descr="FireShot capture #1 - 'Twitter _ Home' - twitter_com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r="1603" b="93970"/>
          <a:stretch>
            <a:fillRect/>
          </a:stretch>
        </p:blipFill>
        <p:spPr>
          <a:xfrm>
            <a:off x="243840" y="1066800"/>
            <a:ext cx="2743200" cy="59046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990601" y="1524000"/>
            <a:ext cx="647699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4F81BD"/>
                </a:solidFill>
                <a:latin typeface="Myriad Pro (Body)"/>
                <a:cs typeface="Myriad Pro (Body)"/>
              </a:rPr>
              <a:t>SIGGRAPH 2004 Trip Report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This year’s themes at SIGGRAPH … Automatic Distinctive Icons for Desktop Interfaces … such that they actually do provide a good navigation interface …</a:t>
            </a:r>
          </a:p>
          <a:p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www.stoneschool.com/Work/Siggraph/2004/index.html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600" y="2583106"/>
            <a:ext cx="6477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 (Body)"/>
                <a:cs typeface="Myriad Pro (Body)"/>
              </a:rPr>
              <a:t>WIMP (computing) – Wikipedia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Another possibility is to have the P in WIMP stand for Program, allowing it to be used as a noun (like the noun GUI, for graphical user interface) rather ...</a:t>
            </a:r>
          </a:p>
          <a:p>
            <a:r>
              <a:rPr lang="en-US" sz="1300" dirty="0" err="1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en.wikipedia.org/wiki/WIMP_(computing</a:t>
            </a:r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0600" y="4732095"/>
            <a:ext cx="6477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 (Body)"/>
                <a:cs typeface="Myriad Pro (Body)"/>
              </a:rPr>
              <a:t>Graphical specification of flexible user interface displays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Graphical specification of flexible user interface displays. Full text, </a:t>
            </a:r>
            <a:r>
              <a:rPr lang="en-US" sz="1300" dirty="0" err="1" smtClean="0">
                <a:latin typeface="Myriad Pro Light"/>
                <a:cs typeface="Myriad Pro Light"/>
              </a:rPr>
              <a:t>Pdf</a:t>
            </a:r>
            <a:r>
              <a:rPr lang="en-US" sz="1300" dirty="0" smtClean="0">
                <a:latin typeface="Myriad Pro Light"/>
                <a:cs typeface="Myriad Pro Light"/>
              </a:rPr>
              <a:t> (983 KB). Source, Symposium on User Interface Software and Technology archive ...</a:t>
            </a:r>
          </a:p>
          <a:p>
            <a:r>
              <a:rPr lang="en-US" sz="1300" dirty="0" err="1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portal.acm.org/citation.cfm?id</a:t>
            </a:r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=73673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0600" y="3642212"/>
            <a:ext cx="6477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 (Body)"/>
                <a:cs typeface="Myriad Pro (Body)"/>
              </a:rPr>
              <a:t>SIGGRAPH: Specialty 3D Applications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Aug 4, 2006 ... SIGGRAPH: Specialty 3D Applications Standalone programs give alternatives to the toolset of a 3D animation application By Frank </a:t>
            </a:r>
            <a:r>
              <a:rPr lang="en-US" sz="1300" dirty="0" err="1" smtClean="0">
                <a:latin typeface="Myriad Pro Light"/>
                <a:cs typeface="Myriad Pro Light"/>
              </a:rPr>
              <a:t>Moldstad</a:t>
            </a:r>
            <a:r>
              <a:rPr lang="en-US" sz="1300" dirty="0" smtClean="0">
                <a:latin typeface="Myriad Pro Light"/>
                <a:cs typeface="Myriad Pro Light"/>
              </a:rPr>
              <a:t> ...</a:t>
            </a:r>
          </a:p>
          <a:p>
            <a:r>
              <a:rPr lang="en-US" sz="1300" dirty="0" err="1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maxon.digitalmedianet.com/articles/viewarticle.jsp?id</a:t>
            </a:r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=55098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0600" y="5791200"/>
            <a:ext cx="6477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 (Body)"/>
                <a:cs typeface="Myriad Pro (Body)"/>
              </a:rPr>
              <a:t>UIST 2010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UIST (ACM Symposium on User Interface Software and Technology) is the premier forum for innovations in the software and technology of human-computer …</a:t>
            </a:r>
          </a:p>
          <a:p>
            <a:r>
              <a:rPr lang="en-US" sz="1300" dirty="0" err="1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www.acm.org/uist</a:t>
            </a:r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/</a:t>
            </a:r>
            <a:endParaRPr lang="en-US" sz="1300" dirty="0" smtClean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Query a search engine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28599" y="0"/>
            <a:ext cx="889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2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9296400" y="1524000"/>
            <a:ext cx="748923" cy="762000"/>
            <a:chOff x="1003677" y="1752600"/>
            <a:chExt cx="748923" cy="762000"/>
          </a:xfrm>
        </p:grpSpPr>
        <p:sp>
          <p:nvSpPr>
            <p:cNvPr id="124" name="Folded Corner 123"/>
            <p:cNvSpPr/>
            <p:nvPr/>
          </p:nvSpPr>
          <p:spPr>
            <a:xfrm rot="10800000" flipH="1">
              <a:off x="1066801" y="1752600"/>
              <a:ext cx="609600" cy="762000"/>
            </a:xfrm>
            <a:prstGeom prst="foldedCorner">
              <a:avLst>
                <a:gd name="adj" fmla="val 30953"/>
              </a:avLst>
            </a:prstGeom>
            <a:solidFill>
              <a:srgbClr val="F8F7EA"/>
            </a:solidFill>
            <a:ln>
              <a:solidFill>
                <a:srgbClr val="000000"/>
              </a:solidFill>
            </a:ln>
            <a:effectLst>
              <a:outerShdw blurRad="40000" dist="356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003677" y="1857548"/>
              <a:ext cx="748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Myriad Pro Light"/>
                  <a:cs typeface="Myriad Pro Light"/>
                </a:rPr>
                <a:t>&lt;html&gt;</a:t>
              </a: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1143000" y="2159233"/>
              <a:ext cx="457200" cy="158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1143000" y="2235433"/>
              <a:ext cx="457200" cy="158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143000" y="2311633"/>
              <a:ext cx="457200" cy="158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1143000" y="2387833"/>
              <a:ext cx="457200" cy="158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8458200" y="457200"/>
            <a:ext cx="685800" cy="8382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ounded Rectangle 143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7162800" y="1066800"/>
            <a:ext cx="1676400" cy="3048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162800" y="533400"/>
            <a:ext cx="1676400" cy="3048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Mine topics from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599" y="0"/>
            <a:ext cx="889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0200" y="2971800"/>
            <a:ext cx="3733800" cy="317009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dirty="0" smtClean="0">
                <a:latin typeface="+mj-lt"/>
              </a:rPr>
              <a:t>sketch</a:t>
            </a:r>
          </a:p>
          <a:p>
            <a:r>
              <a:rPr lang="en-US" sz="2000" dirty="0" smtClean="0">
                <a:latin typeface="+mj-lt"/>
              </a:rPr>
              <a:t>model</a:t>
            </a:r>
          </a:p>
          <a:p>
            <a:r>
              <a:rPr lang="en-US" sz="2000" dirty="0" smtClean="0">
                <a:latin typeface="+mj-lt"/>
              </a:rPr>
              <a:t>paper</a:t>
            </a:r>
          </a:p>
          <a:p>
            <a:r>
              <a:rPr lang="en-US" sz="2000" dirty="0" smtClean="0">
                <a:latin typeface="+mj-lt"/>
              </a:rPr>
              <a:t>Gollum</a:t>
            </a:r>
          </a:p>
          <a:p>
            <a:r>
              <a:rPr lang="en-US" sz="2000" dirty="0" smtClean="0">
                <a:latin typeface="+mj-lt"/>
              </a:rPr>
              <a:t>cards</a:t>
            </a:r>
          </a:p>
          <a:p>
            <a:r>
              <a:rPr lang="en-US" sz="2000" dirty="0" smtClean="0">
                <a:latin typeface="+mj-lt"/>
              </a:rPr>
              <a:t>animation</a:t>
            </a:r>
          </a:p>
          <a:p>
            <a:r>
              <a:rPr lang="en-US" sz="2000" dirty="0" smtClean="0">
                <a:latin typeface="+mj-lt"/>
              </a:rPr>
              <a:t>map</a:t>
            </a:r>
          </a:p>
          <a:p>
            <a:r>
              <a:rPr lang="en-US" sz="2000" dirty="0" smtClean="0">
                <a:latin typeface="+mj-lt"/>
              </a:rPr>
              <a:t>texture</a:t>
            </a:r>
          </a:p>
          <a:p>
            <a:r>
              <a:rPr lang="en-US" sz="2000" dirty="0" smtClean="0">
                <a:latin typeface="+mj-lt"/>
              </a:rPr>
              <a:t>SIGGRAPH</a:t>
            </a:r>
          </a:p>
          <a:p>
            <a:r>
              <a:rPr lang="en-US" sz="2000" dirty="0" smtClean="0">
                <a:latin typeface="+mj-lt"/>
              </a:rPr>
              <a:t>fluids</a:t>
            </a:r>
          </a:p>
          <a:p>
            <a:r>
              <a:rPr lang="en-US" sz="2000" dirty="0" smtClean="0">
                <a:latin typeface="+mj-lt"/>
              </a:rPr>
              <a:t>skin</a:t>
            </a:r>
          </a:p>
          <a:p>
            <a:r>
              <a:rPr lang="en-US" sz="2000" dirty="0" smtClean="0">
                <a:latin typeface="+mj-lt"/>
              </a:rPr>
              <a:t>character</a:t>
            </a:r>
          </a:p>
          <a:p>
            <a:r>
              <a:rPr lang="en-US" sz="2000" dirty="0" err="1" smtClean="0">
                <a:latin typeface="+mj-lt"/>
              </a:rPr>
              <a:t>shader</a:t>
            </a:r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collada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real-time</a:t>
            </a:r>
          </a:p>
          <a:p>
            <a:r>
              <a:rPr lang="en-US" sz="2000" dirty="0" smtClean="0">
                <a:latin typeface="+mj-lt"/>
              </a:rPr>
              <a:t>cloth</a:t>
            </a:r>
          </a:p>
          <a:p>
            <a:r>
              <a:rPr lang="en-US" sz="2000" dirty="0" smtClean="0">
                <a:latin typeface="+mj-lt"/>
              </a:rPr>
              <a:t>subsurface scattering</a:t>
            </a:r>
          </a:p>
          <a:p>
            <a:r>
              <a:rPr lang="en-US" sz="2000" dirty="0" err="1" smtClean="0">
                <a:latin typeface="+mj-lt"/>
              </a:rPr>
              <a:t>Balrog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special session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1" y="1524000"/>
            <a:ext cx="76962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4F81BD"/>
                </a:solidFill>
                <a:latin typeface="Myriad Pro (Body)"/>
                <a:cs typeface="Myriad Pro (Body)"/>
              </a:rPr>
              <a:t>SIGGRAPH 2004 Trip Report</a:t>
            </a:r>
          </a:p>
          <a:p>
            <a:r>
              <a:rPr lang="en-US" sz="1300" dirty="0" smtClean="0">
                <a:latin typeface="Myriad Pro Light"/>
                <a:cs typeface="Myriad Pro Light"/>
              </a:rPr>
              <a:t>This year’s themes at SIGGRAPH … Automatic Distinctive Icons for Desktop Interfaces … such that they actually do provide a good navigation interface …</a:t>
            </a:r>
          </a:p>
          <a:p>
            <a:r>
              <a:rPr lang="en-US" sz="1300" dirty="0" smtClean="0">
                <a:solidFill>
                  <a:schemeClr val="accent3">
                    <a:lumMod val="75000"/>
                  </a:schemeClr>
                </a:solidFill>
                <a:latin typeface="Myriad Pro Light"/>
                <a:cs typeface="Myriad Pro Light"/>
              </a:rPr>
              <a:t>www.stoneschool.com/Work/Siggraph/2004/index.html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2647890"/>
            <a:ext cx="273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yriad Pro"/>
                <a:cs typeface="Myriad Pro"/>
              </a:rPr>
              <a:t>TF-IDF on a web corpus: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b="23969"/>
          <a:stretch>
            <a:fillRect/>
          </a:stretch>
        </p:blipFill>
        <p:spPr>
          <a:xfrm>
            <a:off x="1066800" y="2743200"/>
            <a:ext cx="3657600" cy="3867499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8458200" y="533400"/>
            <a:ext cx="685800" cy="8382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62800" y="533400"/>
            <a:ext cx="1676400" cy="5334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Mine topics from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599" y="0"/>
            <a:ext cx="889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3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066800" y="1524000"/>
          <a:ext cx="3886200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236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Pages </a:t>
                      </a:r>
                      <a:r>
                        <a:rPr lang="en-US" sz="1300" b="0" baseline="0" dirty="0" smtClean="0"/>
                        <a:t>(max. 10)</a:t>
                      </a:r>
                      <a:endParaRPr lang="en-US" sz="13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Term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SIGGRAPH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 interface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animation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computer graphics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WIMP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interaction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pop-up</a:t>
                      </a:r>
                      <a:r>
                        <a:rPr lang="en-US" baseline="0" dirty="0" smtClean="0"/>
                        <a:t> menus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subsurface scattering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 computer interface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1066800" y="2153574"/>
            <a:ext cx="3886200" cy="2228945"/>
          </a:xfrm>
          <a:prstGeom prst="rect">
            <a:avLst/>
          </a:prstGeom>
          <a:noFill/>
          <a:ln w="3810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334000" y="2133600"/>
            <a:ext cx="235559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Myriad Pro Light"/>
                <a:cs typeface="Myriad Pro Light"/>
              </a:rPr>
              <a:t>Keep terms in</a:t>
            </a:r>
          </a:p>
          <a:p>
            <a:r>
              <a:rPr lang="en-US" sz="2600" dirty="0" smtClean="0">
                <a:latin typeface="Myriad Pro Light"/>
                <a:cs typeface="Myriad Pro Light"/>
              </a:rPr>
              <a:t>at least 50% </a:t>
            </a:r>
          </a:p>
          <a:p>
            <a:r>
              <a:rPr lang="en-US" sz="2600" dirty="0" smtClean="0">
                <a:latin typeface="Myriad Pro Light"/>
                <a:cs typeface="Myriad Pro Light"/>
              </a:rPr>
              <a:t>of search results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34000" y="4343400"/>
            <a:ext cx="33688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Myriad Pro Light"/>
                <a:cs typeface="Myriad Pro Light"/>
              </a:rPr>
              <a:t>Use less common terms</a:t>
            </a:r>
          </a:p>
          <a:p>
            <a:r>
              <a:rPr lang="en-US" sz="2600" dirty="0" smtClean="0">
                <a:latin typeface="Myriad Pro Light"/>
                <a:cs typeface="Myriad Pro Light"/>
              </a:rPr>
              <a:t>as suggestions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86600" y="533400"/>
            <a:ext cx="1905000" cy="762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62800" y="533400"/>
            <a:ext cx="1676400" cy="533400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10200" y="2133600"/>
            <a:ext cx="3581400" cy="3385652"/>
            <a:chOff x="-3886200" y="0"/>
            <a:chExt cx="6477000" cy="6122988"/>
          </a:xfrm>
        </p:grpSpPr>
        <p:pic>
          <p:nvPicPr>
            <p:cNvPr id="10" name="Picture 9" descr="category-suggestions.PNG"/>
            <p:cNvPicPr>
              <a:picLocks noChangeAspect="1"/>
            </p:cNvPicPr>
            <p:nvPr/>
          </p:nvPicPr>
          <p:blipFill>
            <a:blip r:embed="rId3"/>
            <a:srcRect r="18400"/>
            <a:stretch>
              <a:fillRect/>
            </a:stretch>
          </p:blipFill>
          <p:spPr>
            <a:xfrm>
              <a:off x="-3886200" y="4294188"/>
              <a:ext cx="6477000" cy="1828800"/>
            </a:xfrm>
            <a:prstGeom prst="rect">
              <a:avLst/>
            </a:prstGeom>
          </p:spPr>
        </p:pic>
        <p:pic>
          <p:nvPicPr>
            <p:cNvPr id="11" name="Picture 10" descr="category-googl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886200" y="0"/>
              <a:ext cx="6477000" cy="43434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33400" y="457200"/>
            <a:ext cx="47244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19200" y="500896"/>
            <a:ext cx="8001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W00t! Snow Leopard gave me 10 gigs back!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ts val="12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RT @username: </a:t>
            </a:r>
            <a:r>
              <a:rPr lang="en-US" dirty="0" err="1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gmail</a:t>
            </a: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 is down, but the </a:t>
            </a:r>
            <a:r>
              <a:rPr lang="en-US" dirty="0" err="1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imap</a:t>
            </a: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 connection 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on my </a:t>
            </a:r>
            <a:r>
              <a:rPr lang="en-US" dirty="0" err="1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iphone</a:t>
            </a: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 still works (fingers crossed!)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ts val="12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My </a:t>
            </a:r>
            <a:r>
              <a:rPr lang="en-US" dirty="0" err="1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iPhone</a:t>
            </a: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 3GS cracked-on-a-rock, @username’s swam in a toilet, 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both repaired/replaced in 20 min @ Boylston Apple Store. Total cost: $0.</a:t>
            </a:r>
            <a:endParaRPr lang="en-US" sz="3600" dirty="0">
              <a:latin typeface="Myriad Pro Light"/>
              <a:ea typeface="Times New Roman" charset="0"/>
              <a:cs typeface="Myriad Pro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9457" y="2786896"/>
            <a:ext cx="8001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I think the most striking thing about Obama’s speech + 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GOP response for casual listeners would be how much agreement there was.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Watching Obama attempt to #</a:t>
            </a:r>
            <a:r>
              <a:rPr lang="en-US" dirty="0" err="1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reversethecursehealthcare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RT @username: The fastest way to prove you are an idiot 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is to call the President a liar on live TV</a:t>
            </a:r>
            <a:endParaRPr lang="en-US" sz="3600" dirty="0">
              <a:latin typeface="Myriad Pro Light"/>
              <a:ea typeface="Times New Roman" charset="0"/>
              <a:cs typeface="Myriad Pro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4996696"/>
            <a:ext cx="8001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@username Congratulations on the CSCW best paper nomination!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Stanford scientists turn liposuction leftovers into embryonic-like 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stem cells: http://bit.ly/3GHsw9</a:t>
            </a:r>
            <a:endParaRPr lang="en-US" sz="3600" dirty="0" smtClean="0">
              <a:latin typeface="Myriad Pro Light"/>
              <a:ea typeface="Times New Roman" charset="0"/>
              <a:cs typeface="Myriad Pro Light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CORRECTION: the deadline for submissions to the Graduate Student Consortium</a:t>
            </a:r>
            <a:b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</a:br>
            <a:r>
              <a:rPr lang="en-US" dirty="0" smtClean="0">
                <a:solidFill>
                  <a:srgbClr val="000000"/>
                </a:solidFill>
                <a:latin typeface="Myriad Pro Light"/>
                <a:ea typeface="Times New Roman" charset="0"/>
                <a:cs typeface="Myriad Pro Light"/>
              </a:rPr>
              <a:t>for TEI ’09 is October 2 http://bit.ly/15D8Mv</a:t>
            </a:r>
            <a:endParaRPr lang="en-US" sz="3600" dirty="0">
              <a:latin typeface="Myriad Pro Light"/>
              <a:ea typeface="Times New Roman" charset="0"/>
              <a:cs typeface="Myriad Pro Light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257" y="608112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257" y="1014953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257" y="1751112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3400" y="0"/>
            <a:ext cx="1044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latin typeface="Myriad Pro"/>
                <a:cs typeface="Myriad Pro"/>
              </a:rPr>
              <a:t>Apple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2241401"/>
            <a:ext cx="12428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latin typeface="Myriad Pro"/>
                <a:cs typeface="Myriad Pro"/>
              </a:rPr>
              <a:t>Obama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2710696"/>
            <a:ext cx="47244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400" y="4556760"/>
            <a:ext cx="14803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latin typeface="Myriad Pro"/>
                <a:cs typeface="Myriad Pro"/>
              </a:rPr>
              <a:t>Research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33400" y="5026055"/>
            <a:ext cx="47244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" y="2911961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257" y="3548896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257" y="4006096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257" y="510540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257" y="556260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257" y="6233160"/>
            <a:ext cx="32004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685800"/>
          </a:xfrm>
        </p:spPr>
        <p:txBody>
          <a:bodyPr/>
          <a:lstStyle/>
          <a:p>
            <a:r>
              <a:rPr lang="en-US" sz="3600" dirty="0" smtClean="0"/>
              <a:t>Topic browsing interfaces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511" t="16563" r="53147" b="4151"/>
          <a:stretch>
            <a:fillRect/>
          </a:stretch>
        </p:blipFill>
        <p:spPr>
          <a:xfrm>
            <a:off x="533400" y="2599223"/>
            <a:ext cx="2286000" cy="319197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2914053" y="2190690"/>
            <a:ext cx="2936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Kammerer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et al., CHI 2009]</a:t>
            </a:r>
            <a:endParaRPr lang="en-US" sz="2000" dirty="0" smtClean="0">
              <a:latin typeface="Myriad Pro Light"/>
              <a:cs typeface="Myriad Pro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9800" y="2190690"/>
            <a:ext cx="2896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Leskovec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et al., KDD 2009]</a:t>
            </a:r>
            <a:endParaRPr lang="en-US" sz="2000" dirty="0" smtClean="0">
              <a:latin typeface="Myriad Pro Light"/>
              <a:cs typeface="Myriad Pro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90690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Käki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et al., </a:t>
            </a:r>
            <a:r>
              <a:rPr lang="en-US" sz="20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chi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 2005]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t="2030" r="46507" b="12690"/>
          <a:stretch>
            <a:fillRect/>
          </a:stretch>
        </p:blipFill>
        <p:spPr>
          <a:xfrm>
            <a:off x="2971800" y="2590800"/>
            <a:ext cx="2971800" cy="3200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28653" t="38710" r="38547" b="3181"/>
          <a:stretch>
            <a:fillRect/>
          </a:stretch>
        </p:blipFill>
        <p:spPr>
          <a:xfrm>
            <a:off x="6172199" y="3048000"/>
            <a:ext cx="2743201" cy="2698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066800"/>
            <a:ext cx="82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Design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Noun phrases as key concepts </a:t>
            </a:r>
            <a:br>
              <a:rPr lang="en-US" sz="3600" dirty="0" smtClean="0"/>
            </a:br>
            <a:r>
              <a:rPr lang="en-US" sz="3600" dirty="0" smtClean="0"/>
              <a:t>in short segments of text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Bendersky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Croft, SIGIR 2008]</a:t>
            </a:r>
          </a:p>
          <a:p>
            <a:endParaRPr lang="en-US" sz="2054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600" dirty="0" smtClean="0"/>
              <a:t>Search engine callouts </a:t>
            </a:r>
            <a:br>
              <a:rPr lang="en-US" sz="3600" dirty="0" smtClean="0"/>
            </a:br>
            <a:r>
              <a:rPr lang="en-US" sz="3600" dirty="0" smtClean="0"/>
              <a:t>to find query similarity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Sahami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Heilman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WWW 2006]</a:t>
            </a:r>
          </a:p>
          <a:p>
            <a:endParaRPr lang="en-US" sz="2000" dirty="0" smtClean="0"/>
          </a:p>
          <a:p>
            <a:r>
              <a:rPr lang="en-US" dirty="0" smtClean="0"/>
              <a:t>LDA on Twitter</a:t>
            </a:r>
          </a:p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Ramage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ICWSM 2010]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Algorithms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TweeTopic</a:t>
            </a:r>
            <a:r>
              <a:rPr lang="en-US" dirty="0" smtClean="0"/>
              <a:t> compare</a:t>
            </a:r>
            <a:br>
              <a:rPr lang="en-US" dirty="0" smtClean="0"/>
            </a:br>
            <a:r>
              <a:rPr lang="en-US" dirty="0" smtClean="0"/>
              <a:t>to other topic detection</a:t>
            </a:r>
            <a:br>
              <a:rPr lang="en-US" dirty="0" smtClean="0"/>
            </a:br>
            <a:r>
              <a:rPr lang="en-US" dirty="0" smtClean="0"/>
              <a:t>algorithms?</a:t>
            </a:r>
          </a:p>
          <a:p>
            <a:endParaRPr lang="en-US" dirty="0" smtClean="0"/>
          </a:p>
          <a:p>
            <a:r>
              <a:rPr lang="en-US" dirty="0" smtClean="0"/>
              <a:t>How does Eddi compare</a:t>
            </a:r>
            <a:br>
              <a:rPr lang="en-US" dirty="0" smtClean="0"/>
            </a:br>
            <a:r>
              <a:rPr lang="en-US" dirty="0" smtClean="0"/>
              <a:t>to a typical chronological</a:t>
            </a:r>
            <a:br>
              <a:rPr lang="en-US" dirty="0" smtClean="0"/>
            </a:br>
            <a:r>
              <a:rPr lang="en-US" dirty="0" smtClean="0"/>
              <a:t>Twitter interface?</a:t>
            </a:r>
          </a:p>
        </p:txBody>
      </p:sp>
      <p:pic>
        <p:nvPicPr>
          <p:cNvPr id="4" name="Picture 3" descr="layout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962400"/>
            <a:ext cx="3732245" cy="2286000"/>
          </a:xfrm>
          <a:prstGeom prst="rect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Rounded Rectangle 16"/>
          <p:cNvSpPr/>
          <p:nvPr/>
        </p:nvSpPr>
        <p:spPr>
          <a:xfrm>
            <a:off x="6019800" y="1828800"/>
            <a:ext cx="8382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Tweet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62800" y="1828800"/>
            <a:ext cx="15240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Noun Phrases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2438400"/>
            <a:ext cx="1295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Web Search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62800" y="2438400"/>
            <a:ext cx="1676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Topic Keywords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 Light"/>
              <a:cs typeface="Myriad Pro Ligh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6918605" y="2253980"/>
            <a:ext cx="190500" cy="1524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00134" y="2060768"/>
            <a:ext cx="228600" cy="15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00134" y="2667000"/>
            <a:ext cx="228600" cy="15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topic detection algorithms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Random Unigram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7200" y="4114800"/>
            <a:ext cx="6096000" cy="1828800"/>
            <a:chOff x="457200" y="4114800"/>
            <a:chExt cx="6096000" cy="1828800"/>
          </a:xfrm>
        </p:grpSpPr>
        <p:pic>
          <p:nvPicPr>
            <p:cNvPr id="16" name="Picture 15" descr="michael-2.jpg"/>
            <p:cNvPicPr>
              <a:picLocks noChangeAspect="1"/>
            </p:cNvPicPr>
            <p:nvPr/>
          </p:nvPicPr>
          <p:blipFill>
            <a:blip r:embed="rId2" cstate="print"/>
            <a:srcRect l="18627" t="6800" r="14706" b="35600"/>
            <a:stretch>
              <a:fillRect/>
            </a:stretch>
          </p:blipFill>
          <p:spPr>
            <a:xfrm>
              <a:off x="762000" y="4296292"/>
              <a:ext cx="1371600" cy="1452283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17" name="Rounded Rectangle 16"/>
            <p:cNvSpPr/>
            <p:nvPr/>
          </p:nvSpPr>
          <p:spPr>
            <a:xfrm>
              <a:off x="457200" y="4114800"/>
              <a:ext cx="6096000" cy="1828800"/>
            </a:xfrm>
            <a:prstGeom prst="round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62200" y="422154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Myriad Pro"/>
                  <a:cs typeface="Myriad Pro"/>
                </a:rPr>
                <a:t>msbernst</a:t>
              </a:r>
              <a:r>
                <a:rPr lang="en-US" sz="2400" b="1" dirty="0" smtClean="0">
                  <a:latin typeface="Myriad Pro"/>
                  <a:cs typeface="Myriad Pro"/>
                </a:rPr>
                <a:t> </a:t>
              </a:r>
              <a:r>
                <a:rPr lang="en-US" sz="2400" dirty="0" smtClean="0">
                  <a:latin typeface="Myriad Pro Light"/>
                  <a:cs typeface="Myriad Pro Light"/>
                </a:rPr>
                <a:t>Awesome article on some SIGGRAPH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user interface </a:t>
              </a:r>
              <a:r>
                <a:rPr lang="en-US" sz="2400" u="sng" dirty="0" smtClean="0">
                  <a:solidFill>
                    <a:srgbClr val="000000"/>
                  </a:solidFill>
                  <a:uFill>
                    <a:solidFill>
                      <a:srgbClr val="EDA035"/>
                    </a:solidFill>
                  </a:uFill>
                  <a:latin typeface="Myriad Pro Light"/>
                  <a:cs typeface="Myriad Pro Light"/>
                </a:rPr>
                <a:t>work</a:t>
              </a:r>
              <a:r>
                <a:rPr lang="en-US" sz="2400" dirty="0" smtClean="0">
                  <a:latin typeface="Myriad Pro Light"/>
                  <a:cs typeface="Myriad Pro Light"/>
                </a:rPr>
                <a:t>: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http</a:t>
              </a:r>
              <a:r>
                <a:rPr lang="en-US" sz="2400" dirty="0">
                  <a:latin typeface="Myriad Pro Light"/>
                  <a:cs typeface="Myriad Pro Light"/>
                </a:rPr>
                <a:t>://bit.ly/30MJy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topic detection algorithms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Random Unigram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Inverse Document Frequency (</a:t>
            </a:r>
            <a:r>
              <a:rPr lang="en-US" cap="small" dirty="0" err="1" smtClean="0"/>
              <a:t>idf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Picture 15" descr="michael-2.jpg"/>
          <p:cNvPicPr>
            <a:picLocks noChangeAspect="1"/>
          </p:cNvPicPr>
          <p:nvPr/>
        </p:nvPicPr>
        <p:blipFill>
          <a:blip r:embed="rId2" cstate="print"/>
          <a:srcRect l="18627" t="6800" r="14706" b="35600"/>
          <a:stretch>
            <a:fillRect/>
          </a:stretch>
        </p:blipFill>
        <p:spPr>
          <a:xfrm>
            <a:off x="762000" y="4296292"/>
            <a:ext cx="1371600" cy="145228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7" name="Rounded Rectangle 16"/>
          <p:cNvSpPr/>
          <p:nvPr/>
        </p:nvSpPr>
        <p:spPr>
          <a:xfrm>
            <a:off x="457200" y="4114800"/>
            <a:ext cx="6096000" cy="1828800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422154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Myriad Pro"/>
                <a:cs typeface="Myriad Pro"/>
              </a:rPr>
              <a:t>msbernst</a:t>
            </a:r>
            <a:r>
              <a:rPr lang="en-US" sz="2400" b="1" dirty="0" smtClean="0">
                <a:latin typeface="Myriad Pro"/>
                <a:cs typeface="Myriad Pro"/>
              </a:rPr>
              <a:t> </a:t>
            </a:r>
            <a:r>
              <a:rPr lang="en-US" sz="2400" dirty="0" smtClean="0">
                <a:latin typeface="Myriad Pro Light"/>
                <a:cs typeface="Myriad Pro Light"/>
              </a:rPr>
              <a:t>Awesome article on some </a:t>
            </a:r>
            <a:r>
              <a:rPr lang="en-US" sz="2400" u="sng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  <a:latin typeface="Myriad Pro Light"/>
                <a:cs typeface="Myriad Pro Light"/>
              </a:rPr>
              <a:t>SIGGRAPH</a:t>
            </a:r>
            <a:r>
              <a:rPr lang="en-US" sz="2400" dirty="0" smtClean="0">
                <a:solidFill>
                  <a:srgbClr val="EDA035"/>
                </a:solidFill>
                <a:latin typeface="Myriad Pro Light"/>
                <a:cs typeface="Myriad Pro Light"/>
              </a:rPr>
              <a:t> </a:t>
            </a:r>
            <a:r>
              <a:rPr lang="en-US" sz="2400" dirty="0" smtClean="0">
                <a:latin typeface="Myriad Pro Light"/>
                <a:cs typeface="Myriad Pro Light"/>
              </a:rPr>
              <a:t/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user interface work: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http</a:t>
            </a:r>
            <a:r>
              <a:rPr lang="en-US" sz="2400" dirty="0">
                <a:latin typeface="Myriad Pro Light"/>
                <a:cs typeface="Myriad Pro Light"/>
              </a:rPr>
              <a:t>://bit.ly/30MJy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914400" y="4572000"/>
            <a:ext cx="6096000" cy="1828800"/>
            <a:chOff x="457200" y="4495800"/>
            <a:chExt cx="6096000" cy="1828800"/>
          </a:xfrm>
        </p:grpSpPr>
        <p:sp>
          <p:nvSpPr>
            <p:cNvPr id="33" name="Rounded Rectangle 32"/>
            <p:cNvSpPr/>
            <p:nvPr/>
          </p:nvSpPr>
          <p:spPr>
            <a:xfrm>
              <a:off x="457200" y="4495800"/>
              <a:ext cx="6096000" cy="1828800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2200" y="460254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Myriad Pro"/>
                  <a:cs typeface="Myriad Pro"/>
                </a:rPr>
                <a:t>msbernst</a:t>
              </a:r>
              <a:r>
                <a:rPr lang="en-US" sz="2400" b="1" dirty="0" smtClean="0">
                  <a:latin typeface="Myriad Pro"/>
                  <a:cs typeface="Myriad Pro"/>
                </a:rPr>
                <a:t> </a:t>
              </a:r>
              <a:r>
                <a:rPr lang="en-US" sz="2400" dirty="0" smtClean="0">
                  <a:latin typeface="Myriad Pro Light"/>
                  <a:cs typeface="Myriad Pro Light"/>
                </a:rPr>
                <a:t>Awesome article on some </a:t>
              </a:r>
              <a:r>
                <a:rPr lang="en-US" sz="24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SIGGRAPH </a:t>
              </a:r>
              <a:r>
                <a:rPr lang="en-US" sz="2400" dirty="0" smtClean="0">
                  <a:latin typeface="Myriad Pro Light"/>
                  <a:cs typeface="Myriad Pro Light"/>
                </a:rPr>
                <a:t/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user interface work: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http</a:t>
              </a:r>
              <a:r>
                <a:rPr lang="en-US" sz="2400" dirty="0">
                  <a:latin typeface="Myriad Pro Light"/>
                  <a:cs typeface="Myriad Pro Light"/>
                </a:rPr>
                <a:t>://bit.ly/30MJy</a:t>
              </a:r>
            </a:p>
          </p:txBody>
        </p:sp>
        <p:pic>
          <p:nvPicPr>
            <p:cNvPr id="35" name="Picture 34" descr="michael-2.jpg"/>
            <p:cNvPicPr>
              <a:picLocks noChangeAspect="1"/>
            </p:cNvPicPr>
            <p:nvPr/>
          </p:nvPicPr>
          <p:blipFill>
            <a:blip r:embed="rId3" cstate="print"/>
            <a:srcRect l="18627" t="6800" r="14706" b="35600"/>
            <a:stretch>
              <a:fillRect/>
            </a:stretch>
          </p:blipFill>
          <p:spPr>
            <a:xfrm>
              <a:off x="762000" y="4677292"/>
              <a:ext cx="1371600" cy="1452283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762000" y="4419600"/>
            <a:ext cx="6096000" cy="1828800"/>
            <a:chOff x="457200" y="4495800"/>
            <a:chExt cx="6096000" cy="1828800"/>
          </a:xfrm>
        </p:grpSpPr>
        <p:sp>
          <p:nvSpPr>
            <p:cNvPr id="29" name="Rounded Rectangle 28"/>
            <p:cNvSpPr/>
            <p:nvPr/>
          </p:nvSpPr>
          <p:spPr>
            <a:xfrm>
              <a:off x="457200" y="4495800"/>
              <a:ext cx="6096000" cy="1828800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460254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Myriad Pro"/>
                  <a:cs typeface="Myriad Pro"/>
                </a:rPr>
                <a:t>msbernst</a:t>
              </a:r>
              <a:r>
                <a:rPr lang="en-US" sz="2400" b="1" dirty="0" smtClean="0">
                  <a:latin typeface="Myriad Pro"/>
                  <a:cs typeface="Myriad Pro"/>
                </a:rPr>
                <a:t> </a:t>
              </a:r>
              <a:r>
                <a:rPr lang="en-US" sz="2400" dirty="0" smtClean="0">
                  <a:latin typeface="Myriad Pro Light"/>
                  <a:cs typeface="Myriad Pro Light"/>
                </a:rPr>
                <a:t>Awesome article on some </a:t>
              </a:r>
              <a:r>
                <a:rPr lang="en-US" sz="24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SIGGRAPH </a:t>
              </a:r>
              <a:r>
                <a:rPr lang="en-US" sz="2400" dirty="0" smtClean="0">
                  <a:latin typeface="Myriad Pro Light"/>
                  <a:cs typeface="Myriad Pro Light"/>
                </a:rPr>
                <a:t/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user interface work: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http</a:t>
              </a:r>
              <a:r>
                <a:rPr lang="en-US" sz="2400" dirty="0">
                  <a:latin typeface="Myriad Pro Light"/>
                  <a:cs typeface="Myriad Pro Light"/>
                </a:rPr>
                <a:t>://bit.ly/30MJy</a:t>
              </a:r>
            </a:p>
          </p:txBody>
        </p:sp>
        <p:pic>
          <p:nvPicPr>
            <p:cNvPr id="31" name="Picture 30" descr="michael-2.jpg"/>
            <p:cNvPicPr>
              <a:picLocks noChangeAspect="1"/>
            </p:cNvPicPr>
            <p:nvPr/>
          </p:nvPicPr>
          <p:blipFill>
            <a:blip r:embed="rId3" cstate="print"/>
            <a:srcRect l="18627" t="6800" r="14706" b="35600"/>
            <a:stretch>
              <a:fillRect/>
            </a:stretch>
          </p:blipFill>
          <p:spPr>
            <a:xfrm>
              <a:off x="762000" y="4677292"/>
              <a:ext cx="1371600" cy="1452283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609600" y="4267200"/>
            <a:ext cx="6096000" cy="1828800"/>
            <a:chOff x="457200" y="4495800"/>
            <a:chExt cx="6096000" cy="1828800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4495800"/>
              <a:ext cx="6096000" cy="1828800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62200" y="460254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Myriad Pro"/>
                  <a:cs typeface="Myriad Pro"/>
                </a:rPr>
                <a:t>msbernst</a:t>
              </a:r>
              <a:r>
                <a:rPr lang="en-US" sz="2400" b="1" dirty="0" smtClean="0">
                  <a:latin typeface="Myriad Pro"/>
                  <a:cs typeface="Myriad Pro"/>
                </a:rPr>
                <a:t> </a:t>
              </a:r>
              <a:r>
                <a:rPr lang="en-US" sz="2400" dirty="0" smtClean="0">
                  <a:latin typeface="Myriad Pro Light"/>
                  <a:cs typeface="Myriad Pro Light"/>
                </a:rPr>
                <a:t>Awesome article on some </a:t>
              </a:r>
              <a:r>
                <a:rPr lang="en-US" sz="2400" dirty="0" smtClean="0">
                  <a:solidFill>
                    <a:srgbClr val="EDA035"/>
                  </a:solidFill>
                  <a:latin typeface="Myriad Pro Light"/>
                  <a:cs typeface="Myriad Pro Light"/>
                </a:rPr>
                <a:t>SIGGRAPH </a:t>
              </a:r>
              <a:r>
                <a:rPr lang="en-US" sz="2400" dirty="0" smtClean="0">
                  <a:latin typeface="Myriad Pro Light"/>
                  <a:cs typeface="Myriad Pro Light"/>
                </a:rPr>
                <a:t/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user interface work: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http</a:t>
              </a:r>
              <a:r>
                <a:rPr lang="en-US" sz="2400" dirty="0">
                  <a:latin typeface="Myriad Pro Light"/>
                  <a:cs typeface="Myriad Pro Light"/>
                </a:rPr>
                <a:t>://bit.ly/30MJy</a:t>
              </a:r>
            </a:p>
          </p:txBody>
        </p:sp>
        <p:pic>
          <p:nvPicPr>
            <p:cNvPr id="27" name="Picture 26" descr="michael-2.jpg"/>
            <p:cNvPicPr>
              <a:picLocks noChangeAspect="1"/>
            </p:cNvPicPr>
            <p:nvPr/>
          </p:nvPicPr>
          <p:blipFill>
            <a:blip r:embed="rId3" cstate="print"/>
            <a:srcRect l="18627" t="6800" r="14706" b="35600"/>
            <a:stretch>
              <a:fillRect/>
            </a:stretch>
          </p:blipFill>
          <p:spPr>
            <a:xfrm>
              <a:off x="762000" y="4677292"/>
              <a:ext cx="1371600" cy="1452283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topic detection algorithms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Random Unigram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Inverse Document Frequency (</a:t>
            </a:r>
            <a:r>
              <a:rPr lang="en-US" cap="small" dirty="0" err="1" smtClean="0"/>
              <a:t>idf</a:t>
            </a:r>
            <a:r>
              <a:rPr lang="en-US" dirty="0" smtClean="0"/>
              <a:t>)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Latent </a:t>
            </a:r>
            <a:r>
              <a:rPr lang="en-US" dirty="0" err="1" smtClean="0"/>
              <a:t>Dirichlet</a:t>
            </a:r>
            <a:r>
              <a:rPr lang="en-US" dirty="0" smtClean="0"/>
              <a:t> Allocation </a:t>
            </a:r>
            <a:r>
              <a:rPr lang="en-US" cap="small" dirty="0" smtClean="0"/>
              <a:t>(</a:t>
            </a:r>
            <a:r>
              <a:rPr lang="en-US" cap="small" dirty="0" err="1" smtClean="0"/>
              <a:t>lda</a:t>
            </a:r>
            <a:r>
              <a:rPr lang="en-US" cap="small" dirty="0" smtClean="0"/>
              <a:t>)</a:t>
            </a:r>
            <a:endParaRPr lang="en-US" cap="small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200" y="4114800"/>
            <a:ext cx="6096000" cy="1828800"/>
            <a:chOff x="457200" y="4495800"/>
            <a:chExt cx="6096000" cy="1828800"/>
          </a:xfrm>
        </p:grpSpPr>
        <p:sp>
          <p:nvSpPr>
            <p:cNvPr id="17" name="Rounded Rectangle 16"/>
            <p:cNvSpPr/>
            <p:nvPr/>
          </p:nvSpPr>
          <p:spPr>
            <a:xfrm>
              <a:off x="457200" y="4495800"/>
              <a:ext cx="6096000" cy="1828800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62200" y="460254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Myriad Pro"/>
                  <a:cs typeface="Myriad Pro"/>
                </a:rPr>
                <a:t>msbernst</a:t>
              </a:r>
              <a:r>
                <a:rPr lang="en-US" sz="2400" b="1" dirty="0" smtClean="0">
                  <a:latin typeface="Myriad Pro"/>
                  <a:cs typeface="Myriad Pro"/>
                </a:rPr>
                <a:t> </a:t>
              </a:r>
              <a:r>
                <a:rPr lang="en-US" sz="2400" dirty="0" smtClean="0">
                  <a:latin typeface="Myriad Pro Light"/>
                  <a:cs typeface="Myriad Pro Light"/>
                </a:rPr>
                <a:t>Awesome article on some SIGGRAPH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user interface work: </a:t>
              </a:r>
              <a:br>
                <a:rPr lang="en-US" sz="2400" dirty="0" smtClean="0">
                  <a:latin typeface="Myriad Pro Light"/>
                  <a:cs typeface="Myriad Pro Light"/>
                </a:rPr>
              </a:br>
              <a:r>
                <a:rPr lang="en-US" sz="2400" dirty="0" smtClean="0">
                  <a:latin typeface="Myriad Pro Light"/>
                  <a:cs typeface="Myriad Pro Light"/>
                </a:rPr>
                <a:t>http</a:t>
              </a:r>
              <a:r>
                <a:rPr lang="en-US" sz="2400" dirty="0">
                  <a:latin typeface="Myriad Pro Light"/>
                  <a:cs typeface="Myriad Pro Light"/>
                </a:rPr>
                <a:t>://bit.ly/30MJy</a:t>
              </a:r>
            </a:p>
          </p:txBody>
        </p:sp>
        <p:pic>
          <p:nvPicPr>
            <p:cNvPr id="16" name="Picture 15" descr="michael-2.jpg"/>
            <p:cNvPicPr>
              <a:picLocks noChangeAspect="1"/>
            </p:cNvPicPr>
            <p:nvPr/>
          </p:nvPicPr>
          <p:blipFill>
            <a:blip r:embed="rId3" cstate="print"/>
            <a:srcRect l="18627" t="6800" r="14706" b="35600"/>
            <a:stretch>
              <a:fillRect/>
            </a:stretch>
          </p:blipFill>
          <p:spPr>
            <a:xfrm>
              <a:off x="762000" y="4677292"/>
              <a:ext cx="1371600" cy="1452283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7239000" y="4953000"/>
            <a:ext cx="18420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000000"/>
                </a:solidFill>
                <a:uFill>
                  <a:solidFill>
                    <a:srgbClr val="EDA035"/>
                  </a:solidFill>
                </a:uFill>
                <a:latin typeface="Myriad Pro Light"/>
                <a:cs typeface="Myriad Pro Light"/>
              </a:rPr>
              <a:t>graphics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ireShot capture #1 - 'Twitter _ Home' - twitter_com.png"/>
          <p:cNvPicPr>
            <a:picLocks noChangeAspect="1"/>
          </p:cNvPicPr>
          <p:nvPr/>
        </p:nvPicPr>
        <p:blipFill>
          <a:blip r:embed="rId2" cstate="print"/>
          <a:srcRect b="78646"/>
          <a:stretch>
            <a:fillRect/>
          </a:stretch>
        </p:blipFill>
        <p:spPr>
          <a:xfrm>
            <a:off x="-28700" y="29980"/>
            <a:ext cx="914400" cy="6858000"/>
          </a:xfrm>
          <a:prstGeom prst="rect">
            <a:avLst/>
          </a:prstGeom>
        </p:spPr>
      </p:pic>
      <p:pic>
        <p:nvPicPr>
          <p:cNvPr id="24" name="Content Placeholder 4" descr="FireShot capture #1 - 'Twitter _ Home' - twitter_com.png"/>
          <p:cNvPicPr>
            <a:picLocks noChangeAspect="1"/>
          </p:cNvPicPr>
          <p:nvPr/>
        </p:nvPicPr>
        <p:blipFill>
          <a:blip r:embed="rId3" cstate="print"/>
          <a:srcRect r="1603" b="93970"/>
          <a:stretch>
            <a:fillRect/>
          </a:stretch>
        </p:blipFill>
        <p:spPr>
          <a:xfrm>
            <a:off x="243840" y="1066800"/>
            <a:ext cx="2743200" cy="5904613"/>
          </a:xfrm>
          <a:prstGeom prst="rect">
            <a:avLst/>
          </a:prstGeom>
        </p:spPr>
      </p:pic>
      <p:pic>
        <p:nvPicPr>
          <p:cNvPr id="27" name="Picture 26" descr="FireShot capture #1 - 'Twitter _ Home' - twitter_com.png"/>
          <p:cNvPicPr>
            <a:picLocks noChangeAspect="1"/>
          </p:cNvPicPr>
          <p:nvPr/>
        </p:nvPicPr>
        <p:blipFill>
          <a:blip r:embed="rId4" cstate="print"/>
          <a:srcRect t="19219" b="59430"/>
          <a:stretch>
            <a:fillRect/>
          </a:stretch>
        </p:blipFill>
        <p:spPr>
          <a:xfrm>
            <a:off x="809501" y="0"/>
            <a:ext cx="914400" cy="6858000"/>
          </a:xfrm>
          <a:prstGeom prst="rect">
            <a:avLst/>
          </a:prstGeom>
        </p:spPr>
      </p:pic>
      <p:pic>
        <p:nvPicPr>
          <p:cNvPr id="28" name="Picture 27" descr="FireShot capture #1 - 'Twitter _ Home' - twitter_com.png"/>
          <p:cNvPicPr>
            <a:picLocks noChangeAspect="1"/>
          </p:cNvPicPr>
          <p:nvPr/>
        </p:nvPicPr>
        <p:blipFill>
          <a:blip r:embed="rId5" cstate="print"/>
          <a:srcRect t="39147" b="39508"/>
          <a:stretch>
            <a:fillRect/>
          </a:stretch>
        </p:blipFill>
        <p:spPr>
          <a:xfrm>
            <a:off x="1647701" y="0"/>
            <a:ext cx="914400" cy="6858000"/>
          </a:xfrm>
          <a:prstGeom prst="rect">
            <a:avLst/>
          </a:prstGeom>
        </p:spPr>
      </p:pic>
      <p:pic>
        <p:nvPicPr>
          <p:cNvPr id="29" name="Picture 28" descr="FireShot capture #1 - 'Twitter _ Home' - twitter_com.png"/>
          <p:cNvPicPr>
            <a:picLocks noChangeAspect="1"/>
          </p:cNvPicPr>
          <p:nvPr/>
        </p:nvPicPr>
        <p:blipFill>
          <a:blip r:embed="rId6" cstate="print"/>
          <a:srcRect t="58595" b="20064"/>
          <a:stretch>
            <a:fillRect/>
          </a:stretch>
        </p:blipFill>
        <p:spPr>
          <a:xfrm>
            <a:off x="2485901" y="0"/>
            <a:ext cx="914400" cy="6858000"/>
          </a:xfrm>
          <a:prstGeom prst="rect">
            <a:avLst/>
          </a:prstGeom>
        </p:spPr>
      </p:pic>
      <p:pic>
        <p:nvPicPr>
          <p:cNvPr id="30" name="Picture 29" descr="FireShot capture #1 - 'Twitter _ Home' - twitter_com.png"/>
          <p:cNvPicPr>
            <a:picLocks noChangeAspect="1"/>
          </p:cNvPicPr>
          <p:nvPr/>
        </p:nvPicPr>
        <p:blipFill>
          <a:blip r:embed="rId7" cstate="print"/>
          <a:srcRect t="77091" b="1572"/>
          <a:stretch>
            <a:fillRect/>
          </a:stretch>
        </p:blipFill>
        <p:spPr>
          <a:xfrm>
            <a:off x="3324101" y="0"/>
            <a:ext cx="9144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162301" y="0"/>
            <a:ext cx="914400" cy="6858000"/>
            <a:chOff x="4162301" y="0"/>
            <a:chExt cx="914400" cy="6858000"/>
          </a:xfrm>
        </p:grpSpPr>
        <p:pic>
          <p:nvPicPr>
            <p:cNvPr id="31" name="Picture 30" descr="FireShot capture #1 - 'Twitter _ Home' - twitter_com.png"/>
            <p:cNvPicPr>
              <a:picLocks noChangeAspect="1"/>
            </p:cNvPicPr>
            <p:nvPr/>
          </p:nvPicPr>
          <p:blipFill>
            <a:blip r:embed="rId8" cstate="print"/>
            <a:srcRect t="96768" b="-6728"/>
            <a:stretch>
              <a:fillRect/>
            </a:stretch>
          </p:blipFill>
          <p:spPr>
            <a:xfrm>
              <a:off x="4162301" y="0"/>
              <a:ext cx="914400" cy="3200400"/>
            </a:xfrm>
            <a:prstGeom prst="rect">
              <a:avLst/>
            </a:prstGeom>
          </p:spPr>
        </p:pic>
        <p:pic>
          <p:nvPicPr>
            <p:cNvPr id="32" name="Picture 31" descr="FireShot capture #1 - 'Twitter _ Home' - twitter_com.png"/>
            <p:cNvPicPr>
              <a:picLocks noChangeAspect="1"/>
            </p:cNvPicPr>
            <p:nvPr/>
          </p:nvPicPr>
          <p:blipFill>
            <a:blip r:embed="rId2" cstate="print"/>
            <a:srcRect b="81256"/>
            <a:stretch>
              <a:fillRect/>
            </a:stretch>
          </p:blipFill>
          <p:spPr>
            <a:xfrm>
              <a:off x="4162301" y="838200"/>
              <a:ext cx="914400" cy="6019800"/>
            </a:xfrm>
            <a:prstGeom prst="rect">
              <a:avLst/>
            </a:prstGeom>
          </p:spPr>
        </p:pic>
      </p:grpSp>
      <p:pic>
        <p:nvPicPr>
          <p:cNvPr id="34" name="Picture 33" descr="FireShot capture #1 - 'Twitter _ Home' - twitter_com.png"/>
          <p:cNvPicPr>
            <a:picLocks noChangeAspect="1"/>
          </p:cNvPicPr>
          <p:nvPr/>
        </p:nvPicPr>
        <p:blipFill>
          <a:blip r:embed="rId2" cstate="print"/>
          <a:srcRect t="18507" b="60133"/>
          <a:stretch>
            <a:fillRect/>
          </a:stretch>
        </p:blipFill>
        <p:spPr>
          <a:xfrm>
            <a:off x="5000501" y="0"/>
            <a:ext cx="914400" cy="6858000"/>
          </a:xfrm>
          <a:prstGeom prst="rect">
            <a:avLst/>
          </a:prstGeom>
        </p:spPr>
      </p:pic>
      <p:pic>
        <p:nvPicPr>
          <p:cNvPr id="35" name="Picture 34" descr="FireShot capture #1 - 'Twitter _ Home' - twitter_com.png"/>
          <p:cNvPicPr>
            <a:picLocks noChangeAspect="1"/>
          </p:cNvPicPr>
          <p:nvPr/>
        </p:nvPicPr>
        <p:blipFill>
          <a:blip r:embed="rId5" cstate="print"/>
          <a:srcRect t="46736" b="31918"/>
          <a:stretch>
            <a:fillRect/>
          </a:stretch>
        </p:blipFill>
        <p:spPr>
          <a:xfrm>
            <a:off x="5838701" y="0"/>
            <a:ext cx="914400" cy="6858000"/>
          </a:xfrm>
          <a:prstGeom prst="rect">
            <a:avLst/>
          </a:prstGeom>
        </p:spPr>
      </p:pic>
      <p:pic>
        <p:nvPicPr>
          <p:cNvPr id="36" name="Picture 35" descr="FireShot capture #1 - 'Twitter _ Home' - twitter_com.png"/>
          <p:cNvPicPr>
            <a:picLocks noChangeAspect="1"/>
          </p:cNvPicPr>
          <p:nvPr/>
        </p:nvPicPr>
        <p:blipFill>
          <a:blip r:embed="rId6" cstate="print"/>
          <a:srcRect t="68554" b="10105"/>
          <a:stretch>
            <a:fillRect/>
          </a:stretch>
        </p:blipFill>
        <p:spPr>
          <a:xfrm>
            <a:off x="6676901" y="0"/>
            <a:ext cx="914400" cy="6858000"/>
          </a:xfrm>
          <a:prstGeom prst="rect">
            <a:avLst/>
          </a:prstGeom>
        </p:spPr>
      </p:pic>
      <p:pic>
        <p:nvPicPr>
          <p:cNvPr id="37" name="Picture 36" descr="FireShot capture #1 - 'Twitter _ Home' - twitter_com.png"/>
          <p:cNvPicPr>
            <a:picLocks noChangeAspect="1"/>
          </p:cNvPicPr>
          <p:nvPr/>
        </p:nvPicPr>
        <p:blipFill>
          <a:blip r:embed="rId4" cstate="print"/>
          <a:srcRect t="29894" b="48754"/>
          <a:stretch>
            <a:fillRect/>
          </a:stretch>
        </p:blipFill>
        <p:spPr>
          <a:xfrm>
            <a:off x="7515101" y="0"/>
            <a:ext cx="914400" cy="6858000"/>
          </a:xfrm>
          <a:prstGeom prst="rect">
            <a:avLst/>
          </a:prstGeom>
        </p:spPr>
      </p:pic>
      <p:pic>
        <p:nvPicPr>
          <p:cNvPr id="38" name="Picture 37" descr="FireShot capture #1 - 'Twitter _ Home' - twitter_com.png"/>
          <p:cNvPicPr>
            <a:picLocks noChangeAspect="1"/>
          </p:cNvPicPr>
          <p:nvPr/>
        </p:nvPicPr>
        <p:blipFill>
          <a:blip r:embed="rId7" cstate="print"/>
          <a:srcRect t="74483" b="4180"/>
          <a:stretch>
            <a:fillRect/>
          </a:stretch>
        </p:blipFill>
        <p:spPr>
          <a:xfrm>
            <a:off x="8353301" y="0"/>
            <a:ext cx="9144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-0.13091 -0.4437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 random tweets from Twitter’s stream</a:t>
            </a:r>
          </a:p>
          <a:p>
            <a:endParaRPr lang="en-US" dirty="0" smtClean="0"/>
          </a:p>
          <a:p>
            <a:r>
              <a:rPr lang="en-US" dirty="0" smtClean="0"/>
              <a:t>Three human coders rated the top five recommendations from each algorithm </a:t>
            </a:r>
            <a:r>
              <a:rPr lang="en-US" sz="1900" dirty="0" smtClean="0">
                <a:solidFill>
                  <a:srgbClr val="7F7F7F"/>
                </a:solidFill>
              </a:rPr>
              <a:t>(</a:t>
            </a:r>
            <a:r>
              <a:rPr lang="en-US" sz="1900" dirty="0" err="1" smtClean="0">
                <a:solidFill>
                  <a:srgbClr val="7F7F7F"/>
                </a:solidFill>
              </a:rPr>
              <a:t>Fleiss’s</a:t>
            </a:r>
            <a:r>
              <a:rPr lang="en-US" sz="1900" dirty="0" smtClean="0">
                <a:solidFill>
                  <a:srgbClr val="7F7F7F"/>
                </a:solidFill>
              </a:rPr>
              <a:t> </a:t>
            </a:r>
            <a:r>
              <a:rPr lang="en-US" sz="1900" dirty="0" err="1" smtClean="0">
                <a:solidFill>
                  <a:srgbClr val="7F7F7F"/>
                </a:solidFill>
              </a:rPr>
              <a:t>κ</a:t>
            </a:r>
            <a:r>
              <a:rPr lang="en-US" sz="1900" dirty="0" smtClean="0">
                <a:solidFill>
                  <a:srgbClr val="7F7F7F"/>
                </a:solidFill>
              </a:rPr>
              <a:t>=.70)</a:t>
            </a:r>
          </a:p>
          <a:p>
            <a:endParaRPr lang="en-US" sz="1900" dirty="0" smtClean="0">
              <a:solidFill>
                <a:srgbClr val="BFBFB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Logistic</a:t>
            </a:r>
            <a:r>
              <a:rPr lang="en-US" sz="1900" dirty="0" smtClean="0">
                <a:solidFill>
                  <a:srgbClr val="BFBFBF"/>
                </a:solidFill>
              </a:rPr>
              <a:t> </a:t>
            </a:r>
            <a:r>
              <a:rPr lang="en-US" dirty="0" smtClean="0"/>
              <a:t>regression analysis for binary outcomes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3400" y="3962400"/>
            <a:ext cx="4495800" cy="838200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1520" fontAlgn="b"/>
            <a:r>
              <a:rPr lang="en-US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Yup, Medal of Honor will have a demo http://bit.ly/bx6PSG</a:t>
            </a:r>
            <a:endParaRPr lang="en-US" dirty="0">
              <a:solidFill>
                <a:srgbClr val="000000"/>
              </a:solidFill>
              <a:latin typeface="Myriad Pro Light"/>
              <a:cs typeface="Myriad Pro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084" y="3886200"/>
            <a:ext cx="1610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DA035"/>
                </a:solidFill>
                <a:latin typeface="Myriad Pro Light"/>
                <a:cs typeface="Myriad Pro Light"/>
              </a:rPr>
              <a:t>video games</a:t>
            </a:r>
          </a:p>
          <a:p>
            <a:r>
              <a:rPr lang="en-US" dirty="0" smtClean="0">
                <a:solidFill>
                  <a:srgbClr val="EDA035"/>
                </a:solidFill>
                <a:latin typeface="Myriad Pro Light"/>
                <a:cs typeface="Myriad Pro Light"/>
              </a:rPr>
              <a:t>medal of honor</a:t>
            </a:r>
          </a:p>
          <a:p>
            <a:r>
              <a:rPr lang="en-US" strike="sngStrike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reviews</a:t>
            </a:r>
          </a:p>
          <a:p>
            <a:r>
              <a:rPr lang="en-US" strike="sngStrike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honor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4038600"/>
            <a:ext cx="660400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</a:t>
            </a:r>
            <a:r>
              <a:rPr lang="en-US" dirty="0" err="1" smtClean="0"/>
              <a:t>TweeTopic</a:t>
            </a:r>
            <a:r>
              <a:rPr lang="en-US" dirty="0" smtClean="0"/>
              <a:t> Doubles Baseline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6386" y="5498812"/>
            <a:ext cx="32111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Myriad Pro Light"/>
                <a:cs typeface="Myriad Pro Light"/>
              </a:rPr>
              <a:t>Odds Ratio (baseline = 1 at Random Unigram)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533400" y="1612612"/>
          <a:ext cx="7848600" cy="407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/>
          <p:cNvSpPr/>
          <p:nvPr/>
        </p:nvSpPr>
        <p:spPr>
          <a:xfrm>
            <a:off x="476250" y="1622137"/>
            <a:ext cx="7963833" cy="8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07401" y="2019925"/>
            <a:ext cx="3031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Myriad Pro"/>
                <a:cs typeface="Myriad Pro"/>
              </a:rPr>
              <a:t>Topic Labeling Accuracy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LDA vs. </a:t>
            </a:r>
            <a:r>
              <a:rPr lang="en-US" dirty="0" err="1" smtClean="0"/>
              <a:t>TweeTopic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200400"/>
            <a:ext cx="1510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yriad Pro"/>
                <a:cs typeface="Myriad Pro"/>
              </a:rPr>
              <a:t>LDA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bed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half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hour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sleep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3400" y="1676400"/>
            <a:ext cx="6781800" cy="1264403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54480" fontAlgn="b"/>
            <a:r>
              <a:rPr lang="en-US" sz="30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I’m off to take a nap now. </a:t>
            </a:r>
            <a:br>
              <a:rPr lang="en-US" sz="3000" dirty="0" smtClean="0">
                <a:solidFill>
                  <a:srgbClr val="000000"/>
                </a:solidFill>
                <a:latin typeface="Myriad Pro Light"/>
                <a:cs typeface="Myriad Pro Light"/>
              </a:rPr>
            </a:br>
            <a:r>
              <a:rPr lang="en-US" sz="3000" dirty="0" smtClean="0">
                <a:solidFill>
                  <a:srgbClr val="000000"/>
                </a:solidFill>
                <a:latin typeface="Myriad Pro Light"/>
                <a:cs typeface="Myriad Pro Light"/>
              </a:rPr>
              <a:t>See y’all in a few hours!</a:t>
            </a:r>
            <a:endParaRPr lang="en-US" sz="3000" dirty="0">
              <a:solidFill>
                <a:srgbClr val="000000"/>
              </a:solidFill>
              <a:latin typeface="Myriad Pro Light"/>
              <a:cs typeface="Myriad Pro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1397000" cy="83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6703" y="3200400"/>
            <a:ext cx="2425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Myriad Pro"/>
                <a:cs typeface="Myriad Pro"/>
              </a:rPr>
              <a:t>TweeTopic</a:t>
            </a:r>
            <a:endParaRPr lang="en-US" sz="3200" dirty="0" smtClean="0">
              <a:latin typeface="Myriad Pro"/>
              <a:cs typeface="Myriad Pro"/>
            </a:endParaRP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naptime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power nap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sleep</a:t>
            </a:r>
          </a:p>
          <a:p>
            <a:pPr marL="457200"/>
            <a:r>
              <a:rPr lang="en-US" sz="3200" dirty="0" smtClean="0">
                <a:latin typeface="Myriad Pro Light"/>
                <a:cs typeface="Myriad Pro Light"/>
              </a:rPr>
              <a:t>take a nap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Eddi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Recruited active Twitter users, </a:t>
            </a:r>
            <a:br>
              <a:rPr lang="en-US" dirty="0" smtClean="0"/>
            </a:br>
            <a:r>
              <a:rPr lang="en-US" dirty="0" smtClean="0"/>
              <a:t>preferring those who followed</a:t>
            </a:r>
            <a:br>
              <a:rPr lang="en-US" dirty="0" smtClean="0"/>
            </a:br>
            <a:r>
              <a:rPr lang="en-US" dirty="0" smtClean="0"/>
              <a:t>more than 100 people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Gave users 3 minutes to browse 24 hours </a:t>
            </a:r>
            <a:br>
              <a:rPr lang="en-US" dirty="0" smtClean="0"/>
            </a:br>
            <a:r>
              <a:rPr lang="en-US" dirty="0" smtClean="0"/>
              <a:t>of their feed using Eddi or a chronological interface, over 6 total trials</a:t>
            </a:r>
          </a:p>
        </p:txBody>
      </p:sp>
      <p:pic>
        <p:nvPicPr>
          <p:cNvPr id="4" name="Picture 3" descr="layout-l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08" y="572452"/>
            <a:ext cx="2922037" cy="1789748"/>
          </a:xfrm>
          <a:prstGeom prst="rect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More Efficient and Enjoyable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16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Is Quick to Scan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2582775"/>
            <a:ext cx="795528" cy="389025"/>
          </a:xfrm>
          <a:prstGeom prst="rect">
            <a:avLst/>
          </a:prstGeom>
          <a:solidFill>
            <a:srgbClr val="2F426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 smtClean="0">
                <a:latin typeface="Myriad Pro Light"/>
                <a:cs typeface="Myriad Pro Light"/>
              </a:rPr>
              <a:t>Chrono</a:t>
            </a:r>
            <a:r>
              <a:rPr lang="en-US" sz="1400" dirty="0" smtClean="0">
                <a:latin typeface="Myriad Pro Light"/>
                <a:cs typeface="Myriad Pro Light"/>
              </a:rPr>
              <a:t>.</a:t>
            </a:r>
            <a:endParaRPr lang="en-US" sz="1400" dirty="0">
              <a:latin typeface="Myriad Pro Light"/>
              <a:cs typeface="Myriad Pro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423" y="3733800"/>
            <a:ext cx="2139696" cy="393192"/>
          </a:xfrm>
          <a:prstGeom prst="rect">
            <a:avLst/>
          </a:prstGeom>
          <a:solidFill>
            <a:srgbClr val="9FB2C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Myriad Pro Light"/>
                <a:cs typeface="Myriad Pro Light"/>
              </a:rPr>
              <a:t>Eddi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2423" y="4121150"/>
            <a:ext cx="1234440" cy="389025"/>
          </a:xfrm>
          <a:prstGeom prst="rect">
            <a:avLst/>
          </a:prstGeom>
          <a:solidFill>
            <a:srgbClr val="2F426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latin typeface="Myriad Pro Light"/>
                <a:cs typeface="Myriad Pro Light"/>
              </a:rPr>
              <a:t>Chronological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3528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 Light"/>
                <a:cs typeface="Myriad Pro Light"/>
              </a:rPr>
              <a:t>Is Enjoyable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73239" y="1632366"/>
            <a:ext cx="260985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86732" y="1633954"/>
            <a:ext cx="2586642" cy="78582"/>
            <a:chOff x="531018" y="1524794"/>
            <a:chExt cx="2586642" cy="153988"/>
          </a:xfrm>
        </p:grpSpPr>
        <p:cxnSp>
          <p:nvCxnSpPr>
            <p:cNvPr id="22" name="Straight Connector 21"/>
            <p:cNvCxnSpPr/>
            <p:nvPr/>
          </p:nvCxnSpPr>
          <p:spPr>
            <a:xfrm rot="5400000">
              <a:off x="454818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773819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102664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424191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748013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075958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408027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719507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3039872" y="1600994"/>
              <a:ext cx="153988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71718" y="1295400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Likert Response (Agreement)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37075" y="163395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52472" y="163395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200" y="1633954"/>
            <a:ext cx="25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F7F7F"/>
                </a:solidFill>
                <a:latin typeface="Myriad Pro Light"/>
                <a:cs typeface="Myriad Pro Light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55224" y="2057400"/>
            <a:ext cx="41242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“Eddi helps me find things that</a:t>
            </a:r>
          </a:p>
          <a:p>
            <a:r>
              <a:rPr lang="en-US" sz="2500" dirty="0" smtClean="0">
                <a:latin typeface="Myriad Pro Light"/>
                <a:cs typeface="Myriad Pro Light"/>
              </a:rPr>
              <a:t> I’m interested in, </a:t>
            </a:r>
            <a:r>
              <a:rPr lang="en-US" sz="2500" u="sng" dirty="0" smtClean="0">
                <a:latin typeface="Myriad Pro Light"/>
                <a:cs typeface="Myriad Pro Light"/>
              </a:rPr>
              <a:t>faster</a:t>
            </a:r>
            <a:r>
              <a:rPr lang="en-US" sz="2500" dirty="0" smtClean="0">
                <a:latin typeface="Myriad Pro Light"/>
                <a:cs typeface="Myriad Pro Light"/>
              </a:rPr>
              <a:t>.”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55224" y="3581400"/>
            <a:ext cx="50315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Myriad Pro Light"/>
                <a:cs typeface="Myriad Pro Light"/>
              </a:rPr>
              <a:t>“I get bored faster with the traditional feed. There’s </a:t>
            </a:r>
            <a:r>
              <a:rPr lang="en-US" sz="2500" u="sng" dirty="0" smtClean="0">
                <a:latin typeface="Myriad Pro Light"/>
                <a:cs typeface="Myriad Pro Light"/>
              </a:rPr>
              <a:t>way more stuff that I’m not interested in</a:t>
            </a:r>
            <a:r>
              <a:rPr lang="en-US" sz="2500" dirty="0" smtClean="0">
                <a:latin typeface="Myriad Pro Light"/>
                <a:cs typeface="Myriad Pro Light"/>
              </a:rPr>
              <a:t>.”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57200" y="4953000"/>
            <a:ext cx="8153400" cy="1166574"/>
            <a:chOff x="457200" y="4953000"/>
            <a:chExt cx="8153400" cy="1166574"/>
          </a:xfrm>
        </p:grpSpPr>
        <p:sp>
          <p:nvSpPr>
            <p:cNvPr id="12" name="Rectangle 11"/>
            <p:cNvSpPr/>
            <p:nvPr/>
          </p:nvSpPr>
          <p:spPr>
            <a:xfrm>
              <a:off x="533400" y="5334000"/>
              <a:ext cx="906295" cy="389025"/>
            </a:xfrm>
            <a:prstGeom prst="rect">
              <a:avLst/>
            </a:prstGeom>
            <a:solidFill>
              <a:srgbClr val="9FB2C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Myriad Pro Light"/>
                  <a:cs typeface="Myriad Pro Light"/>
                </a:rPr>
                <a:t>Eddi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" y="5715000"/>
              <a:ext cx="906295" cy="389025"/>
            </a:xfrm>
            <a:prstGeom prst="rect">
              <a:avLst/>
            </a:prstGeom>
            <a:solidFill>
              <a:srgbClr val="2F426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 smtClean="0">
                  <a:latin typeface="Myriad Pro Light"/>
                  <a:cs typeface="Myriad Pro Light"/>
                </a:rPr>
                <a:t>Chrono</a:t>
              </a:r>
              <a:r>
                <a:rPr lang="en-US" sz="1400" dirty="0" smtClean="0">
                  <a:latin typeface="Myriad Pro Light"/>
                  <a:cs typeface="Myriad Pro Light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4953000"/>
              <a:ext cx="3003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Myriad Pro Light"/>
                  <a:cs typeface="Myriad Pro Light"/>
                </a:rPr>
                <a:t>I’m Confident I Saw Everything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55224" y="5257800"/>
              <a:ext cx="495537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latin typeface="Myriad Pro Light"/>
                  <a:cs typeface="Myriad Pro Light"/>
                </a:rPr>
                <a:t>“[The chronological feed] is less enjoyable but </a:t>
              </a:r>
              <a:r>
                <a:rPr lang="en-US" sz="2500" u="sng" dirty="0" smtClean="0">
                  <a:latin typeface="Myriad Pro Light"/>
                  <a:cs typeface="Myriad Pro Light"/>
                </a:rPr>
                <a:t>more comprehensive</a:t>
              </a:r>
              <a:r>
                <a:rPr lang="en-US" sz="2500" dirty="0" smtClean="0">
                  <a:latin typeface="Myriad Pro Light"/>
                  <a:cs typeface="Myriad Pro Light"/>
                </a:rPr>
                <a:t>.”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33400" y="2190424"/>
            <a:ext cx="1645920" cy="393192"/>
          </a:xfrm>
          <a:prstGeom prst="rect">
            <a:avLst/>
          </a:prstGeom>
          <a:solidFill>
            <a:srgbClr val="9FB2C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Myriad Pro Light"/>
                <a:cs typeface="Myriad Pro Light"/>
              </a:rPr>
              <a:t>Eddi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Twice As Effective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Track tweets remaining onscreen for &gt; 2 seconds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Get relevance judgments from users:</a:t>
            </a:r>
            <a:br>
              <a:rPr lang="en-US" dirty="0" smtClean="0"/>
            </a:br>
            <a:r>
              <a:rPr lang="en-US" dirty="0" smtClean="0"/>
              <a:t>“I’m glad that I saw this tweet in my feed.”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Users consume a purer feed: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</p:txBody>
      </p:sp>
      <p:pic>
        <p:nvPicPr>
          <p:cNvPr id="4" name="Picture 3" descr="precision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67200"/>
            <a:ext cx="4161639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/>
          </a:bodyPr>
          <a:lstStyle/>
          <a:p>
            <a:r>
              <a:rPr lang="en-US" dirty="0" smtClean="0"/>
              <a:t>Eddi is most useful for overwhelming feeds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	@</a:t>
            </a:r>
            <a:r>
              <a:rPr lang="en-US" dirty="0" err="1" smtClean="0"/>
              <a:t>msbernst</a:t>
            </a:r>
            <a:r>
              <a:rPr lang="en-US" dirty="0" smtClean="0"/>
              <a:t> follows </a:t>
            </a:r>
            <a:r>
              <a:rPr lang="en-US" dirty="0" smtClean="0">
                <a:latin typeface="Myriad Pro"/>
                <a:cs typeface="Myriad Pro"/>
              </a:rPr>
              <a:t>1000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	@</a:t>
            </a:r>
            <a:r>
              <a:rPr lang="en-US" dirty="0" err="1" smtClean="0"/>
              <a:t>msbernst</a:t>
            </a:r>
            <a:r>
              <a:rPr lang="en-US" dirty="0" smtClean="0"/>
              <a:t> follows </a:t>
            </a:r>
            <a:r>
              <a:rPr lang="en-US" dirty="0" smtClean="0">
                <a:latin typeface="Myriad Pro"/>
                <a:cs typeface="Myriad Pro"/>
              </a:rPr>
              <a:t>100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	@</a:t>
            </a:r>
            <a:r>
              <a:rPr lang="en-US" dirty="0" err="1" smtClean="0"/>
              <a:t>msbernst</a:t>
            </a:r>
            <a:r>
              <a:rPr lang="en-US" dirty="0" smtClean="0"/>
              <a:t> follows </a:t>
            </a:r>
            <a:r>
              <a:rPr lang="en-US" dirty="0" smtClean="0">
                <a:latin typeface="Myriad Pro"/>
                <a:cs typeface="Myriad Pro"/>
              </a:rPr>
              <a:t>10</a:t>
            </a: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86400" y="2087940"/>
            <a:ext cx="1341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yriad Pro Light"/>
                <a:cs typeface="Myriad Pro Light"/>
              </a:rPr>
              <a:t>people</a:t>
            </a:r>
          </a:p>
          <a:p>
            <a:r>
              <a:rPr lang="en-US" sz="3200" dirty="0" smtClean="0">
                <a:latin typeface="Myriad Pro Light"/>
                <a:cs typeface="Myriad Pro Light"/>
              </a:rPr>
              <a:t>people</a:t>
            </a:r>
          </a:p>
          <a:p>
            <a:r>
              <a:rPr lang="en-US" sz="3200" dirty="0" smtClean="0">
                <a:latin typeface="Myriad Pro Light"/>
                <a:cs typeface="Myriad Pro Light"/>
              </a:rPr>
              <a:t>people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114800"/>
            <a:ext cx="807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Myriad Pro Light"/>
                <a:cs typeface="Myriad Pro Light"/>
              </a:rPr>
              <a:t>Use case: filter accounts with selective interests</a:t>
            </a:r>
          </a:p>
          <a:p>
            <a:r>
              <a:rPr lang="en-US" sz="3200" dirty="0" smtClean="0">
                <a:latin typeface="Myriad Pro Light"/>
                <a:cs typeface="Myriad Pro Light"/>
              </a:rPr>
              <a:t>	“Show me @</a:t>
            </a:r>
            <a:r>
              <a:rPr lang="en-US" sz="3200" dirty="0" err="1" smtClean="0">
                <a:latin typeface="Myriad Pro Light"/>
                <a:cs typeface="Myriad Pro Light"/>
              </a:rPr>
              <a:t>GuyKawasaki</a:t>
            </a:r>
            <a:r>
              <a:rPr lang="en-US" sz="3200" dirty="0" smtClean="0">
                <a:latin typeface="Myriad Pro Light"/>
                <a:cs typeface="Myriad Pro Light"/>
              </a:rPr>
              <a:t> when he tweets 	about social computing; ignore the rest.”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04800" y="-304800"/>
            <a:ext cx="10058400" cy="3048000"/>
          </a:xfrm>
          <a:prstGeom prst="rect">
            <a:avLst/>
          </a:prstGeom>
          <a:solidFill>
            <a:srgbClr val="2F426C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wir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99" y="228600"/>
            <a:ext cx="1998901" cy="19989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146" y="152400"/>
            <a:ext cx="281269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dirty="0" smtClean="0">
                <a:solidFill>
                  <a:srgbClr val="F3F3F3"/>
                </a:solidFill>
                <a:latin typeface="Myriad Pro" pitchFamily="34" charset="0"/>
              </a:rPr>
              <a:t>eddi</a:t>
            </a:r>
            <a:endParaRPr lang="en-US" sz="11000" dirty="0">
              <a:solidFill>
                <a:srgbClr val="F3F3F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346" y="1915180"/>
            <a:ext cx="872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3F3F3"/>
                </a:solidFill>
                <a:latin typeface="Myriad Pro" pitchFamily="34" charset="0"/>
              </a:rPr>
              <a:t>Interactive Topic-Based Browsing of Social Status Streams</a:t>
            </a:r>
            <a:endParaRPr lang="en-US" sz="2800" dirty="0">
              <a:solidFill>
                <a:srgbClr val="F3F3F3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3322637"/>
            <a:ext cx="8763000" cy="3078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Explore an overwhelming feed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by topics of interest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</a:b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Uncover </a:t>
            </a:r>
            <a:r>
              <a:rPr lang="en-US" sz="4400" dirty="0" smtClean="0">
                <a:latin typeface="Myriad Pro Light"/>
                <a:cs typeface="Myriad Pro Light"/>
              </a:rPr>
              <a:t>the central topic of a tweet,</a:t>
            </a:r>
            <a:br>
              <a:rPr lang="en-US" sz="4400" dirty="0" smtClean="0">
                <a:latin typeface="Myriad Pro Light"/>
                <a:cs typeface="Myriad Pro Light"/>
              </a:rPr>
            </a:br>
            <a:r>
              <a:rPr lang="en-US" sz="4400" dirty="0" smtClean="0">
                <a:latin typeface="Myriad Pro Light"/>
                <a:cs typeface="Myriad Pro Light"/>
              </a:rPr>
              <a:t>given very little 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ovie1-openingfra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170"/>
            <a:ext cx="9144000" cy="63696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tegory-0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368" r="-183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-28700" y="0"/>
            <a:ext cx="9296401" cy="6858000"/>
            <a:chOff x="-28700" y="0"/>
            <a:chExt cx="9296401" cy="6858000"/>
          </a:xfrm>
        </p:grpSpPr>
        <p:pic>
          <p:nvPicPr>
            <p:cNvPr id="6" name="Picture 5" descr="FireShot capture #1 - 'Twitter _ Home' - twitter_com.png"/>
            <p:cNvPicPr>
              <a:picLocks noChangeAspect="1"/>
            </p:cNvPicPr>
            <p:nvPr/>
          </p:nvPicPr>
          <p:blipFill>
            <a:blip r:embed="rId3" cstate="print"/>
            <a:srcRect b="78646"/>
            <a:stretch>
              <a:fillRect/>
            </a:stretch>
          </p:blipFill>
          <p:spPr>
            <a:xfrm>
              <a:off x="-28700" y="0"/>
              <a:ext cx="914400" cy="6858000"/>
            </a:xfrm>
            <a:prstGeom prst="rect">
              <a:avLst/>
            </a:prstGeom>
          </p:spPr>
        </p:pic>
        <p:pic>
          <p:nvPicPr>
            <p:cNvPr id="7" name="Picture 6" descr="FireShot capture #1 - 'Twitter _ Home' - twitter_com.png"/>
            <p:cNvPicPr>
              <a:picLocks noChangeAspect="1"/>
            </p:cNvPicPr>
            <p:nvPr/>
          </p:nvPicPr>
          <p:blipFill>
            <a:blip r:embed="rId4" cstate="print"/>
            <a:srcRect t="19219" b="59430"/>
            <a:stretch>
              <a:fillRect/>
            </a:stretch>
          </p:blipFill>
          <p:spPr>
            <a:xfrm>
              <a:off x="809501" y="0"/>
              <a:ext cx="914400" cy="6858000"/>
            </a:xfrm>
            <a:prstGeom prst="rect">
              <a:avLst/>
            </a:prstGeom>
          </p:spPr>
        </p:pic>
        <p:pic>
          <p:nvPicPr>
            <p:cNvPr id="8" name="Picture 7" descr="FireShot capture #1 - 'Twitter _ Home' - twitter_com.png"/>
            <p:cNvPicPr>
              <a:picLocks noChangeAspect="1"/>
            </p:cNvPicPr>
            <p:nvPr/>
          </p:nvPicPr>
          <p:blipFill>
            <a:blip r:embed="rId5" cstate="print"/>
            <a:srcRect t="39147" b="39508"/>
            <a:stretch>
              <a:fillRect/>
            </a:stretch>
          </p:blipFill>
          <p:spPr>
            <a:xfrm>
              <a:off x="1647701" y="0"/>
              <a:ext cx="914400" cy="6858000"/>
            </a:xfrm>
            <a:prstGeom prst="rect">
              <a:avLst/>
            </a:prstGeom>
          </p:spPr>
        </p:pic>
        <p:pic>
          <p:nvPicPr>
            <p:cNvPr id="9" name="Picture 8" descr="FireShot capture #1 - 'Twitter _ Home' - twitter_com.png"/>
            <p:cNvPicPr>
              <a:picLocks noChangeAspect="1"/>
            </p:cNvPicPr>
            <p:nvPr/>
          </p:nvPicPr>
          <p:blipFill>
            <a:blip r:embed="rId6" cstate="print"/>
            <a:srcRect t="58595" b="20064"/>
            <a:stretch>
              <a:fillRect/>
            </a:stretch>
          </p:blipFill>
          <p:spPr>
            <a:xfrm>
              <a:off x="2485901" y="0"/>
              <a:ext cx="914400" cy="6858000"/>
            </a:xfrm>
            <a:prstGeom prst="rect">
              <a:avLst/>
            </a:prstGeom>
          </p:spPr>
        </p:pic>
        <p:pic>
          <p:nvPicPr>
            <p:cNvPr id="10" name="Picture 9" descr="FireShot capture #1 - 'Twitter _ Home' - twitter_com.png"/>
            <p:cNvPicPr>
              <a:picLocks noChangeAspect="1"/>
            </p:cNvPicPr>
            <p:nvPr/>
          </p:nvPicPr>
          <p:blipFill>
            <a:blip r:embed="rId7" cstate="print"/>
            <a:srcRect t="77091" b="1572"/>
            <a:stretch>
              <a:fillRect/>
            </a:stretch>
          </p:blipFill>
          <p:spPr>
            <a:xfrm>
              <a:off x="3324101" y="0"/>
              <a:ext cx="914400" cy="6858000"/>
            </a:xfrm>
            <a:prstGeom prst="rect">
              <a:avLst/>
            </a:prstGeom>
          </p:spPr>
        </p:pic>
        <p:pic>
          <p:nvPicPr>
            <p:cNvPr id="11" name="Picture 10" descr="FireShot capture #1 - 'Twitter _ Home' - twitter_com.png"/>
            <p:cNvPicPr>
              <a:picLocks noChangeAspect="1"/>
            </p:cNvPicPr>
            <p:nvPr/>
          </p:nvPicPr>
          <p:blipFill>
            <a:blip r:embed="rId8" cstate="print"/>
            <a:srcRect t="96768" b="-6728"/>
            <a:stretch>
              <a:fillRect/>
            </a:stretch>
          </p:blipFill>
          <p:spPr>
            <a:xfrm>
              <a:off x="4162301" y="0"/>
              <a:ext cx="914400" cy="3200400"/>
            </a:xfrm>
            <a:prstGeom prst="rect">
              <a:avLst/>
            </a:prstGeom>
          </p:spPr>
        </p:pic>
        <p:pic>
          <p:nvPicPr>
            <p:cNvPr id="13" name="Picture 12" descr="FireShot capture #1 - 'Twitter _ Home' - twitter_com.png"/>
            <p:cNvPicPr>
              <a:picLocks noChangeAspect="1"/>
            </p:cNvPicPr>
            <p:nvPr/>
          </p:nvPicPr>
          <p:blipFill>
            <a:blip r:embed="rId3" cstate="print"/>
            <a:srcRect b="81256"/>
            <a:stretch>
              <a:fillRect/>
            </a:stretch>
          </p:blipFill>
          <p:spPr>
            <a:xfrm>
              <a:off x="4162301" y="838200"/>
              <a:ext cx="914400" cy="6019800"/>
            </a:xfrm>
            <a:prstGeom prst="rect">
              <a:avLst/>
            </a:prstGeom>
          </p:spPr>
        </p:pic>
        <p:pic>
          <p:nvPicPr>
            <p:cNvPr id="14" name="Picture 13" descr="FireShot capture #1 - 'Twitter _ Home' - twitter_com.png"/>
            <p:cNvPicPr>
              <a:picLocks noChangeAspect="1"/>
            </p:cNvPicPr>
            <p:nvPr/>
          </p:nvPicPr>
          <p:blipFill>
            <a:blip r:embed="rId3" cstate="print"/>
            <a:srcRect t="18507" b="60133"/>
            <a:stretch>
              <a:fillRect/>
            </a:stretch>
          </p:blipFill>
          <p:spPr>
            <a:xfrm>
              <a:off x="5000501" y="0"/>
              <a:ext cx="914400" cy="6858000"/>
            </a:xfrm>
            <a:prstGeom prst="rect">
              <a:avLst/>
            </a:prstGeom>
          </p:spPr>
        </p:pic>
        <p:pic>
          <p:nvPicPr>
            <p:cNvPr id="15" name="Picture 14" descr="FireShot capture #1 - 'Twitter _ Home' - twitter_com.png"/>
            <p:cNvPicPr>
              <a:picLocks noChangeAspect="1"/>
            </p:cNvPicPr>
            <p:nvPr/>
          </p:nvPicPr>
          <p:blipFill>
            <a:blip r:embed="rId5" cstate="print"/>
            <a:srcRect t="46736" b="31918"/>
            <a:stretch>
              <a:fillRect/>
            </a:stretch>
          </p:blipFill>
          <p:spPr>
            <a:xfrm>
              <a:off x="5838701" y="0"/>
              <a:ext cx="914400" cy="6858000"/>
            </a:xfrm>
            <a:prstGeom prst="rect">
              <a:avLst/>
            </a:prstGeom>
          </p:spPr>
        </p:pic>
        <p:pic>
          <p:nvPicPr>
            <p:cNvPr id="17" name="Picture 16" descr="FireShot capture #1 - 'Twitter _ Home' - twitter_com.png"/>
            <p:cNvPicPr>
              <a:picLocks noChangeAspect="1"/>
            </p:cNvPicPr>
            <p:nvPr/>
          </p:nvPicPr>
          <p:blipFill>
            <a:blip r:embed="rId6" cstate="print"/>
            <a:srcRect t="68554" b="10105"/>
            <a:stretch>
              <a:fillRect/>
            </a:stretch>
          </p:blipFill>
          <p:spPr>
            <a:xfrm>
              <a:off x="6676901" y="0"/>
              <a:ext cx="914400" cy="6858000"/>
            </a:xfrm>
            <a:prstGeom prst="rect">
              <a:avLst/>
            </a:prstGeom>
          </p:spPr>
        </p:pic>
        <p:pic>
          <p:nvPicPr>
            <p:cNvPr id="18" name="Picture 17" descr="FireShot capture #1 - 'Twitter _ Home' - twitter_com.png"/>
            <p:cNvPicPr>
              <a:picLocks noChangeAspect="1"/>
            </p:cNvPicPr>
            <p:nvPr/>
          </p:nvPicPr>
          <p:blipFill>
            <a:blip r:embed="rId4" cstate="print"/>
            <a:srcRect t="29894" b="48754"/>
            <a:stretch>
              <a:fillRect/>
            </a:stretch>
          </p:blipFill>
          <p:spPr>
            <a:xfrm>
              <a:off x="7515101" y="0"/>
              <a:ext cx="914400" cy="6858000"/>
            </a:xfrm>
            <a:prstGeom prst="rect">
              <a:avLst/>
            </a:prstGeom>
          </p:spPr>
        </p:pic>
        <p:pic>
          <p:nvPicPr>
            <p:cNvPr id="19" name="Picture 18" descr="FireShot capture #1 - 'Twitter _ Home' - twitter_com.png"/>
            <p:cNvPicPr>
              <a:picLocks noChangeAspect="1"/>
            </p:cNvPicPr>
            <p:nvPr/>
          </p:nvPicPr>
          <p:blipFill>
            <a:blip r:embed="rId7" cstate="print"/>
            <a:srcRect t="74483" b="4180"/>
            <a:stretch>
              <a:fillRect/>
            </a:stretch>
          </p:blipFill>
          <p:spPr>
            <a:xfrm>
              <a:off x="8353301" y="0"/>
              <a:ext cx="914400" cy="68580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-15834" y="1447800"/>
            <a:ext cx="8379143" cy="5052951"/>
            <a:chOff x="-15834" y="1447800"/>
            <a:chExt cx="8379143" cy="5052951"/>
          </a:xfrm>
        </p:grpSpPr>
        <p:sp>
          <p:nvSpPr>
            <p:cNvPr id="16" name="Rectangle 15"/>
            <p:cNvSpPr/>
            <p:nvPr/>
          </p:nvSpPr>
          <p:spPr>
            <a:xfrm>
              <a:off x="6705600" y="5791200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1447800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15834" y="4607626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0886" y="6412676"/>
              <a:ext cx="841248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49086" y="3082637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2385" y="5379634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04536" y="2584676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41298" y="3783748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25109" y="4085672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48709" y="4551499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95536" y="2732763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83811" y="5044642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87194" y="1684677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14823" y="2665189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50147" y="1480495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95909" y="2833405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57336" y="3170207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64898" y="4317148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868838" y="1740725"/>
              <a:ext cx="838200" cy="88075"/>
            </a:xfrm>
            <a:prstGeom prst="rect">
              <a:avLst/>
            </a:prstGeom>
            <a:solidFill>
              <a:srgbClr val="8EB4E3">
                <a:alpha val="80000"/>
              </a:srgb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438400" y="0"/>
            <a:ext cx="6705600" cy="11387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/>
              <a:t>User Goal: Topic Exploration</a:t>
            </a:r>
            <a:br>
              <a:rPr lang="en-US" sz="4400" dirty="0" smtClean="0"/>
            </a:br>
            <a:r>
              <a:rPr lang="en-US" sz="2400" dirty="0" smtClean="0">
                <a:latin typeface="+mj-lt"/>
              </a:rPr>
              <a:t>on trending topics in the feed or topics of interest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TweeTopic</a:t>
            </a:r>
            <a:r>
              <a:rPr lang="en-US" dirty="0" smtClean="0"/>
              <a:t> Variants</a:t>
            </a: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Transformed vs. Raw:</a:t>
            </a:r>
            <a:br>
              <a:rPr lang="en-US" dirty="0" smtClean="0"/>
            </a:b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</a:rPr>
              <a:t>Do we massage the tweet to look like a query?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31520" indent="-365760">
              <a:spcBef>
                <a:spcPts val="24"/>
              </a:spcBef>
              <a:buFont typeface="Arial"/>
              <a:buChar char="•"/>
            </a:pPr>
            <a:r>
              <a:rPr lang="en-US" dirty="0" smtClean="0"/>
              <a:t>Iterated vs. None:</a:t>
            </a:r>
            <a:br>
              <a:rPr lang="en-US" dirty="0" smtClean="0"/>
            </a:br>
            <a:r>
              <a:rPr lang="en-US" sz="2600" dirty="0" smtClean="0">
                <a:solidFill>
                  <a:srgbClr val="7F7F7F"/>
                </a:solidFill>
              </a:rPr>
              <a:t>Do we keep removing words if the search engine fails?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72200" y="609600"/>
            <a:ext cx="2514600" cy="1257300"/>
            <a:chOff x="6324600" y="3962400"/>
            <a:chExt cx="2514600" cy="1257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3962400"/>
              <a:ext cx="622558" cy="609600"/>
            </a:xfrm>
            <a:prstGeom prst="rect">
              <a:avLst/>
            </a:prstGeom>
          </p:spPr>
        </p:pic>
        <p:sp>
          <p:nvSpPr>
            <p:cNvPr id="6" name="Folded Corner 5"/>
            <p:cNvSpPr/>
            <p:nvPr/>
          </p:nvSpPr>
          <p:spPr>
            <a:xfrm rot="10800000">
              <a:off x="7620000" y="39624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olded Corner 6"/>
            <p:cNvSpPr/>
            <p:nvPr/>
          </p:nvSpPr>
          <p:spPr>
            <a:xfrm rot="10800000">
              <a:off x="7620000" y="440055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olded Corner 7"/>
            <p:cNvSpPr/>
            <p:nvPr/>
          </p:nvSpPr>
          <p:spPr>
            <a:xfrm rot="10800000">
              <a:off x="7620000" y="48387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olded Corner 8"/>
            <p:cNvSpPr/>
            <p:nvPr/>
          </p:nvSpPr>
          <p:spPr>
            <a:xfrm rot="10800000">
              <a:off x="8077200" y="39624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olded Corner 9"/>
            <p:cNvSpPr/>
            <p:nvPr/>
          </p:nvSpPr>
          <p:spPr>
            <a:xfrm rot="10800000">
              <a:off x="8077200" y="440055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olded Corner 10"/>
            <p:cNvSpPr/>
            <p:nvPr/>
          </p:nvSpPr>
          <p:spPr>
            <a:xfrm rot="10800000">
              <a:off x="8077200" y="48387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/>
            <p:cNvCxnSpPr>
              <a:stCxn id="5" idx="3"/>
            </p:cNvCxnSpPr>
            <p:nvPr/>
          </p:nvCxnSpPr>
          <p:spPr>
            <a:xfrm>
              <a:off x="6947158" y="4267200"/>
              <a:ext cx="59664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lded Corner 12"/>
            <p:cNvSpPr/>
            <p:nvPr/>
          </p:nvSpPr>
          <p:spPr>
            <a:xfrm rot="10800000">
              <a:off x="8534400" y="39624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olded Corner 13"/>
            <p:cNvSpPr/>
            <p:nvPr/>
          </p:nvSpPr>
          <p:spPr>
            <a:xfrm rot="10800000">
              <a:off x="8534400" y="440055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olded Corner 14"/>
            <p:cNvSpPr/>
            <p:nvPr/>
          </p:nvSpPr>
          <p:spPr>
            <a:xfrm rot="10800000">
              <a:off x="8534400" y="4838700"/>
              <a:ext cx="304800" cy="381000"/>
            </a:xfrm>
            <a:prstGeom prst="foldedCorner">
              <a:avLst>
                <a:gd name="adj" fmla="val 30953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Iterate to remove words if needed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548" y="0"/>
            <a:ext cx="890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85000"/>
                  </a:schemeClr>
                </a:solidFill>
                <a:latin typeface="Myriad Pro Black" pitchFamily="34" charset="0"/>
              </a:rPr>
              <a:t>4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Myriad Pro Black" pitchFamily="34" charset="0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3810000" y="1447800"/>
            <a:ext cx="4825599" cy="2148988"/>
            <a:chOff x="914400" y="1600200"/>
            <a:chExt cx="7391400" cy="3223482"/>
          </a:xfrm>
        </p:grpSpPr>
        <p:sp>
          <p:nvSpPr>
            <p:cNvPr id="32" name="TextBox 31"/>
            <p:cNvSpPr txBox="1"/>
            <p:nvPr/>
          </p:nvSpPr>
          <p:spPr>
            <a:xfrm>
              <a:off x="990599" y="4154268"/>
              <a:ext cx="7315201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article SIGGRAPH user interface work</a:t>
              </a:r>
              <a:endParaRPr lang="en-US" sz="23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14400" y="4114800"/>
              <a:ext cx="7391400" cy="685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3"/>
            <p:cNvGrpSpPr/>
            <p:nvPr/>
          </p:nvGrpSpPr>
          <p:grpSpPr>
            <a:xfrm>
              <a:off x="1428489" y="1600200"/>
              <a:ext cx="6287022" cy="2133600"/>
              <a:chOff x="1409526" y="1600200"/>
              <a:chExt cx="6287022" cy="213360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9526" y="1600200"/>
                <a:ext cx="6254836" cy="175260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rcRect t="8955" b="10448"/>
              <a:stretch>
                <a:fillRect/>
              </a:stretch>
            </p:blipFill>
            <p:spPr>
              <a:xfrm>
                <a:off x="5715000" y="3048000"/>
                <a:ext cx="1981548" cy="685800"/>
              </a:xfrm>
              <a:prstGeom prst="rect">
                <a:avLst/>
              </a:prstGeom>
            </p:spPr>
          </p:pic>
        </p:grpSp>
      </p:grpSp>
      <p:sp>
        <p:nvSpPr>
          <p:cNvPr id="45" name="Rectangle 44"/>
          <p:cNvSpPr/>
          <p:nvPr/>
        </p:nvSpPr>
        <p:spPr>
          <a:xfrm>
            <a:off x="7772400" y="32004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86200" y="3200400"/>
            <a:ext cx="83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66800" y="17526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66800" y="27813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066800" y="38100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66800" y="48387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66800" y="58674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590800" y="17526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590800" y="27813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590800" y="38100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590800" y="48387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590800" y="5867400"/>
            <a:ext cx="609600" cy="762000"/>
          </a:xfrm>
          <a:prstGeom prst="rect">
            <a:avLst/>
          </a:prstGeom>
          <a:solidFill>
            <a:srgbClr val="FAFEE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533400" y="1612612"/>
          <a:ext cx="7848600" cy="407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Results: Noun Phrase Analysis Unnecessary</a:t>
            </a:r>
            <a:endParaRPr lang="en-US" sz="3500" dirty="0"/>
          </a:p>
        </p:txBody>
      </p:sp>
      <p:sp>
        <p:nvSpPr>
          <p:cNvPr id="5" name="TextBox 4"/>
          <p:cNvSpPr txBox="1"/>
          <p:nvPr/>
        </p:nvSpPr>
        <p:spPr>
          <a:xfrm>
            <a:off x="4056386" y="5498812"/>
            <a:ext cx="32111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Myriad Pro Light"/>
                <a:cs typeface="Myriad Pro Light"/>
              </a:rPr>
              <a:t>Odds Ratio (baseline = 1 at Random Unigram)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250" y="1622137"/>
            <a:ext cx="7963833" cy="8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07401" y="2019925"/>
            <a:ext cx="3031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Myriad Pro"/>
                <a:cs typeface="Myriad Pro"/>
              </a:rPr>
              <a:t>Topic Labeling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1478577" y="3682424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8577" y="4092426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78577" y="4504335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78577" y="4911397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8577" y="5326484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78577" y="5744195"/>
            <a:ext cx="4800600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1752600"/>
          </a:xfrm>
        </p:spPr>
        <p:txBody>
          <a:bodyPr/>
          <a:lstStyle/>
          <a:p>
            <a:r>
              <a:rPr lang="en-US" sz="3600" dirty="0" smtClean="0"/>
              <a:t>Common uses of Twitter: </a:t>
            </a:r>
            <a:br>
              <a:rPr lang="en-US" sz="3600" dirty="0" smtClean="0"/>
            </a:br>
            <a:r>
              <a:rPr lang="en-US" sz="3600" dirty="0" smtClean="0"/>
              <a:t>information sharing, opinions, status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Naaman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CSCW 2009]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192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Twitter and Design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31231" y="4454765"/>
            <a:ext cx="1807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Myriad Pro Light"/>
                <a:cs typeface="Myriad Pro Light"/>
              </a:rPr>
              <a:t>% of all tweets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177" y="551122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977" y="509974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977" y="468826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20%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977" y="427678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977" y="386530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40%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8977" y="345382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50%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2377" y="5739824"/>
            <a:ext cx="1149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Information</a:t>
            </a:r>
          </a:p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Sharing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3377" y="4913066"/>
            <a:ext cx="352628" cy="832717"/>
          </a:xfrm>
          <a:prstGeom prst="rect">
            <a:avLst/>
          </a:prstGeom>
          <a:gradFill flip="none" rotWithShape="1">
            <a:gsLst>
              <a:gs pos="0">
                <a:srgbClr val="2F426C"/>
              </a:gs>
              <a:gs pos="100000">
                <a:srgbClr val="304169"/>
              </a:gs>
            </a:gsLst>
            <a:lin ang="4740000" scaled="0"/>
            <a:tileRect/>
          </a:gra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7177" y="4749224"/>
            <a:ext cx="352628" cy="996559"/>
          </a:xfrm>
          <a:prstGeom prst="rect">
            <a:avLst/>
          </a:prstGeom>
          <a:gradFill flip="none" rotWithShape="1">
            <a:gsLst>
              <a:gs pos="0">
                <a:srgbClr val="2F426C"/>
              </a:gs>
              <a:gs pos="100000">
                <a:srgbClr val="304169"/>
              </a:gs>
            </a:gsLst>
            <a:lin ang="4740000" scaled="0"/>
            <a:tileRect/>
          </a:gra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70977" y="4727453"/>
            <a:ext cx="352628" cy="1018330"/>
          </a:xfrm>
          <a:prstGeom prst="rect">
            <a:avLst/>
          </a:prstGeom>
          <a:gradFill flip="none" rotWithShape="1">
            <a:gsLst>
              <a:gs pos="0">
                <a:srgbClr val="2F426C"/>
              </a:gs>
              <a:gs pos="100000">
                <a:srgbClr val="304169"/>
              </a:gs>
            </a:gsLst>
            <a:lin ang="4740000" scaled="0"/>
            <a:tileRect/>
          </a:gra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64777" y="4079396"/>
            <a:ext cx="352628" cy="1666387"/>
          </a:xfrm>
          <a:prstGeom prst="rect">
            <a:avLst/>
          </a:prstGeom>
          <a:gradFill flip="none" rotWithShape="1">
            <a:gsLst>
              <a:gs pos="0">
                <a:srgbClr val="2F426C"/>
              </a:gs>
              <a:gs pos="100000">
                <a:srgbClr val="304169"/>
              </a:gs>
            </a:gsLst>
            <a:lin ang="4740000" scaled="0"/>
            <a:tileRect/>
          </a:gra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697777" y="5739824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Opinions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2277" y="5739824"/>
            <a:ext cx="968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Random</a:t>
            </a:r>
          </a:p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Thoughts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08360" y="5739824"/>
            <a:ext cx="874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Personal</a:t>
            </a:r>
          </a:p>
          <a:p>
            <a:pPr algn="ctr"/>
            <a:r>
              <a:rPr lang="en-US" sz="1600" dirty="0" smtClean="0">
                <a:latin typeface="Myriad Pro Light"/>
                <a:cs typeface="Myriad Pro Light"/>
              </a:rPr>
              <a:t>Status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F4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2133600"/>
            <a:ext cx="4495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0" dirty="0" err="1" smtClean="0">
                <a:solidFill>
                  <a:srgbClr val="F3F3F3"/>
                </a:solidFill>
                <a:latin typeface="Myriad Pro" pitchFamily="34" charset="0"/>
              </a:rPr>
              <a:t>ed</a:t>
            </a:r>
            <a:r>
              <a:rPr lang="en-US" sz="13500" dirty="0" smtClean="0">
                <a:solidFill>
                  <a:srgbClr val="F3F3F3"/>
                </a:solidFill>
                <a:latin typeface="Myriad Pro" pitchFamily="34" charset="0"/>
              </a:rPr>
              <a:t> </a:t>
            </a:r>
            <a:endParaRPr lang="en-US" sz="13500" dirty="0">
              <a:solidFill>
                <a:srgbClr val="F3F3F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13564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0" dirty="0" err="1" smtClean="0">
                <a:solidFill>
                  <a:srgbClr val="F3F3F3"/>
                </a:solidFill>
                <a:latin typeface="Myriad Pro" pitchFamily="34" charset="0"/>
              </a:rPr>
              <a:t>c</a:t>
            </a:r>
            <a:endParaRPr lang="en-US" sz="13500" dirty="0">
              <a:solidFill>
                <a:srgbClr val="F3F3F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133601"/>
            <a:ext cx="533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500" dirty="0" err="1" smtClean="0">
                <a:solidFill>
                  <a:srgbClr val="F3F3F3"/>
                </a:solidFill>
                <a:latin typeface="Myriad Pro" pitchFamily="34" charset="0"/>
              </a:rPr>
              <a:t>i</a:t>
            </a:r>
            <a:endParaRPr lang="en-US" sz="13500" dirty="0">
              <a:solidFill>
                <a:srgbClr val="F3F3F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2133600"/>
            <a:ext cx="1143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0" dirty="0" err="1" smtClean="0">
                <a:solidFill>
                  <a:srgbClr val="F3F3F3"/>
                </a:solidFill>
                <a:latin typeface="Myriad Pro" pitchFamily="34" charset="0"/>
              </a:rPr>
              <a:t>h</a:t>
            </a:r>
            <a:endParaRPr lang="en-US" sz="13500" dirty="0">
              <a:solidFill>
                <a:srgbClr val="F3F3F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2133600"/>
            <a:ext cx="1143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0" dirty="0" err="1" smtClean="0">
                <a:solidFill>
                  <a:srgbClr val="F3F3F3"/>
                </a:solidFill>
                <a:latin typeface="Myriad Pro" pitchFamily="34" charset="0"/>
              </a:rPr>
              <a:t>l</a:t>
            </a:r>
            <a:endParaRPr lang="en-US" sz="13500" dirty="0">
              <a:solidFill>
                <a:srgbClr val="F3F3F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227E-6 2.65325E-6 L -0.05154 2.6532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086E-6 -1.17742E-6 L -0.13745 -1.1774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795E-6 -5.47074E-6 L -0.07497 -5.47074E-6 " pathEditMode="relative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Detection is Difficult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09600" y="3048000"/>
            <a:ext cx="5257800" cy="1295400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048000"/>
            <a:ext cx="3886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Myriad Pro"/>
                <a:cs typeface="Myriad Pro"/>
              </a:rPr>
              <a:t>msbernst</a:t>
            </a:r>
            <a:r>
              <a:rPr lang="en-US" sz="2400" b="1" dirty="0" smtClean="0">
                <a:latin typeface="Myriad Pro"/>
                <a:cs typeface="Myriad Pro"/>
              </a:rPr>
              <a:t> </a:t>
            </a:r>
            <a:r>
              <a:rPr lang="en-US" sz="2400" dirty="0" err="1" smtClean="0">
                <a:latin typeface="Myriad Pro Light"/>
                <a:cs typeface="Myriad Pro Light"/>
              </a:rPr>
              <a:t>macbook</a:t>
            </a:r>
            <a:r>
              <a:rPr lang="en-US" sz="2400" dirty="0" smtClean="0">
                <a:latin typeface="Myriad Pro Light"/>
                <a:cs typeface="Myriad Pro Light"/>
              </a:rPr>
              <a:t> died,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but the Genius guys </a:t>
            </a:r>
            <a:br>
              <a:rPr lang="en-US" sz="2400" dirty="0" smtClean="0">
                <a:latin typeface="Myriad Pro Light"/>
                <a:cs typeface="Myriad Pro Light"/>
              </a:rPr>
            </a:br>
            <a:r>
              <a:rPr lang="en-US" sz="2400" dirty="0" smtClean="0">
                <a:latin typeface="Myriad Pro Light"/>
                <a:cs typeface="Myriad Pro Light"/>
              </a:rPr>
              <a:t>gave me a new one!</a:t>
            </a:r>
            <a:endParaRPr lang="en-US" sz="2400" dirty="0">
              <a:latin typeface="Myriad Pro Light"/>
              <a:cs typeface="Myriad Pro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8571"/>
          <a:stretch>
            <a:fillRect/>
          </a:stretch>
        </p:blipFill>
        <p:spPr>
          <a:xfrm>
            <a:off x="685800" y="3200400"/>
            <a:ext cx="1625600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47800"/>
            <a:ext cx="71477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yriad Pro"/>
                <a:cs typeface="Myriad Pro"/>
              </a:rPr>
              <a:t>Existing algorithms expect reasonably long documents</a:t>
            </a:r>
          </a:p>
          <a:p>
            <a:r>
              <a:rPr lang="en-US" sz="2400" dirty="0" smtClean="0">
                <a:latin typeface="Myriad Pro Light"/>
                <a:cs typeface="Myriad Pro Light"/>
              </a:rPr>
              <a:t>Wikipedia articles: average 400 words</a:t>
            </a:r>
          </a:p>
          <a:p>
            <a:r>
              <a:rPr lang="en-US" sz="2400" dirty="0" smtClean="0">
                <a:latin typeface="Myriad Pro Light"/>
                <a:cs typeface="Myriad Pro Light"/>
              </a:rPr>
              <a:t>Tweets: average 15 words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4494550"/>
            <a:ext cx="412040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Myriad Pro Light"/>
                <a:cs typeface="Myriad Pro Light"/>
              </a:rPr>
              <a:t>Existing algorithm might find:</a:t>
            </a:r>
          </a:p>
          <a:p>
            <a:pPr lvl="1"/>
            <a:r>
              <a:rPr lang="en-US" sz="2600" dirty="0" err="1" smtClean="0">
                <a:solidFill>
                  <a:schemeClr val="tx2"/>
                </a:solidFill>
                <a:latin typeface="Myriad Pro Light"/>
                <a:cs typeface="Myriad Pro Light"/>
              </a:rPr>
              <a:t>macbook</a:t>
            </a:r>
            <a:endParaRPr lang="en-US" sz="2600" dirty="0" smtClean="0">
              <a:solidFill>
                <a:schemeClr val="tx2"/>
              </a:solidFill>
              <a:latin typeface="Myriad Pro Light"/>
              <a:cs typeface="Myriad Pro Light"/>
            </a:endParaRPr>
          </a:p>
          <a:p>
            <a:pPr lvl="1"/>
            <a:r>
              <a:rPr lang="en-US" sz="2600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died</a:t>
            </a:r>
          </a:p>
          <a:p>
            <a:pPr lvl="1"/>
            <a:r>
              <a:rPr lang="en-US" sz="2600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guys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0600" y="4513659"/>
            <a:ext cx="4343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Myriad Pro Light"/>
                <a:cs typeface="Myriad Pro Light"/>
              </a:rPr>
              <a:t>Existing algorithm might miss:</a:t>
            </a:r>
          </a:p>
          <a:p>
            <a:pPr lvl="1"/>
            <a:r>
              <a:rPr lang="en-US" sz="2600" dirty="0" smtClean="0">
                <a:solidFill>
                  <a:schemeClr val="tx2"/>
                </a:solidFill>
                <a:latin typeface="Myriad Pro Light"/>
                <a:cs typeface="Myriad Pro Light"/>
              </a:rPr>
              <a:t>apple</a:t>
            </a:r>
          </a:p>
          <a:p>
            <a:pPr lvl="1"/>
            <a:r>
              <a:rPr lang="en-US" sz="2600" dirty="0" smtClean="0">
                <a:solidFill>
                  <a:schemeClr val="tx2"/>
                </a:solidFill>
                <a:latin typeface="Myriad Pro Light"/>
                <a:cs typeface="Myriad Pro Light"/>
              </a:rPr>
              <a:t>customer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169" y="60507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146" y="533400"/>
            <a:ext cx="40821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0" dirty="0" smtClean="0">
                <a:latin typeface="Myriad Pro" pitchFamily="34" charset="0"/>
              </a:rPr>
              <a:t>eddi</a:t>
            </a:r>
            <a:endParaRPr lang="en-US" sz="110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280791"/>
            <a:ext cx="38779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interactive topic browser </a:t>
            </a:r>
            <a:br>
              <a:rPr lang="en-US" sz="29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</a:br>
            <a:r>
              <a:rPr lang="en-US" sz="2900" dirty="0" smtClean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for twitter feeds</a:t>
            </a:r>
            <a:endParaRPr lang="en-US" sz="2900" dirty="0">
              <a:solidFill>
                <a:schemeClr val="bg1">
                  <a:lumMod val="50000"/>
                </a:schemeClr>
              </a:solidFill>
              <a:latin typeface="Myriad Pro Light"/>
              <a:cs typeface="Myriad Pro Light"/>
            </a:endParaRPr>
          </a:p>
        </p:txBody>
      </p:sp>
      <p:pic>
        <p:nvPicPr>
          <p:cNvPr id="10" name="Picture 9" descr="layout-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14401"/>
            <a:ext cx="3732245" cy="2286000"/>
          </a:xfrm>
          <a:prstGeom prst="rect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7" name="Group 16"/>
          <p:cNvGrpSpPr/>
          <p:nvPr/>
        </p:nvGrpSpPr>
        <p:grpSpPr>
          <a:xfrm>
            <a:off x="228600" y="3810000"/>
            <a:ext cx="8610600" cy="2133600"/>
            <a:chOff x="228600" y="3810000"/>
            <a:chExt cx="8610600" cy="2133600"/>
          </a:xfrm>
        </p:grpSpPr>
        <p:sp>
          <p:nvSpPr>
            <p:cNvPr id="7" name="Rectangle 6"/>
            <p:cNvSpPr/>
            <p:nvPr/>
          </p:nvSpPr>
          <p:spPr>
            <a:xfrm>
              <a:off x="228600" y="3810000"/>
              <a:ext cx="487679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dirty="0" err="1" smtClean="0">
                  <a:latin typeface="Myriad Pro" pitchFamily="34" charset="0"/>
                </a:rPr>
                <a:t>TweeTopic</a:t>
              </a:r>
              <a:endParaRPr lang="en-US" sz="8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600" y="4958715"/>
              <a:ext cx="44888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dirty="0" err="1" smtClean="0">
                  <a:solidFill>
                    <a:schemeClr val="bg1">
                      <a:lumMod val="50000"/>
                    </a:schemeClr>
                  </a:solidFill>
                  <a:latin typeface="Myriad Pro Light"/>
                  <a:cs typeface="Myriad Pro Light"/>
                </a:rPr>
                <a:t>realtime</a:t>
              </a:r>
              <a:r>
                <a:rPr lang="en-US" sz="2900" dirty="0" smtClean="0">
                  <a:solidFill>
                    <a:schemeClr val="bg1">
                      <a:lumMod val="50000"/>
                    </a:schemeClr>
                  </a:solidFill>
                  <a:latin typeface="Myriad Pro Light"/>
                  <a:cs typeface="Myriad Pro Light"/>
                </a:rPr>
                <a:t> topic detection algorithm for tweets</a:t>
              </a:r>
              <a:endParaRPr lang="en-US" sz="29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19800" y="4267200"/>
              <a:ext cx="838200" cy="381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Light"/>
                  <a:cs typeface="Myriad Pro Light"/>
                </a:rPr>
                <a:t>Tweet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162800" y="4267200"/>
              <a:ext cx="1524000" cy="381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Light"/>
                  <a:cs typeface="Myriad Pro Light"/>
                </a:rPr>
                <a:t>Noun Phrases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62600" y="4876800"/>
              <a:ext cx="1295400" cy="381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Light"/>
                  <a:cs typeface="Myriad Pro Light"/>
                </a:rPr>
                <a:t>Web Search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162800" y="4876800"/>
              <a:ext cx="1676400" cy="381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Light"/>
                  <a:cs typeface="Myriad Pro Light"/>
                </a:rPr>
                <a:t>Topic Keywords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10800000" flipV="1">
              <a:off x="6918605" y="4692380"/>
              <a:ext cx="190500" cy="15240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900134" y="4499168"/>
              <a:ext cx="228600" cy="1588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900134" y="5105400"/>
              <a:ext cx="228600" cy="1588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demo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44170"/>
            <a:ext cx="9144000" cy="6369660"/>
          </a:xfrm>
        </p:spPr>
      </p:pic>
      <p:pic>
        <p:nvPicPr>
          <p:cNvPr id="21" name="Picture 20" descr="movie1-opening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170"/>
            <a:ext cx="9144000" cy="6369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demo2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44170"/>
            <a:ext cx="9144000" cy="6369659"/>
          </a:xfrm>
          <a:prstGeom prst="rect">
            <a:avLst/>
          </a:prstGeom>
        </p:spPr>
      </p:pic>
      <p:pic>
        <p:nvPicPr>
          <p:cNvPr id="3" name="Picture 2" descr="movie2-opening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170"/>
            <a:ext cx="9144000" cy="6369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imeline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6044" b="-16044"/>
          <a:stretch>
            <a:fillRect/>
          </a:stretch>
        </p:blipFill>
        <p:spPr>
          <a:xfrm>
            <a:off x="-1" y="1066800"/>
            <a:ext cx="9199487" cy="5059363"/>
          </a:xfrm>
        </p:spPr>
      </p:pic>
      <p:sp>
        <p:nvSpPr>
          <p:cNvPr id="12" name="Rectangle 11"/>
          <p:cNvSpPr/>
          <p:nvPr/>
        </p:nvSpPr>
        <p:spPr>
          <a:xfrm>
            <a:off x="4286552" y="2306561"/>
            <a:ext cx="488648" cy="304800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03334" y="2743200"/>
            <a:ext cx="795866" cy="237067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89600" y="2971800"/>
            <a:ext cx="448733" cy="237067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96467" y="3691467"/>
            <a:ext cx="609600" cy="237067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62600" y="4317999"/>
            <a:ext cx="685800" cy="152401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62600" y="4461932"/>
            <a:ext cx="685800" cy="152401"/>
          </a:xfrm>
          <a:prstGeom prst="rect">
            <a:avLst/>
          </a:prstGeom>
          <a:noFill/>
          <a:ln w="44450" cap="flat" cmpd="sng" algn="ctr">
            <a:solidFill>
              <a:srgbClr val="EDA0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Personalization via Friendsourc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Myriad Pro Light"/>
            <a:cs typeface="Myriad Pro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Personalization via Friendsourcing</Template>
  <TotalTime>22272</TotalTime>
  <Words>2122</Words>
  <Application>Microsoft Macintosh PowerPoint</Application>
  <PresentationFormat>On-screen Show (4:3)</PresentationFormat>
  <Paragraphs>399</Paragraphs>
  <Slides>45</Slides>
  <Notes>21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Personalization via Friendsourcing</vt:lpstr>
      <vt:lpstr>Slide 1</vt:lpstr>
      <vt:lpstr>Slide 2</vt:lpstr>
      <vt:lpstr>Slide 3</vt:lpstr>
      <vt:lpstr>Slide 4</vt:lpstr>
      <vt:lpstr>Topic Detection is Difficult</vt:lpstr>
      <vt:lpstr>Slide 6</vt:lpstr>
      <vt:lpstr>Slide 7</vt:lpstr>
      <vt:lpstr>Slide 8</vt:lpstr>
      <vt:lpstr>Slide 9</vt:lpstr>
      <vt:lpstr>TweeTopic</vt:lpstr>
      <vt:lpstr>Information Retrieval Techniques</vt:lpstr>
      <vt:lpstr>Information Retrieval Techniques</vt:lpstr>
      <vt:lpstr>Information Retrieval Techniques</vt:lpstr>
      <vt:lpstr>TweeTopic: Intuition</vt:lpstr>
      <vt:lpstr>TweeTopic: Intuition</vt:lpstr>
      <vt:lpstr>Noun phrase detection</vt:lpstr>
      <vt:lpstr>Noun phrase detection</vt:lpstr>
      <vt:lpstr>Noun phrase detection</vt:lpstr>
      <vt:lpstr>Query a search engine</vt:lpstr>
      <vt:lpstr>Query a search engine</vt:lpstr>
      <vt:lpstr>Mine topics from results</vt:lpstr>
      <vt:lpstr>Mine topics from results</vt:lpstr>
      <vt:lpstr>Slide 23</vt:lpstr>
      <vt:lpstr>Related Work</vt:lpstr>
      <vt:lpstr>Related Work</vt:lpstr>
      <vt:lpstr>Evaluation</vt:lpstr>
      <vt:lpstr>TweeTopic Evaluation</vt:lpstr>
      <vt:lpstr>TweeTopic Evaluation</vt:lpstr>
      <vt:lpstr>TweeTopic Evaluation</vt:lpstr>
      <vt:lpstr>TweeTopic Evaluation</vt:lpstr>
      <vt:lpstr>Results: TweeTopic Doubles Baseline</vt:lpstr>
      <vt:lpstr>LDA vs. TweeTopic</vt:lpstr>
      <vt:lpstr>Eddi Evaluation</vt:lpstr>
      <vt:lpstr>Results: More Efficient and Enjoyable</vt:lpstr>
      <vt:lpstr>Results: Twice As Effective</vt:lpstr>
      <vt:lpstr>Discussion and Future Work</vt:lpstr>
      <vt:lpstr>Slide 37</vt:lpstr>
      <vt:lpstr>Slide 38</vt:lpstr>
      <vt:lpstr>Slide 39</vt:lpstr>
      <vt:lpstr>Slide 40</vt:lpstr>
      <vt:lpstr>TweeTopic Evaluation</vt:lpstr>
      <vt:lpstr>Iterate to remove words if needed</vt:lpstr>
      <vt:lpstr>Results: Noun Phrase Analysis Unnecessary</vt:lpstr>
      <vt:lpstr>Related Work</vt:lpstr>
      <vt:lpstr>Slide 45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Bernstein</dc:creator>
  <cp:lastModifiedBy>Michael Bernstein</cp:lastModifiedBy>
  <cp:revision>283</cp:revision>
  <dcterms:created xsi:type="dcterms:W3CDTF">2010-10-05T20:40:57Z</dcterms:created>
  <dcterms:modified xsi:type="dcterms:W3CDTF">2010-10-05T20:44:46Z</dcterms:modified>
</cp:coreProperties>
</file>