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charts/chart1.xml" ContentType="application/vnd.openxmlformats-officedocument.drawingml.chart+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drawings/drawing1.xml" ContentType="application/vnd.openxmlformats-officedocument.drawingml.chartshapes+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51"/>
  </p:notesMasterIdLst>
  <p:handoutMasterIdLst>
    <p:handoutMasterId r:id="rId52"/>
  </p:handoutMasterIdLst>
  <p:sldIdLst>
    <p:sldId id="262" r:id="rId2"/>
    <p:sldId id="312" r:id="rId3"/>
    <p:sldId id="334" r:id="rId4"/>
    <p:sldId id="336" r:id="rId5"/>
    <p:sldId id="314" r:id="rId6"/>
    <p:sldId id="318" r:id="rId7"/>
    <p:sldId id="321" r:id="rId8"/>
    <p:sldId id="319" r:id="rId9"/>
    <p:sldId id="341" r:id="rId10"/>
    <p:sldId id="358" r:id="rId11"/>
    <p:sldId id="359" r:id="rId12"/>
    <p:sldId id="285" r:id="rId13"/>
    <p:sldId id="275" r:id="rId14"/>
    <p:sldId id="324" r:id="rId15"/>
    <p:sldId id="276" r:id="rId16"/>
    <p:sldId id="323" r:id="rId17"/>
    <p:sldId id="278" r:id="rId18"/>
    <p:sldId id="351" r:id="rId19"/>
    <p:sldId id="350" r:id="rId20"/>
    <p:sldId id="281" r:id="rId21"/>
    <p:sldId id="282" r:id="rId22"/>
    <p:sldId id="342" r:id="rId23"/>
    <p:sldId id="283" r:id="rId24"/>
    <p:sldId id="287" r:id="rId25"/>
    <p:sldId id="290" r:id="rId26"/>
    <p:sldId id="329" r:id="rId27"/>
    <p:sldId id="330" r:id="rId28"/>
    <p:sldId id="352" r:id="rId29"/>
    <p:sldId id="353" r:id="rId30"/>
    <p:sldId id="354" r:id="rId31"/>
    <p:sldId id="355" r:id="rId32"/>
    <p:sldId id="292" r:id="rId33"/>
    <p:sldId id="297" r:id="rId34"/>
    <p:sldId id="345" r:id="rId35"/>
    <p:sldId id="346" r:id="rId36"/>
    <p:sldId id="349" r:id="rId37"/>
    <p:sldId id="328" r:id="rId38"/>
    <p:sldId id="271" r:id="rId39"/>
    <p:sldId id="309" r:id="rId40"/>
    <p:sldId id="322" r:id="rId41"/>
    <p:sldId id="310" r:id="rId42"/>
    <p:sldId id="337" r:id="rId43"/>
    <p:sldId id="338" r:id="rId44"/>
    <p:sldId id="339" r:id="rId45"/>
    <p:sldId id="340" r:id="rId46"/>
    <p:sldId id="304" r:id="rId47"/>
    <p:sldId id="305" r:id="rId48"/>
    <p:sldId id="306" r:id="rId49"/>
    <p:sldId id="35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95965"/>
    <a:srgbClr val="59596F"/>
    <a:srgbClr val="FA8754"/>
    <a:srgbClr val="FFAD83"/>
    <a:srgbClr val="6D7A7F"/>
    <a:srgbClr val="E6EFF1"/>
    <a:srgbClr val="B2BCBE"/>
    <a:srgbClr val="5E777E"/>
    <a:srgbClr val="CB8F36"/>
    <a:srgbClr val="AB511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2786" autoAdjust="0"/>
    <p:restoredTop sz="90553" autoAdjust="0"/>
  </p:normalViewPr>
  <p:slideViewPr>
    <p:cSldViewPr>
      <p:cViewPr varScale="1">
        <p:scale>
          <a:sx n="89" d="100"/>
          <a:sy n="89" d="100"/>
        </p:scale>
        <p:origin x="-1096" y="-112"/>
      </p:cViewPr>
      <p:guideLst>
        <p:guide orient="horz" pos="2160"/>
        <p:guide pos="2880"/>
      </p:guideLst>
    </p:cSldViewPr>
  </p:slideViewPr>
  <p:outlineViewPr>
    <p:cViewPr>
      <p:scale>
        <a:sx n="33" d="100"/>
        <a:sy n="33" d="100"/>
      </p:scale>
      <p:origin x="0" y="408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sbernst\Documents\Soylent\evaluation\lag-time-find.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200360790403015"/>
          <c:y val="0.0401568850251305"/>
          <c:w val="0.799639209596986"/>
          <c:h val="0.864130924897194"/>
        </c:manualLayout>
      </c:layout>
      <c:scatterChart>
        <c:scatterStyle val="lineMarker"/>
        <c:ser>
          <c:idx val="0"/>
          <c:order val="0"/>
          <c:spPr>
            <a:ln w="28575">
              <a:noFill/>
            </a:ln>
          </c:spPr>
          <c:marker>
            <c:symbol val="diamond"/>
            <c:size val="10"/>
            <c:spPr>
              <a:solidFill>
                <a:srgbClr val="4F81BD">
                  <a:alpha val="59000"/>
                </a:srgbClr>
              </a:solidFill>
            </c:spPr>
          </c:marker>
          <c:xVal>
            <c:numRef>
              <c:f>'wait only'!$A$2:$A$121</c:f>
              <c:numCache>
                <c:formatCode>General</c:formatCode>
                <c:ptCount val="120"/>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2.0</c:v>
                </c:pt>
                <c:pt idx="31">
                  <c:v>2.0</c:v>
                </c:pt>
                <c:pt idx="32">
                  <c:v>2.0</c:v>
                </c:pt>
                <c:pt idx="33">
                  <c:v>2.0</c:v>
                </c:pt>
                <c:pt idx="34">
                  <c:v>2.0</c:v>
                </c:pt>
                <c:pt idx="35">
                  <c:v>2.0</c:v>
                </c:pt>
                <c:pt idx="36">
                  <c:v>2.0</c:v>
                </c:pt>
                <c:pt idx="37">
                  <c:v>2.0</c:v>
                </c:pt>
                <c:pt idx="38">
                  <c:v>2.0</c:v>
                </c:pt>
                <c:pt idx="39">
                  <c:v>2.0</c:v>
                </c:pt>
                <c:pt idx="40">
                  <c:v>2.0</c:v>
                </c:pt>
                <c:pt idx="41">
                  <c:v>2.0</c:v>
                </c:pt>
                <c:pt idx="42">
                  <c:v>2.0</c:v>
                </c:pt>
                <c:pt idx="43">
                  <c:v>2.0</c:v>
                </c:pt>
                <c:pt idx="44">
                  <c:v>2.0</c:v>
                </c:pt>
                <c:pt idx="45">
                  <c:v>2.0</c:v>
                </c:pt>
                <c:pt idx="46">
                  <c:v>2.0</c:v>
                </c:pt>
                <c:pt idx="47">
                  <c:v>2.0</c:v>
                </c:pt>
                <c:pt idx="48">
                  <c:v>2.0</c:v>
                </c:pt>
                <c:pt idx="49">
                  <c:v>2.0</c:v>
                </c:pt>
                <c:pt idx="50">
                  <c:v>2.0</c:v>
                </c:pt>
                <c:pt idx="51">
                  <c:v>2.0</c:v>
                </c:pt>
                <c:pt idx="52">
                  <c:v>2.0</c:v>
                </c:pt>
                <c:pt idx="53">
                  <c:v>2.0</c:v>
                </c:pt>
                <c:pt idx="54">
                  <c:v>2.0</c:v>
                </c:pt>
                <c:pt idx="55">
                  <c:v>2.0</c:v>
                </c:pt>
                <c:pt idx="56">
                  <c:v>2.0</c:v>
                </c:pt>
                <c:pt idx="57">
                  <c:v>2.0</c:v>
                </c:pt>
                <c:pt idx="58">
                  <c:v>2.0</c:v>
                </c:pt>
                <c:pt idx="59">
                  <c:v>2.0</c:v>
                </c:pt>
                <c:pt idx="60">
                  <c:v>3.0</c:v>
                </c:pt>
                <c:pt idx="61">
                  <c:v>3.0</c:v>
                </c:pt>
                <c:pt idx="62">
                  <c:v>3.0</c:v>
                </c:pt>
                <c:pt idx="63">
                  <c:v>3.0</c:v>
                </c:pt>
                <c:pt idx="64">
                  <c:v>3.0</c:v>
                </c:pt>
                <c:pt idx="65">
                  <c:v>3.0</c:v>
                </c:pt>
                <c:pt idx="66">
                  <c:v>3.0</c:v>
                </c:pt>
                <c:pt idx="67">
                  <c:v>3.0</c:v>
                </c:pt>
                <c:pt idx="68">
                  <c:v>3.0</c:v>
                </c:pt>
                <c:pt idx="69">
                  <c:v>3.0</c:v>
                </c:pt>
                <c:pt idx="70">
                  <c:v>3.0</c:v>
                </c:pt>
                <c:pt idx="71">
                  <c:v>3.0</c:v>
                </c:pt>
                <c:pt idx="72">
                  <c:v>3.0</c:v>
                </c:pt>
                <c:pt idx="73">
                  <c:v>3.0</c:v>
                </c:pt>
                <c:pt idx="74">
                  <c:v>3.0</c:v>
                </c:pt>
                <c:pt idx="75">
                  <c:v>3.0</c:v>
                </c:pt>
                <c:pt idx="76">
                  <c:v>3.0</c:v>
                </c:pt>
                <c:pt idx="77">
                  <c:v>3.0</c:v>
                </c:pt>
                <c:pt idx="78">
                  <c:v>3.0</c:v>
                </c:pt>
                <c:pt idx="79">
                  <c:v>3.0</c:v>
                </c:pt>
                <c:pt idx="80">
                  <c:v>3.0</c:v>
                </c:pt>
                <c:pt idx="81">
                  <c:v>3.0</c:v>
                </c:pt>
                <c:pt idx="82">
                  <c:v>3.0</c:v>
                </c:pt>
                <c:pt idx="83">
                  <c:v>3.0</c:v>
                </c:pt>
                <c:pt idx="84">
                  <c:v>3.0</c:v>
                </c:pt>
                <c:pt idx="85">
                  <c:v>3.0</c:v>
                </c:pt>
                <c:pt idx="86">
                  <c:v>3.0</c:v>
                </c:pt>
                <c:pt idx="87">
                  <c:v>3.0</c:v>
                </c:pt>
                <c:pt idx="88">
                  <c:v>3.0</c:v>
                </c:pt>
                <c:pt idx="89">
                  <c:v>3.0</c:v>
                </c:pt>
                <c:pt idx="90">
                  <c:v>4.0</c:v>
                </c:pt>
                <c:pt idx="91">
                  <c:v>4.0</c:v>
                </c:pt>
                <c:pt idx="92">
                  <c:v>4.0</c:v>
                </c:pt>
                <c:pt idx="93">
                  <c:v>4.0</c:v>
                </c:pt>
                <c:pt idx="94">
                  <c:v>4.0</c:v>
                </c:pt>
                <c:pt idx="95">
                  <c:v>4.0</c:v>
                </c:pt>
                <c:pt idx="96">
                  <c:v>4.0</c:v>
                </c:pt>
                <c:pt idx="97">
                  <c:v>4.0</c:v>
                </c:pt>
                <c:pt idx="98">
                  <c:v>4.0</c:v>
                </c:pt>
                <c:pt idx="99">
                  <c:v>4.0</c:v>
                </c:pt>
                <c:pt idx="100">
                  <c:v>4.0</c:v>
                </c:pt>
                <c:pt idx="101">
                  <c:v>4.0</c:v>
                </c:pt>
                <c:pt idx="102">
                  <c:v>4.0</c:v>
                </c:pt>
                <c:pt idx="103">
                  <c:v>4.0</c:v>
                </c:pt>
                <c:pt idx="104">
                  <c:v>4.0</c:v>
                </c:pt>
                <c:pt idx="105">
                  <c:v>4.0</c:v>
                </c:pt>
                <c:pt idx="106">
                  <c:v>4.0</c:v>
                </c:pt>
                <c:pt idx="107">
                  <c:v>4.0</c:v>
                </c:pt>
                <c:pt idx="108">
                  <c:v>4.0</c:v>
                </c:pt>
                <c:pt idx="109">
                  <c:v>4.0</c:v>
                </c:pt>
                <c:pt idx="110">
                  <c:v>4.0</c:v>
                </c:pt>
                <c:pt idx="111">
                  <c:v>4.0</c:v>
                </c:pt>
                <c:pt idx="112">
                  <c:v>4.0</c:v>
                </c:pt>
                <c:pt idx="113">
                  <c:v>4.0</c:v>
                </c:pt>
                <c:pt idx="114">
                  <c:v>4.0</c:v>
                </c:pt>
                <c:pt idx="115">
                  <c:v>4.0</c:v>
                </c:pt>
                <c:pt idx="116">
                  <c:v>4.0</c:v>
                </c:pt>
                <c:pt idx="117">
                  <c:v>4.0</c:v>
                </c:pt>
                <c:pt idx="118">
                  <c:v>4.0</c:v>
                </c:pt>
                <c:pt idx="119">
                  <c:v>4.0</c:v>
                </c:pt>
              </c:numCache>
            </c:numRef>
          </c:xVal>
          <c:yVal>
            <c:numRef>
              <c:f>'wait only'!$G$2:$G$121</c:f>
              <c:numCache>
                <c:formatCode>General</c:formatCode>
                <c:ptCount val="120"/>
                <c:pt idx="0">
                  <c:v>89.0</c:v>
                </c:pt>
                <c:pt idx="1">
                  <c:v>575.0</c:v>
                </c:pt>
                <c:pt idx="2">
                  <c:v>640.0</c:v>
                </c:pt>
                <c:pt idx="3">
                  <c:v>2466.0</c:v>
                </c:pt>
                <c:pt idx="4">
                  <c:v>2542.0</c:v>
                </c:pt>
                <c:pt idx="5">
                  <c:v>8575.0</c:v>
                </c:pt>
                <c:pt idx="6">
                  <c:v>14558.0</c:v>
                </c:pt>
                <c:pt idx="7">
                  <c:v>15273.0</c:v>
                </c:pt>
                <c:pt idx="8">
                  <c:v>25318.0</c:v>
                </c:pt>
                <c:pt idx="9">
                  <c:v>28982.0</c:v>
                </c:pt>
                <c:pt idx="10">
                  <c:v>51.0</c:v>
                </c:pt>
                <c:pt idx="11">
                  <c:v>69.0</c:v>
                </c:pt>
                <c:pt idx="12">
                  <c:v>106.0</c:v>
                </c:pt>
                <c:pt idx="13">
                  <c:v>657.0</c:v>
                </c:pt>
                <c:pt idx="14">
                  <c:v>899.0</c:v>
                </c:pt>
                <c:pt idx="15">
                  <c:v>1083.0</c:v>
                </c:pt>
                <c:pt idx="16">
                  <c:v>1151.0</c:v>
                </c:pt>
                <c:pt idx="17">
                  <c:v>2411.0</c:v>
                </c:pt>
                <c:pt idx="18">
                  <c:v>8780.0</c:v>
                </c:pt>
                <c:pt idx="19">
                  <c:v>14044.0</c:v>
                </c:pt>
                <c:pt idx="20">
                  <c:v>338.0</c:v>
                </c:pt>
                <c:pt idx="21">
                  <c:v>500.0</c:v>
                </c:pt>
                <c:pt idx="22">
                  <c:v>560.0</c:v>
                </c:pt>
                <c:pt idx="23">
                  <c:v>712.0</c:v>
                </c:pt>
                <c:pt idx="24">
                  <c:v>7209.0</c:v>
                </c:pt>
                <c:pt idx="25">
                  <c:v>12900.0</c:v>
                </c:pt>
                <c:pt idx="26">
                  <c:v>16765.0</c:v>
                </c:pt>
                <c:pt idx="27">
                  <c:v>16965.0</c:v>
                </c:pt>
                <c:pt idx="28">
                  <c:v>18396.0</c:v>
                </c:pt>
                <c:pt idx="29">
                  <c:v>32649.0</c:v>
                </c:pt>
                <c:pt idx="30">
                  <c:v>85.0</c:v>
                </c:pt>
                <c:pt idx="31">
                  <c:v>325.0</c:v>
                </c:pt>
                <c:pt idx="32">
                  <c:v>2581.0</c:v>
                </c:pt>
                <c:pt idx="33">
                  <c:v>2773.0</c:v>
                </c:pt>
                <c:pt idx="34">
                  <c:v>5650.0</c:v>
                </c:pt>
                <c:pt idx="35">
                  <c:v>15471.0</c:v>
                </c:pt>
                <c:pt idx="36">
                  <c:v>20077.0</c:v>
                </c:pt>
                <c:pt idx="37">
                  <c:v>25973.0</c:v>
                </c:pt>
                <c:pt idx="38">
                  <c:v>27997.0</c:v>
                </c:pt>
                <c:pt idx="39">
                  <c:v>28336.0</c:v>
                </c:pt>
                <c:pt idx="40">
                  <c:v>75.0</c:v>
                </c:pt>
                <c:pt idx="41">
                  <c:v>118.0</c:v>
                </c:pt>
                <c:pt idx="42">
                  <c:v>1276.0</c:v>
                </c:pt>
                <c:pt idx="43">
                  <c:v>1570.0</c:v>
                </c:pt>
                <c:pt idx="44">
                  <c:v>3314.0</c:v>
                </c:pt>
                <c:pt idx="45">
                  <c:v>3936.0</c:v>
                </c:pt>
                <c:pt idx="46">
                  <c:v>10910.0</c:v>
                </c:pt>
                <c:pt idx="47">
                  <c:v>11816.0</c:v>
                </c:pt>
                <c:pt idx="48">
                  <c:v>25651.0</c:v>
                </c:pt>
                <c:pt idx="49">
                  <c:v>26337.0</c:v>
                </c:pt>
                <c:pt idx="50">
                  <c:v>38.0</c:v>
                </c:pt>
                <c:pt idx="51">
                  <c:v>135.0</c:v>
                </c:pt>
                <c:pt idx="52">
                  <c:v>149.0</c:v>
                </c:pt>
                <c:pt idx="53">
                  <c:v>212.0</c:v>
                </c:pt>
                <c:pt idx="54">
                  <c:v>554.0</c:v>
                </c:pt>
                <c:pt idx="55">
                  <c:v>690.0</c:v>
                </c:pt>
                <c:pt idx="56">
                  <c:v>755.0</c:v>
                </c:pt>
                <c:pt idx="57">
                  <c:v>871.0</c:v>
                </c:pt>
                <c:pt idx="58">
                  <c:v>3484.0</c:v>
                </c:pt>
                <c:pt idx="59">
                  <c:v>4109.0</c:v>
                </c:pt>
                <c:pt idx="60">
                  <c:v>252.0</c:v>
                </c:pt>
                <c:pt idx="61">
                  <c:v>510.0</c:v>
                </c:pt>
                <c:pt idx="62">
                  <c:v>602.0</c:v>
                </c:pt>
                <c:pt idx="63">
                  <c:v>842.0</c:v>
                </c:pt>
                <c:pt idx="64">
                  <c:v>931.0</c:v>
                </c:pt>
                <c:pt idx="65">
                  <c:v>1126.0</c:v>
                </c:pt>
                <c:pt idx="66">
                  <c:v>1519.0</c:v>
                </c:pt>
                <c:pt idx="67">
                  <c:v>1873.0</c:v>
                </c:pt>
                <c:pt idx="68">
                  <c:v>1762.0</c:v>
                </c:pt>
                <c:pt idx="69">
                  <c:v>3577.0</c:v>
                </c:pt>
                <c:pt idx="70">
                  <c:v>159.0</c:v>
                </c:pt>
                <c:pt idx="71">
                  <c:v>159.0</c:v>
                </c:pt>
                <c:pt idx="72">
                  <c:v>281.0</c:v>
                </c:pt>
                <c:pt idx="73">
                  <c:v>320.0</c:v>
                </c:pt>
                <c:pt idx="74">
                  <c:v>409.0</c:v>
                </c:pt>
                <c:pt idx="75">
                  <c:v>592.0</c:v>
                </c:pt>
                <c:pt idx="76">
                  <c:v>669.0</c:v>
                </c:pt>
                <c:pt idx="77">
                  <c:v>1012.0</c:v>
                </c:pt>
                <c:pt idx="78">
                  <c:v>1078.0</c:v>
                </c:pt>
                <c:pt idx="79">
                  <c:v>3305.0</c:v>
                </c:pt>
                <c:pt idx="80">
                  <c:v>55.0</c:v>
                </c:pt>
                <c:pt idx="81">
                  <c:v>170.0</c:v>
                </c:pt>
                <c:pt idx="82">
                  <c:v>149.0</c:v>
                </c:pt>
                <c:pt idx="83">
                  <c:v>253.0</c:v>
                </c:pt>
                <c:pt idx="84">
                  <c:v>573.0</c:v>
                </c:pt>
                <c:pt idx="85">
                  <c:v>651.0</c:v>
                </c:pt>
                <c:pt idx="86">
                  <c:v>2580.0</c:v>
                </c:pt>
                <c:pt idx="87">
                  <c:v>3594.0</c:v>
                </c:pt>
                <c:pt idx="88">
                  <c:v>9310.0</c:v>
                </c:pt>
                <c:pt idx="89">
                  <c:v>10461.0</c:v>
                </c:pt>
                <c:pt idx="90">
                  <c:v>144.0</c:v>
                </c:pt>
                <c:pt idx="91">
                  <c:v>221.0</c:v>
                </c:pt>
                <c:pt idx="92">
                  <c:v>233.0</c:v>
                </c:pt>
                <c:pt idx="93">
                  <c:v>211.0</c:v>
                </c:pt>
                <c:pt idx="94">
                  <c:v>354.0</c:v>
                </c:pt>
                <c:pt idx="95">
                  <c:v>331.0</c:v>
                </c:pt>
                <c:pt idx="96">
                  <c:v>379.0</c:v>
                </c:pt>
                <c:pt idx="97">
                  <c:v>475.0</c:v>
                </c:pt>
                <c:pt idx="98">
                  <c:v>512.0</c:v>
                </c:pt>
                <c:pt idx="99">
                  <c:v>609.0</c:v>
                </c:pt>
                <c:pt idx="100">
                  <c:v>71.0</c:v>
                </c:pt>
                <c:pt idx="101">
                  <c:v>280.0</c:v>
                </c:pt>
                <c:pt idx="102">
                  <c:v>352.0</c:v>
                </c:pt>
                <c:pt idx="103">
                  <c:v>466.0</c:v>
                </c:pt>
                <c:pt idx="104">
                  <c:v>540.0</c:v>
                </c:pt>
                <c:pt idx="105">
                  <c:v>545.0</c:v>
                </c:pt>
                <c:pt idx="106">
                  <c:v>822.0</c:v>
                </c:pt>
                <c:pt idx="107">
                  <c:v>816.0</c:v>
                </c:pt>
                <c:pt idx="108">
                  <c:v>1486.0</c:v>
                </c:pt>
                <c:pt idx="109">
                  <c:v>1691.0</c:v>
                </c:pt>
                <c:pt idx="110">
                  <c:v>117.0</c:v>
                </c:pt>
                <c:pt idx="111">
                  <c:v>85.0</c:v>
                </c:pt>
                <c:pt idx="112">
                  <c:v>294.0</c:v>
                </c:pt>
                <c:pt idx="113">
                  <c:v>149.0</c:v>
                </c:pt>
                <c:pt idx="114">
                  <c:v>228.0</c:v>
                </c:pt>
                <c:pt idx="115">
                  <c:v>465.0</c:v>
                </c:pt>
                <c:pt idx="116">
                  <c:v>715.0</c:v>
                </c:pt>
                <c:pt idx="117">
                  <c:v>589.0</c:v>
                </c:pt>
                <c:pt idx="118">
                  <c:v>1136.0</c:v>
                </c:pt>
                <c:pt idx="119">
                  <c:v>1164.0</c:v>
                </c:pt>
              </c:numCache>
            </c:numRef>
          </c:yVal>
        </c:ser>
        <c:axId val="101456760"/>
        <c:axId val="101462184"/>
      </c:scatterChart>
      <c:valAx>
        <c:axId val="101456760"/>
        <c:scaling>
          <c:orientation val="minMax"/>
        </c:scaling>
        <c:delete val="1"/>
        <c:axPos val="b"/>
        <c:numFmt formatCode="General" sourceLinked="1"/>
        <c:tickLblPos val="none"/>
        <c:crossAx val="101462184"/>
        <c:crosses val="autoZero"/>
        <c:crossBetween val="midCat"/>
      </c:valAx>
      <c:valAx>
        <c:axId val="101462184"/>
        <c:scaling>
          <c:logBase val="10.0"/>
          <c:orientation val="minMax"/>
          <c:min val="10.0"/>
        </c:scaling>
        <c:axPos val="l"/>
        <c:majorGridlines/>
        <c:title>
          <c:tx>
            <c:rich>
              <a:bodyPr rot="-5400000" vert="horz"/>
              <a:lstStyle/>
              <a:p>
                <a:pPr>
                  <a:defRPr sz="2000" b="0">
                    <a:latin typeface="Myriad Pro" pitchFamily="34" charset="0"/>
                  </a:defRPr>
                </a:pPr>
                <a:r>
                  <a:rPr lang="en-US" sz="2000" b="0">
                    <a:latin typeface="Myriad Pro" pitchFamily="34" charset="0"/>
                  </a:rPr>
                  <a:t>Wait Time (seconds)</a:t>
                </a:r>
              </a:p>
            </c:rich>
          </c:tx>
          <c:layout>
            <c:manualLayout>
              <c:xMode val="edge"/>
              <c:yMode val="edge"/>
              <c:x val="0.00941944183582556"/>
              <c:y val="0.149528204466245"/>
            </c:manualLayout>
          </c:layout>
        </c:title>
        <c:numFmt formatCode="General" sourceLinked="1"/>
        <c:tickLblPos val="nextTo"/>
        <c:txPr>
          <a:bodyPr/>
          <a:lstStyle/>
          <a:p>
            <a:pPr>
              <a:defRPr sz="2000">
                <a:latin typeface="Myriad Pro" pitchFamily="34" charset="0"/>
              </a:defRPr>
            </a:pPr>
            <a:endParaRPr lang="en-US"/>
          </a:p>
        </c:txPr>
        <c:crossAx val="101456760"/>
        <c:crosses val="autoZero"/>
        <c:crossBetween val="midCat"/>
      </c:valAx>
    </c:plotArea>
    <c:plotVisOnly val="1"/>
  </c:chart>
  <c:spPr>
    <a:ln>
      <a:noFill/>
    </a:ln>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0.33028</cdr:x>
      <cdr:y>0.91538</cdr:y>
    </cdr:from>
    <cdr:to>
      <cdr:x>0.4175</cdr:x>
      <cdr:y>1</cdr:y>
    </cdr:to>
    <cdr:sp macro="" textlink="">
      <cdr:nvSpPr>
        <cdr:cNvPr id="2" name="TextBox 1"/>
        <cdr:cNvSpPr txBox="1"/>
      </cdr:nvSpPr>
      <cdr:spPr>
        <a:xfrm xmlns:a="http://schemas.openxmlformats.org/drawingml/2006/main">
          <a:off x="2743200" y="4254869"/>
          <a:ext cx="724433" cy="393331"/>
        </a:xfrm>
        <a:prstGeom xmlns:a="http://schemas.openxmlformats.org/drawingml/2006/main" prst="rect">
          <a:avLst/>
        </a:prstGeom>
      </cdr:spPr>
      <cdr:txBody>
        <a:bodyPr xmlns:a="http://schemas.openxmlformats.org/drawingml/2006/main" wrap="none" lIns="0" tIns="0" rIns="0" bIns="0" rtlCol="0" anchor="t" anchorCtr="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000" dirty="0">
              <a:latin typeface="Myriad Pro" pitchFamily="34" charset="0"/>
            </a:rPr>
            <a:t>$0.01</a:t>
          </a:r>
        </a:p>
      </cdr:txBody>
    </cdr:sp>
  </cdr:relSizeAnchor>
  <cdr:relSizeAnchor xmlns:cdr="http://schemas.openxmlformats.org/drawingml/2006/chartDrawing">
    <cdr:from>
      <cdr:x>0.50943</cdr:x>
      <cdr:y>0.91538</cdr:y>
    </cdr:from>
    <cdr:to>
      <cdr:x>0.59665</cdr:x>
      <cdr:y>1</cdr:y>
    </cdr:to>
    <cdr:sp macro="" textlink="">
      <cdr:nvSpPr>
        <cdr:cNvPr id="3" name="TextBox 1"/>
        <cdr:cNvSpPr txBox="1"/>
      </cdr:nvSpPr>
      <cdr:spPr>
        <a:xfrm xmlns:a="http://schemas.openxmlformats.org/drawingml/2006/main">
          <a:off x="4114800" y="4254869"/>
          <a:ext cx="704493" cy="393331"/>
        </a:xfrm>
        <a:prstGeom xmlns:a="http://schemas.openxmlformats.org/drawingml/2006/main" prst="rect">
          <a:avLst/>
        </a:prstGeom>
      </cdr:spPr>
      <cdr:txBody>
        <a:bodyPr xmlns:a="http://schemas.openxmlformats.org/drawingml/2006/main" wrap="none" lIns="0" tIns="0" rIns="0" bIns="0" rtlCol="0" anchor="t" anchorCtr="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000" dirty="0">
              <a:latin typeface="Myriad Pro" pitchFamily="34" charset="0"/>
            </a:rPr>
            <a:t>$0.05</a:t>
          </a:r>
        </a:p>
      </cdr:txBody>
    </cdr:sp>
  </cdr:relSizeAnchor>
  <cdr:relSizeAnchor xmlns:cdr="http://schemas.openxmlformats.org/drawingml/2006/chartDrawing">
    <cdr:from>
      <cdr:x>0.68868</cdr:x>
      <cdr:y>0.91538</cdr:y>
    </cdr:from>
    <cdr:to>
      <cdr:x>0.77591</cdr:x>
      <cdr:y>1</cdr:y>
    </cdr:to>
    <cdr:sp macro="" textlink="">
      <cdr:nvSpPr>
        <cdr:cNvPr id="4" name="TextBox 1"/>
        <cdr:cNvSpPr txBox="1"/>
      </cdr:nvSpPr>
      <cdr:spPr>
        <a:xfrm xmlns:a="http://schemas.openxmlformats.org/drawingml/2006/main">
          <a:off x="5562600" y="4254869"/>
          <a:ext cx="704575" cy="393331"/>
        </a:xfrm>
        <a:prstGeom xmlns:a="http://schemas.openxmlformats.org/drawingml/2006/main" prst="rect">
          <a:avLst/>
        </a:prstGeom>
      </cdr:spPr>
      <cdr:txBody>
        <a:bodyPr xmlns:a="http://schemas.openxmlformats.org/drawingml/2006/main" wrap="none" lIns="0" tIns="0" rIns="0" bIns="0" rtlCol="0" anchor="t" anchorCtr="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000" dirty="0">
              <a:latin typeface="Myriad Pro" pitchFamily="34" charset="0"/>
            </a:rPr>
            <a:t>$0.10</a:t>
          </a:r>
        </a:p>
      </cdr:txBody>
    </cdr:sp>
  </cdr:relSizeAnchor>
  <cdr:relSizeAnchor xmlns:cdr="http://schemas.openxmlformats.org/drawingml/2006/chartDrawing">
    <cdr:from>
      <cdr:x>0.86792</cdr:x>
      <cdr:y>0.91538</cdr:y>
    </cdr:from>
    <cdr:to>
      <cdr:x>0.95514</cdr:x>
      <cdr:y>1</cdr:y>
    </cdr:to>
    <cdr:sp macro="" textlink="">
      <cdr:nvSpPr>
        <cdr:cNvPr id="5" name="TextBox 1"/>
        <cdr:cNvSpPr txBox="1"/>
      </cdr:nvSpPr>
      <cdr:spPr>
        <a:xfrm xmlns:a="http://schemas.openxmlformats.org/drawingml/2006/main">
          <a:off x="7010400" y="4254869"/>
          <a:ext cx="704493" cy="393331"/>
        </a:xfrm>
        <a:prstGeom xmlns:a="http://schemas.openxmlformats.org/drawingml/2006/main" prst="rect">
          <a:avLst/>
        </a:prstGeom>
      </cdr:spPr>
      <cdr:txBody>
        <a:bodyPr xmlns:a="http://schemas.openxmlformats.org/drawingml/2006/main" wrap="none" lIns="0" tIns="0" rIns="0" bIns="0" rtlCol="0" anchor="t" anchorCtr="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000" dirty="0">
              <a:latin typeface="Myriad Pro" pitchFamily="34" charset="0"/>
            </a:rPr>
            <a:t>$0.50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2EC1E4-29B5-6240-A340-7B90A53593A6}" type="datetimeFigureOut">
              <a:rPr lang="en-US" smtClean="0"/>
              <a:pPr/>
              <a:t>10/6/10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858597-3A9E-4542-9668-044DEDAAE4E0}"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D0AAAF-152E-4B12-95F1-261504718D49}" type="datetimeFigureOut">
              <a:rPr lang="en-US" smtClean="0"/>
              <a:pPr/>
              <a:t>10/6/10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4D6830-2D95-431B-9B14-8FF2DDEC1104}"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B4B339C3-8D0E-4948-9432-ED44F8A3727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FAST</a:t>
            </a:r>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 reject their work</a:t>
            </a:r>
          </a:p>
          <a:p>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They’re working on the same sentence, trying</a:t>
            </a:r>
            <a:r>
              <a:rPr lang="en-US" baseline="0" dirty="0" smtClean="0"/>
              <a:t> to fix the same underlying problem</a:t>
            </a:r>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faster through this. “We evaluated </a:t>
            </a:r>
            <a:r>
              <a:rPr lang="en-US" dirty="0" err="1" smtClean="0"/>
              <a:t>soylent</a:t>
            </a:r>
            <a:r>
              <a:rPr lang="en-US" dirty="0" smtClean="0"/>
              <a:t>,</a:t>
            </a:r>
            <a:r>
              <a:rPr lang="en-US" baseline="0" dirty="0" smtClean="0"/>
              <a:t> and we wanted to ask three questions: quality, delay, and cost.”</a:t>
            </a:r>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Cut more than a page from a CHI paper without touching figures or refs, and just removing fat from the writing.</a:t>
            </a:r>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 works</a:t>
            </a:r>
            <a:r>
              <a:rPr lang="en-US" baseline="0" dirty="0" smtClean="0"/>
              <a:t> out to $1.40 per paragraph</a:t>
            </a:r>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 works</a:t>
            </a:r>
            <a:r>
              <a:rPr lang="en-US" baseline="0" dirty="0" smtClean="0"/>
              <a:t> out to $1.40 per paragraph</a:t>
            </a:r>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 works</a:t>
            </a:r>
            <a:r>
              <a:rPr lang="en-US" baseline="0" dirty="0" smtClean="0"/>
              <a:t> out to $1.40 per paragraph</a:t>
            </a:r>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 works</a:t>
            </a:r>
            <a:r>
              <a:rPr lang="en-US" baseline="0" dirty="0" smtClean="0"/>
              <a:t> out to $1.40 per paragraph</a:t>
            </a:r>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 works</a:t>
            </a:r>
            <a:r>
              <a:rPr lang="en-US" baseline="0" dirty="0" smtClean="0"/>
              <a:t> out to $1.40 per paragraph</a:t>
            </a:r>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start with a scenario many of us are familiar with. we have a pretty strict page limit on a paper, and somewhere in this 7500 words we are just a few lines </a:t>
            </a:r>
            <a:r>
              <a:rPr lang="en-US" dirty="0" err="1" smtClean="0"/>
              <a:t>overlength</a:t>
            </a:r>
            <a:r>
              <a:rPr lang="en-US" dirty="0" smtClean="0"/>
              <a:t>. We've already spent time editing this paper. It's a pretty painful scenario.</a:t>
            </a:r>
          </a:p>
          <a:p>
            <a:endParaRPr lang="en-US" dirty="0" smtClean="0"/>
          </a:p>
          <a:p>
            <a:r>
              <a:rPr lang="en-US" dirty="0" smtClean="0"/>
              <a:t>move quickly through this or you’ll go overtime</a:t>
            </a:r>
          </a:p>
          <a:p>
            <a:endParaRPr lang="en-US" dirty="0" smtClean="0"/>
          </a:p>
          <a:p>
            <a:r>
              <a:rPr lang="en-US" dirty="0" smtClean="0"/>
              <a:t>ask colleagues, "but they're doing CHI papers too!"</a:t>
            </a:r>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next step is to find ways to reduce wait time"</a:t>
            </a:r>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they are misspelled and still worked</a:t>
            </a:r>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37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think that Soylent is an example of a new class of user interfaces. (not, “and here’s the discussion!”)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a:t>
            </a:r>
            <a:r>
              <a:rPr lang="en-US" dirty="0" err="1" smtClean="0"/>
              <a:t>AIs</a:t>
            </a:r>
            <a:r>
              <a:rPr lang="en-US" dirty="0" smtClean="0"/>
              <a:t> that do sentence compression like Shortn, but their biggest problem right now is lack of data. We can feed it that data, and eventually save the user money."</a:t>
            </a:r>
          </a:p>
          <a:p>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Task: </a:t>
            </a:r>
            <a:r>
              <a:rPr lang="en-US" dirty="0" err="1" smtClean="0"/>
              <a:t>crowdproof</a:t>
            </a:r>
            <a:r>
              <a:rPr lang="en-US" dirty="0" smtClean="0"/>
              <a:t>, input was ESL first</a:t>
            </a:r>
            <a:r>
              <a:rPr lang="en-US" baseline="0" dirty="0" smtClean="0"/>
              <a:t> paragraph, separated Find from </a:t>
            </a:r>
            <a:r>
              <a:rPr lang="en-US" baseline="0" dirty="0" err="1" smtClean="0"/>
              <a:t>Fix+Verify</a:t>
            </a:r>
            <a:r>
              <a:rPr lang="en-US" baseline="0" dirty="0" smtClean="0"/>
              <a:t> so that Fix always had the same patches</a:t>
            </a:r>
          </a:p>
          <a:p>
            <a:endParaRPr lang="en-US" baseline="0" dirty="0" smtClean="0"/>
          </a:p>
          <a:p>
            <a:r>
              <a:rPr lang="en-US" baseline="0" dirty="0" smtClean="0"/>
              <a:t>All tasks had at least 3 workers in the first 10 minutes. After about 15 minutes, arrival time starts looking exponential.</a:t>
            </a:r>
          </a:p>
          <a:p>
            <a:endParaRPr lang="en-US" baseline="0" dirty="0" smtClean="0"/>
          </a:p>
          <a:p>
            <a:r>
              <a:rPr lang="en-US" baseline="0" dirty="0" smtClean="0"/>
              <a:t>So, you can get away with paying very little for interaction</a:t>
            </a:r>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42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snooping on CHI papers right before the deadline</a:t>
            </a:r>
          </a:p>
          <a:p>
            <a:endParaRPr lang="en-US" dirty="0" smtClean="0"/>
          </a:p>
          <a:p>
            <a:r>
              <a:rPr lang="en-US" dirty="0" smtClean="0"/>
              <a:t>add</a:t>
            </a:r>
            <a:r>
              <a:rPr lang="en-US" baseline="0" dirty="0" smtClean="0"/>
              <a:t> 9000 Turkers to the author list</a:t>
            </a:r>
          </a:p>
        </p:txBody>
      </p:sp>
      <p:sp>
        <p:nvSpPr>
          <p:cNvPr id="4" name="Slide Number Placeholder 3"/>
          <p:cNvSpPr>
            <a:spLocks noGrp="1"/>
          </p:cNvSpPr>
          <p:nvPr>
            <p:ph type="sldNum" sz="quarter" idx="10"/>
          </p:nvPr>
        </p:nvSpPr>
        <p:spPr/>
        <p:txBody>
          <a:bodyPr/>
          <a:lstStyle/>
          <a:p>
            <a:fld id="{BA4D6830-2D95-431B-9B14-8FF2DDEC1104}"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We're introducing a fourth option with this work: a crowd. We want to recruit an entire crowd of helpers to support your writing process, to get 100 people to help you cut down your text. And what we're going to do is build it into the interface. (picture)</a:t>
            </a:r>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We're introducing a fourth option with this work: a crowd. We want to recruit an entire crowd of helpers to support your writing process, to get 100 people to help you cut down your text. And what we're going to do is build it into the interface. (picture)</a:t>
            </a:r>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talk I'm introducing Soylent, a word processor with a crowd inside. Soylent is a new kind of word processing interface that is powered by crowd contributions. Three major features: ...</a:t>
            </a:r>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Uses </a:t>
            </a:r>
            <a:r>
              <a:rPr lang="en-US" dirty="0" err="1" smtClean="0"/>
              <a:t>TurKit</a:t>
            </a:r>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hard because the</a:t>
            </a:r>
            <a:r>
              <a:rPr lang="en-US" baseline="0" dirty="0" smtClean="0"/>
              <a:t> crowd pulls in different directions and doesn’t always do the work you want it to do. We control it with a new design pattern we call Find-Fix-Verify.</a:t>
            </a:r>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hit a button,</a:t>
            </a:r>
            <a:r>
              <a:rPr lang="en-US" baseline="0" dirty="0" smtClean="0"/>
              <a:t> and some dude goes off and does something</a:t>
            </a:r>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"we're just a few references </a:t>
            </a:r>
            <a:r>
              <a:rPr lang="en-US" dirty="0" err="1" smtClean="0"/>
              <a:t>overlength</a:t>
            </a:r>
            <a:r>
              <a:rPr lang="en-US" dirty="0" smtClean="0"/>
              <a:t>" --&gt; "we're just a few lines </a:t>
            </a:r>
            <a:r>
              <a:rPr lang="en-US" dirty="0" err="1" smtClean="0"/>
              <a:t>overlength</a:t>
            </a:r>
            <a:r>
              <a:rPr lang="en-US" dirty="0" smtClean="0"/>
              <a:t>”</a:t>
            </a:r>
          </a:p>
          <a:p>
            <a:r>
              <a:rPr lang="en-US" dirty="0" smtClean="0"/>
              <a:t>Shortn: authors are bad at hacking their own text. Nobody hacks it in tiny bits. Say out loud that the user is specifying how "tall" the text should be.</a:t>
            </a:r>
          </a:p>
          <a:p>
            <a:r>
              <a:rPr lang="en-US" dirty="0" smtClean="0"/>
              <a:t>Rob's reason why the authors missed the error -- we're tired by page 7. Fresh eyeballs looking at a small bit of text.</a:t>
            </a:r>
            <a:endParaRPr lang="en-US" dirty="0"/>
          </a:p>
        </p:txBody>
      </p:sp>
      <p:sp>
        <p:nvSpPr>
          <p:cNvPr id="4" name="Slide Number Placeholder 3"/>
          <p:cNvSpPr>
            <a:spLocks noGrp="1"/>
          </p:cNvSpPr>
          <p:nvPr>
            <p:ph type="sldNum" sz="quarter" idx="10"/>
          </p:nvPr>
        </p:nvSpPr>
        <p:spPr/>
        <p:txBody>
          <a:bodyPr/>
          <a:lstStyle/>
          <a:p>
            <a:fld id="{BA4D6830-2D95-431B-9B14-8FF2DDEC110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679D59-A20D-EE45-9C75-553F7CA35656}" type="datetime1">
              <a:rPr lang="en-US" smtClean="0"/>
              <a:pPr/>
              <a:t>10/6/10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8E67-9F6E-41EB-A0A0-62A7CB630E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EDEE4-2C15-A04D-A55D-D6CAC1D38A17}" type="datetime1">
              <a:rPr lang="en-US" smtClean="0"/>
              <a:pPr/>
              <a:t>10/6/10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8E67-9F6E-41EB-A0A0-62A7CB630E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EAA34-C263-2C4A-95F1-829555C9E388}" type="datetime1">
              <a:rPr lang="en-US" smtClean="0"/>
              <a:pPr/>
              <a:t>10/6/10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8E67-9F6E-41EB-A0A0-62A7CB630E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a:cs typeface="Myriad Pro"/>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0" i="0">
                <a:latin typeface="Myriad Pro Light"/>
                <a:cs typeface="Myriad Pro Light"/>
              </a:defRPr>
            </a:lvl1pPr>
            <a:lvl2pPr>
              <a:defRPr b="0" i="0">
                <a:latin typeface="Myriad Pro Light"/>
                <a:cs typeface="Myriad Pro Light"/>
              </a:defRPr>
            </a:lvl2pPr>
            <a:lvl3pPr>
              <a:defRPr b="0" i="0">
                <a:latin typeface="Myriad Pro Light"/>
                <a:cs typeface="Myriad Pro Light"/>
              </a:defRPr>
            </a:lvl3pPr>
            <a:lvl4pPr>
              <a:defRPr b="0" i="0">
                <a:latin typeface="Myriad Pro Light"/>
                <a:cs typeface="Myriad Pro Light"/>
              </a:defRPr>
            </a:lvl4pPr>
            <a:lvl5pPr>
              <a:defRPr b="0" i="0">
                <a:latin typeface="Myriad Pro Light"/>
                <a:cs typeface="Myriad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0DF3A4-7014-4B43-8B19-DEE97C7A7ABE}" type="datetime1">
              <a:rPr lang="en-US" smtClean="0"/>
              <a:pPr/>
              <a:t>10/6/10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8E67-9F6E-41EB-A0A0-62A7CB630E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73E361-E9EA-524F-80AA-E5CEF1CD18F8}" type="datetime1">
              <a:rPr lang="en-US" smtClean="0"/>
              <a:pPr/>
              <a:t>10/6/10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8E67-9F6E-41EB-A0A0-62A7CB630E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895FBE-51A9-8941-BDBD-C14F235E3C0F}" type="datetime1">
              <a:rPr lang="en-US" smtClean="0"/>
              <a:pPr/>
              <a:t>10/6/10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68E67-9F6E-41EB-A0A0-62A7CB630E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FFB8AC-F46F-5346-AA41-CE440C27E62F}" type="datetime1">
              <a:rPr lang="en-US" smtClean="0"/>
              <a:pPr/>
              <a:t>10/6/10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68E67-9F6E-41EB-A0A0-62A7CB630E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813D39-0931-6A46-B9D3-9C22FC686911}" type="datetime1">
              <a:rPr lang="en-US" smtClean="0"/>
              <a:pPr/>
              <a:t>10/6/10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68E67-9F6E-41EB-A0A0-62A7CB630E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291AB-8231-E348-BA00-59AD0610D442}" type="datetime1">
              <a:rPr lang="en-US" smtClean="0"/>
              <a:pPr/>
              <a:t>10/6/10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68E67-9F6E-41EB-A0A0-62A7CB630E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54EB8-F204-BE4E-BA5B-76606BBB8097}" type="datetime1">
              <a:rPr lang="en-US" smtClean="0"/>
              <a:pPr/>
              <a:t>10/6/10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68E67-9F6E-41EB-A0A0-62A7CB630E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8F40F-CA43-3942-A455-624E71F990F2}" type="datetime1">
              <a:rPr lang="en-US" smtClean="0"/>
              <a:pPr/>
              <a:t>10/6/10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68E67-9F6E-41EB-A0A0-62A7CB630E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768BE-5949-6749-884F-DC5148A4BEFE}" type="datetime1">
              <a:rPr lang="en-US" smtClean="0"/>
              <a:pPr/>
              <a:t>10/6/10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68E67-9F6E-41EB-A0A0-62A7CB630E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l" defTabSz="914400" rtl="0" eaLnBrk="1" latinLnBrk="0" hangingPunct="1">
        <a:spcBef>
          <a:spcPct val="0"/>
        </a:spcBef>
        <a:buNone/>
        <a:defRPr sz="4400" b="0" i="0" kern="1200">
          <a:solidFill>
            <a:schemeClr val="tx1"/>
          </a:solidFill>
          <a:latin typeface="Myriad Pro"/>
          <a:ea typeface="+mj-ea"/>
          <a:cs typeface="Myriad Pro"/>
        </a:defRPr>
      </a:lvl1pPr>
    </p:titleStyle>
    <p:bodyStyle>
      <a:lvl1pPr marL="0" indent="0" algn="l" defTabSz="914400" rtl="0" eaLnBrk="1" latinLnBrk="0" hangingPunct="1">
        <a:spcBef>
          <a:spcPts val="0"/>
        </a:spcBef>
        <a:spcAft>
          <a:spcPts val="1800"/>
        </a:spcAft>
        <a:buFont typeface="Arial" pitchFamily="34" charset="0"/>
        <a:buNone/>
        <a:defRPr sz="3200" b="0" i="0" kern="1200">
          <a:solidFill>
            <a:schemeClr val="tx1"/>
          </a:solidFill>
          <a:latin typeface="Myriad Pro Light"/>
          <a:ea typeface="+mn-ea"/>
          <a:cs typeface="Myriad Pro Light"/>
        </a:defRPr>
      </a:lvl1pPr>
      <a:lvl2pPr marL="742950" indent="-285750" algn="l" defTabSz="914400" rtl="0" eaLnBrk="1" latinLnBrk="0" hangingPunct="1">
        <a:spcBef>
          <a:spcPts val="0"/>
        </a:spcBef>
        <a:spcAft>
          <a:spcPts val="1800"/>
        </a:spcAft>
        <a:buFont typeface="Arial" pitchFamily="34" charset="0"/>
        <a:buChar char="–"/>
        <a:defRPr sz="2800" b="0" i="0" kern="1200">
          <a:solidFill>
            <a:schemeClr val="tx1"/>
          </a:solidFill>
          <a:latin typeface="Myriad Pro Light"/>
          <a:ea typeface="+mn-ea"/>
          <a:cs typeface="Myriad Pro Light"/>
        </a:defRPr>
      </a:lvl2pPr>
      <a:lvl3pPr marL="1143000" indent="-228600" algn="l" defTabSz="914400" rtl="0" eaLnBrk="1" latinLnBrk="0" hangingPunct="1">
        <a:spcBef>
          <a:spcPts val="0"/>
        </a:spcBef>
        <a:spcAft>
          <a:spcPts val="1800"/>
        </a:spcAft>
        <a:buFont typeface="Arial" pitchFamily="34" charset="0"/>
        <a:buChar char="•"/>
        <a:defRPr sz="2400" b="0" i="0" kern="1200">
          <a:solidFill>
            <a:schemeClr val="tx1"/>
          </a:solidFill>
          <a:latin typeface="Myriad Pro Light"/>
          <a:ea typeface="+mn-ea"/>
          <a:cs typeface="Myriad Pro Light"/>
        </a:defRPr>
      </a:lvl3pPr>
      <a:lvl4pPr marL="1600200" indent="-228600" algn="l" defTabSz="914400" rtl="0" eaLnBrk="1" latinLnBrk="0" hangingPunct="1">
        <a:spcBef>
          <a:spcPts val="0"/>
        </a:spcBef>
        <a:spcAft>
          <a:spcPts val="1800"/>
        </a:spcAft>
        <a:buFont typeface="Arial" pitchFamily="34" charset="0"/>
        <a:buChar char="–"/>
        <a:defRPr sz="2000" b="0" i="0" kern="1200">
          <a:solidFill>
            <a:schemeClr val="tx1"/>
          </a:solidFill>
          <a:latin typeface="Myriad Pro Light"/>
          <a:ea typeface="+mn-ea"/>
          <a:cs typeface="Myriad Pro Light"/>
        </a:defRPr>
      </a:lvl4pPr>
      <a:lvl5pPr marL="2057400" indent="-228600" algn="l" defTabSz="914400" rtl="0" eaLnBrk="1" latinLnBrk="0" hangingPunct="1">
        <a:spcBef>
          <a:spcPts val="0"/>
        </a:spcBef>
        <a:spcAft>
          <a:spcPts val="1800"/>
        </a:spcAft>
        <a:buFont typeface="Arial" pitchFamily="34" charset="0"/>
        <a:buChar char="»"/>
        <a:defRPr sz="2000" b="0" i="0" kern="1200">
          <a:solidFill>
            <a:schemeClr val="tx1"/>
          </a:solidFill>
          <a:latin typeface="Myriad Pro Light"/>
          <a:ea typeface="+mn-ea"/>
          <a:cs typeface="Myriad Pro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video" Target="file://localhost/Users/msbernst/Documents/Soylent/talk/Soylent-shortn.mp4" TargetMode="External"/><Relationship Id="rId2" Type="http://schemas.openxmlformats.org/officeDocument/2006/relationships/slideLayout" Target="../slideLayouts/slideLayout2.xml"/><Relationship Id="rId3"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video" Target="file://localhost/Users/msbernst/Documents/Soylent/talk/Soylent-crowdproof.mp4" TargetMode="External"/><Relationship Id="rId2" Type="http://schemas.openxmlformats.org/officeDocument/2006/relationships/slideLayout" Target="../slideLayouts/slideLayout2.xml"/><Relationship Id="rId3"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video" Target="file://localhost/Users/msbernst/Documents/Soylent/talk/Soylent-humanmacro.mp4" TargetMode="External"/><Relationship Id="rId2" Type="http://schemas.openxmlformats.org/officeDocument/2006/relationships/slideLayout" Target="../slideLayouts/slideLayout2.xml"/><Relationship Id="rId3"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video" Target="file://localhost/Users/msbernst/Documents/Soylent/practice-runs/uist-demo/uist-demo.mp4" TargetMode="External"/><Relationship Id="rId2" Type="http://schemas.openxmlformats.org/officeDocument/2006/relationships/slideLayout" Target="../slideLayouts/slideLayout2.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10"/>
          <p:cNvSpPr/>
          <p:nvPr/>
        </p:nvSpPr>
        <p:spPr>
          <a:xfrm>
            <a:off x="0" y="0"/>
            <a:ext cx="9144000" cy="3394656"/>
          </a:xfrm>
          <a:prstGeom prst="rect">
            <a:avLst/>
          </a:prstGeom>
          <a:solidFill>
            <a:schemeClr val="tx1">
              <a:lumMod val="65000"/>
              <a:lumOff val="35000"/>
            </a:schemeClr>
          </a:solidFill>
          <a:ln w="381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mit-hci.png"/>
          <p:cNvPicPr>
            <a:picLocks noChangeAspect="1"/>
          </p:cNvPicPr>
          <p:nvPr/>
        </p:nvPicPr>
        <p:blipFill>
          <a:blip r:embed="rId3" cstate="print">
            <a:alphaModFix amt="66000"/>
          </a:blip>
          <a:stretch>
            <a:fillRect/>
          </a:stretch>
        </p:blipFill>
        <p:spPr>
          <a:xfrm>
            <a:off x="7968741" y="5688371"/>
            <a:ext cx="1022859" cy="871537"/>
          </a:xfrm>
          <a:prstGeom prst="rect">
            <a:avLst/>
          </a:prstGeom>
        </p:spPr>
      </p:pic>
      <p:sp>
        <p:nvSpPr>
          <p:cNvPr id="7" name="TextBox 6"/>
          <p:cNvSpPr txBox="1"/>
          <p:nvPr/>
        </p:nvSpPr>
        <p:spPr>
          <a:xfrm>
            <a:off x="5983073" y="6504801"/>
            <a:ext cx="3008527" cy="276999"/>
          </a:xfrm>
          <a:prstGeom prst="rect">
            <a:avLst/>
          </a:prstGeom>
          <a:noFill/>
        </p:spPr>
        <p:txBody>
          <a:bodyPr wrap="none" lIns="0" tIns="0" rIns="0" bIns="0" rtlCol="0">
            <a:spAutoFit/>
          </a:bodyPr>
          <a:lstStyle/>
          <a:p>
            <a:pPr algn="r"/>
            <a:r>
              <a:rPr lang="en-US" cap="small" dirty="0" smtClean="0">
                <a:solidFill>
                  <a:schemeClr val="tx1">
                    <a:lumMod val="65000"/>
                    <a:lumOff val="35000"/>
                  </a:schemeClr>
                </a:solidFill>
                <a:latin typeface="Myriad Pro" pitchFamily="34" charset="0"/>
              </a:rPr>
              <a:t>mit human-computer interaction</a:t>
            </a:r>
            <a:endParaRPr lang="en-US" dirty="0">
              <a:solidFill>
                <a:schemeClr val="tx1">
                  <a:lumMod val="65000"/>
                  <a:lumOff val="35000"/>
                </a:schemeClr>
              </a:solidFill>
              <a:latin typeface="Myriad Pro" pitchFamily="34" charset="0"/>
            </a:endParaRPr>
          </a:p>
        </p:txBody>
      </p:sp>
      <p:sp>
        <p:nvSpPr>
          <p:cNvPr id="12" name="Rectangle 11"/>
          <p:cNvSpPr/>
          <p:nvPr/>
        </p:nvSpPr>
        <p:spPr>
          <a:xfrm>
            <a:off x="194146" y="152400"/>
            <a:ext cx="5605188" cy="2169825"/>
          </a:xfrm>
          <a:prstGeom prst="rect">
            <a:avLst/>
          </a:prstGeom>
        </p:spPr>
        <p:txBody>
          <a:bodyPr wrap="none">
            <a:spAutoFit/>
          </a:bodyPr>
          <a:lstStyle/>
          <a:p>
            <a:r>
              <a:rPr lang="en-US" sz="13500" dirty="0" smtClean="0">
                <a:solidFill>
                  <a:srgbClr val="FFFFFF"/>
                </a:solidFill>
                <a:latin typeface="Myriad Pro" pitchFamily="34" charset="0"/>
              </a:rPr>
              <a:t>Soylent</a:t>
            </a:r>
            <a:endParaRPr lang="en-US" sz="13500" dirty="0">
              <a:solidFill>
                <a:srgbClr val="FFFFFF"/>
              </a:solidFill>
            </a:endParaRPr>
          </a:p>
        </p:txBody>
      </p:sp>
      <p:sp>
        <p:nvSpPr>
          <p:cNvPr id="13" name="TextBox 12"/>
          <p:cNvSpPr txBox="1"/>
          <p:nvPr/>
        </p:nvSpPr>
        <p:spPr>
          <a:xfrm>
            <a:off x="270346" y="2325469"/>
            <a:ext cx="8612278" cy="738664"/>
          </a:xfrm>
          <a:prstGeom prst="rect">
            <a:avLst/>
          </a:prstGeom>
          <a:noFill/>
        </p:spPr>
        <p:txBody>
          <a:bodyPr wrap="none" rtlCol="0">
            <a:spAutoFit/>
          </a:bodyPr>
          <a:lstStyle/>
          <a:p>
            <a:r>
              <a:rPr lang="en-US" sz="4200" dirty="0" smtClean="0">
                <a:solidFill>
                  <a:srgbClr val="FFFFFF"/>
                </a:solidFill>
                <a:latin typeface="Myriad Pro" pitchFamily="34" charset="0"/>
              </a:rPr>
              <a:t>A Word Processor with a Crowd Inside</a:t>
            </a:r>
            <a:endParaRPr lang="en-US" sz="4200" dirty="0">
              <a:solidFill>
                <a:srgbClr val="FFFFFF"/>
              </a:solidFill>
            </a:endParaRPr>
          </a:p>
        </p:txBody>
      </p:sp>
      <p:sp>
        <p:nvSpPr>
          <p:cNvPr id="45" name="Rectangle 44"/>
          <p:cNvSpPr/>
          <p:nvPr/>
        </p:nvSpPr>
        <p:spPr>
          <a:xfrm>
            <a:off x="228600" y="3733800"/>
            <a:ext cx="3457406" cy="553998"/>
          </a:xfrm>
          <a:prstGeom prst="rect">
            <a:avLst/>
          </a:prstGeom>
        </p:spPr>
        <p:txBody>
          <a:bodyPr wrap="none">
            <a:spAutoFit/>
          </a:bodyPr>
          <a:lstStyle/>
          <a:p>
            <a:pPr>
              <a:lnSpc>
                <a:spcPct val="80000"/>
              </a:lnSpc>
            </a:pPr>
            <a:r>
              <a:rPr lang="en-US" sz="3600" dirty="0" smtClean="0">
                <a:latin typeface="Myriad Pro Light" pitchFamily="34" charset="0"/>
              </a:rPr>
              <a:t>Michael Bernstein</a:t>
            </a:r>
          </a:p>
        </p:txBody>
      </p:sp>
      <p:sp>
        <p:nvSpPr>
          <p:cNvPr id="47" name="Rectangle 46"/>
          <p:cNvSpPr/>
          <p:nvPr/>
        </p:nvSpPr>
        <p:spPr>
          <a:xfrm>
            <a:off x="228600" y="4679072"/>
            <a:ext cx="5715000" cy="1797928"/>
          </a:xfrm>
          <a:prstGeom prst="rect">
            <a:avLst/>
          </a:prstGeom>
        </p:spPr>
        <p:txBody>
          <a:bodyPr wrap="square">
            <a:spAutoFit/>
          </a:bodyPr>
          <a:lstStyle/>
          <a:p>
            <a:pPr>
              <a:lnSpc>
                <a:spcPct val="80000"/>
              </a:lnSpc>
              <a:spcAft>
                <a:spcPts val="1200"/>
              </a:spcAft>
            </a:pPr>
            <a:r>
              <a:rPr lang="en-US" sz="2500" dirty="0" smtClean="0">
                <a:latin typeface="Myriad Pro Light" pitchFamily="34" charset="0"/>
              </a:rPr>
              <a:t>Greg Little, Rob Miller, David Karger, </a:t>
            </a:r>
            <a:br>
              <a:rPr lang="en-US" sz="2500" dirty="0" smtClean="0">
                <a:latin typeface="Myriad Pro Light" pitchFamily="34" charset="0"/>
              </a:rPr>
            </a:br>
            <a:r>
              <a:rPr lang="en-US" sz="2500" dirty="0" smtClean="0">
                <a:latin typeface="Myriad Pro Light" pitchFamily="34" charset="0"/>
              </a:rPr>
              <a:t>David Crowell, Katrina Panovich</a:t>
            </a:r>
            <a:br>
              <a:rPr lang="en-US" sz="2500" dirty="0" smtClean="0">
                <a:latin typeface="Myriad Pro Light" pitchFamily="34" charset="0"/>
              </a:rPr>
            </a:br>
            <a:r>
              <a:rPr lang="en-US" sz="2500" cap="small" dirty="0" smtClean="0">
                <a:latin typeface="Myriad Pro Light" pitchFamily="34" charset="0"/>
              </a:rPr>
              <a:t>mit csail</a:t>
            </a:r>
          </a:p>
          <a:p>
            <a:pPr>
              <a:lnSpc>
                <a:spcPct val="80000"/>
              </a:lnSpc>
              <a:spcAft>
                <a:spcPts val="1200"/>
              </a:spcAft>
            </a:pPr>
            <a:r>
              <a:rPr lang="en-US" sz="2500" dirty="0" smtClean="0">
                <a:latin typeface="Myriad Pro Light" pitchFamily="34" charset="0"/>
              </a:rPr>
              <a:t>Björn Hartmann	Mark Ackerman</a:t>
            </a:r>
            <a:br>
              <a:rPr lang="en-US" sz="2500" dirty="0" smtClean="0">
                <a:latin typeface="Myriad Pro Light" pitchFamily="34" charset="0"/>
              </a:rPr>
            </a:br>
            <a:r>
              <a:rPr lang="en-US" sz="2500" cap="small" dirty="0" err="1" smtClean="0">
                <a:latin typeface="Myriad Pro Light" pitchFamily="34" charset="0"/>
              </a:rPr>
              <a:t>uc</a:t>
            </a:r>
            <a:r>
              <a:rPr lang="en-US" sz="2500" cap="small" dirty="0" smtClean="0">
                <a:latin typeface="Myriad Pro Light" pitchFamily="34" charset="0"/>
              </a:rPr>
              <a:t> </a:t>
            </a:r>
            <a:r>
              <a:rPr lang="en-US" sz="2500" cap="small" dirty="0" err="1" smtClean="0">
                <a:latin typeface="Myriad Pro Light" pitchFamily="34" charset="0"/>
              </a:rPr>
              <a:t>berkeley</a:t>
            </a:r>
            <a:r>
              <a:rPr lang="en-US" sz="2500" cap="small" dirty="0" smtClean="0">
                <a:latin typeface="Myriad Pro Light" pitchFamily="34" charset="0"/>
              </a:rPr>
              <a:t>			university of </a:t>
            </a:r>
            <a:r>
              <a:rPr lang="en-US" sz="2500" cap="small" dirty="0" err="1" smtClean="0">
                <a:latin typeface="Myriad Pro Light" pitchFamily="34" charset="0"/>
              </a:rPr>
              <a:t>michigan</a:t>
            </a:r>
            <a:endParaRPr lang="en-US" sz="2500" cap="small" dirty="0" smtClean="0">
              <a:latin typeface="Myriad Pro Light" pitchFamily="34" charset="0"/>
            </a:endParaRPr>
          </a:p>
        </p:txBody>
      </p:sp>
      <p:sp>
        <p:nvSpPr>
          <p:cNvPr id="49" name="Rectangle 48"/>
          <p:cNvSpPr/>
          <p:nvPr/>
        </p:nvSpPr>
        <p:spPr>
          <a:xfrm>
            <a:off x="228600" y="4135398"/>
            <a:ext cx="2594041" cy="348813"/>
          </a:xfrm>
          <a:prstGeom prst="rect">
            <a:avLst/>
          </a:prstGeom>
        </p:spPr>
        <p:txBody>
          <a:bodyPr wrap="none">
            <a:spAutoFit/>
          </a:bodyPr>
          <a:lstStyle/>
          <a:p>
            <a:pPr>
              <a:lnSpc>
                <a:spcPct val="80000"/>
              </a:lnSpc>
            </a:pPr>
            <a:r>
              <a:rPr lang="en-US" sz="2000" dirty="0" smtClean="0">
                <a:latin typeface="Myriad Pro Light" pitchFamily="34" charset="0"/>
              </a:rPr>
              <a:t>msbernst@csail.mit.edu</a:t>
            </a:r>
          </a:p>
        </p:txBody>
      </p:sp>
      <p:pic>
        <p:nvPicPr>
          <p:cNvPr id="15" name="Picture 14" descr="icon-fullslide-white.png"/>
          <p:cNvPicPr>
            <a:picLocks noChangeAspect="1"/>
          </p:cNvPicPr>
          <p:nvPr/>
        </p:nvPicPr>
        <p:blipFill>
          <a:blip r:embed="rId4"/>
          <a:stretch>
            <a:fillRect/>
          </a:stretch>
        </p:blipFill>
        <p:spPr>
          <a:xfrm>
            <a:off x="6085628" y="304800"/>
            <a:ext cx="2601172" cy="168139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402336" y="1600200"/>
            <a:ext cx="4169664" cy="3511296"/>
          </a:xfrm>
          <a:prstGeom prst="rect">
            <a:avLst/>
          </a:prstGeom>
          <a:noFill/>
          <a:ln w="38100" cap="flat" cmpd="sng" algn="ctr">
            <a:solidFill>
              <a:srgbClr val="BFBFBF"/>
            </a:solidFill>
            <a:prstDash val="sysDash"/>
            <a:round/>
            <a:headEnd type="none" w="med" len="med"/>
            <a:tailEnd type="none" w="med" len="med"/>
          </a:ln>
        </p:spPr>
        <p:txBody>
          <a:bodyPr wrap="none" rtlCol="0">
            <a:spAutoFit/>
          </a:bodyPr>
          <a:lstStyle/>
          <a:p>
            <a:pPr algn="ctr"/>
            <a:endParaRPr lang="en-US" sz="7400" dirty="0" smtClean="0">
              <a:solidFill>
                <a:schemeClr val="tx1">
                  <a:lumMod val="50000"/>
                  <a:lumOff val="50000"/>
                </a:schemeClr>
              </a:solidFill>
              <a:latin typeface="Myriad Pro Semibold"/>
              <a:cs typeface="Myriad Pro Semibold"/>
            </a:endParaRPr>
          </a:p>
        </p:txBody>
      </p:sp>
      <p:sp>
        <p:nvSpPr>
          <p:cNvPr id="8" name="TextBox 7"/>
          <p:cNvSpPr txBox="1"/>
          <p:nvPr/>
        </p:nvSpPr>
        <p:spPr>
          <a:xfrm>
            <a:off x="4931515" y="1447800"/>
            <a:ext cx="4189042" cy="3754874"/>
          </a:xfrm>
          <a:prstGeom prst="rect">
            <a:avLst/>
          </a:prstGeom>
          <a:noFill/>
        </p:spPr>
        <p:txBody>
          <a:bodyPr wrap="none" rtlCol="0">
            <a:spAutoFit/>
          </a:bodyPr>
          <a:lstStyle/>
          <a:p>
            <a:r>
              <a:rPr lang="en-US" sz="3400" dirty="0" smtClean="0">
                <a:latin typeface="Myriad Pro Light"/>
                <a:cs typeface="Myriad Pro Light"/>
              </a:rPr>
              <a:t>Word processors don’t:</a:t>
            </a:r>
          </a:p>
          <a:p>
            <a:r>
              <a:rPr lang="en-US" sz="3400" dirty="0" smtClean="0">
                <a:latin typeface="Myriad Pro Light"/>
                <a:cs typeface="Myriad Pro Light"/>
              </a:rPr>
              <a:t>- parse semantics well</a:t>
            </a:r>
          </a:p>
          <a:p>
            <a:pPr>
              <a:buFontTx/>
              <a:buChar char="-"/>
            </a:pPr>
            <a:r>
              <a:rPr lang="en-US" sz="3400" dirty="0" smtClean="0">
                <a:latin typeface="Myriad Pro Light"/>
                <a:cs typeface="Myriad Pro Light"/>
              </a:rPr>
              <a:t> judge quality</a:t>
            </a:r>
          </a:p>
          <a:p>
            <a:pPr>
              <a:buFontTx/>
              <a:buChar char="-"/>
            </a:pPr>
            <a:endParaRPr lang="en-US" sz="3400" dirty="0" smtClean="0">
              <a:latin typeface="Myriad Pro Light"/>
              <a:cs typeface="Myriad Pro Light"/>
            </a:endParaRPr>
          </a:p>
          <a:p>
            <a:r>
              <a:rPr lang="en-US" sz="3400" dirty="0" smtClean="0">
                <a:latin typeface="Myriad Pro Light"/>
                <a:cs typeface="Myriad Pro Light"/>
              </a:rPr>
              <a:t>Paid c</a:t>
            </a:r>
            <a:r>
              <a:rPr lang="en-US" sz="3400" dirty="0" smtClean="0">
                <a:latin typeface="Myriad Pro Light"/>
                <a:cs typeface="Myriad Pro Light"/>
              </a:rPr>
              <a:t>rowds don’t</a:t>
            </a:r>
            <a:r>
              <a:rPr lang="en-US" sz="3400" dirty="0" smtClean="0">
                <a:latin typeface="Myriad Pro Light"/>
                <a:cs typeface="Myriad Pro Light"/>
              </a:rPr>
              <a:t>:</a:t>
            </a:r>
            <a:r>
              <a:rPr lang="en-US" sz="3400" dirty="0" smtClean="0">
                <a:latin typeface="Myriad Pro Light"/>
                <a:cs typeface="Myriad Pro Light"/>
              </a:rPr>
              <a:t/>
            </a:r>
            <a:br>
              <a:rPr lang="en-US" sz="3400" dirty="0" smtClean="0">
                <a:latin typeface="Myriad Pro Light"/>
                <a:cs typeface="Myriad Pro Light"/>
              </a:rPr>
            </a:br>
            <a:r>
              <a:rPr lang="en-US" sz="3400" dirty="0" smtClean="0">
                <a:latin typeface="Myriad Pro Light"/>
                <a:cs typeface="Myriad Pro Light"/>
              </a:rPr>
              <a:t>-</a:t>
            </a:r>
            <a:r>
              <a:rPr lang="en-US" sz="3400" dirty="0" smtClean="0">
                <a:latin typeface="Myriad Pro Light"/>
                <a:cs typeface="Myriad Pro Light"/>
              </a:rPr>
              <a:t> guarantee quality</a:t>
            </a:r>
          </a:p>
          <a:p>
            <a:r>
              <a:rPr lang="en-US" sz="3400" dirty="0" smtClean="0">
                <a:latin typeface="Myriad Pro Light"/>
                <a:cs typeface="Myriad Pro Light"/>
              </a:rPr>
              <a:t>- control costs</a:t>
            </a:r>
            <a:endParaRPr lang="en-US" sz="3400" dirty="0" smtClean="0">
              <a:latin typeface="Myriad Pro Light"/>
              <a:cs typeface="Myriad Pro Light"/>
            </a:endParaRPr>
          </a:p>
        </p:txBody>
      </p:sp>
      <p:sp>
        <p:nvSpPr>
          <p:cNvPr id="9" name="Rectangle 8"/>
          <p:cNvSpPr/>
          <p:nvPr/>
        </p:nvSpPr>
        <p:spPr>
          <a:xfrm>
            <a:off x="0" y="0"/>
            <a:ext cx="9144000" cy="990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0" y="5715000"/>
            <a:ext cx="9144000" cy="1143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806200" y="2049720"/>
            <a:ext cx="3365024" cy="2369880"/>
          </a:xfrm>
          <a:prstGeom prst="rect">
            <a:avLst/>
          </a:prstGeom>
          <a:noFill/>
          <a:ln w="38100" cap="flat" cmpd="sng" algn="ctr">
            <a:noFill/>
            <a:prstDash val="sysDash"/>
            <a:round/>
            <a:headEnd type="none" w="med" len="med"/>
            <a:tailEnd type="none" w="med" len="med"/>
          </a:ln>
        </p:spPr>
        <p:txBody>
          <a:bodyPr wrap="none" rtlCol="0">
            <a:spAutoFit/>
          </a:bodyPr>
          <a:lstStyle/>
          <a:p>
            <a:pPr algn="ctr"/>
            <a:r>
              <a:rPr lang="en-US" sz="7400" dirty="0" smtClean="0">
                <a:solidFill>
                  <a:schemeClr val="tx1">
                    <a:lumMod val="50000"/>
                    <a:lumOff val="50000"/>
                  </a:schemeClr>
                </a:solidFill>
                <a:latin typeface="Myriad Pro Semibold"/>
                <a:cs typeface="Myriad Pro Semibold"/>
              </a:rPr>
              <a:t>State of</a:t>
            </a:r>
            <a:br>
              <a:rPr lang="en-US" sz="7400" dirty="0" smtClean="0">
                <a:solidFill>
                  <a:schemeClr val="tx1">
                    <a:lumMod val="50000"/>
                    <a:lumOff val="50000"/>
                  </a:schemeClr>
                </a:solidFill>
                <a:latin typeface="Myriad Pro Semibold"/>
                <a:cs typeface="Myriad Pro Semibold"/>
              </a:rPr>
            </a:br>
            <a:r>
              <a:rPr lang="en-US" sz="7400" dirty="0" smtClean="0">
                <a:solidFill>
                  <a:schemeClr val="tx1">
                    <a:lumMod val="50000"/>
                    <a:lumOff val="50000"/>
                  </a:schemeClr>
                </a:solidFill>
                <a:latin typeface="Myriad Pro Semibold"/>
                <a:cs typeface="Myriad Pro Semibold"/>
              </a:rPr>
              <a:t>the Art</a:t>
            </a:r>
            <a:endParaRPr lang="en-US" sz="7400" dirty="0" smtClean="0">
              <a:solidFill>
                <a:schemeClr val="tx1">
                  <a:lumMod val="50000"/>
                  <a:lumOff val="50000"/>
                </a:schemeClr>
              </a:solidFill>
              <a:latin typeface="Myriad Pro Semibold"/>
              <a:cs typeface="Myriad Pro Semibold"/>
            </a:endParaRPr>
          </a:p>
        </p:txBody>
      </p:sp>
      <p:sp>
        <p:nvSpPr>
          <p:cNvPr id="11" name="TextBox 10"/>
          <p:cNvSpPr txBox="1"/>
          <p:nvPr/>
        </p:nvSpPr>
        <p:spPr>
          <a:xfrm>
            <a:off x="8021001" y="5269468"/>
            <a:ext cx="1122999" cy="369332"/>
          </a:xfrm>
          <a:prstGeom prst="rect">
            <a:avLst/>
          </a:prstGeom>
          <a:noFill/>
        </p:spPr>
        <p:txBody>
          <a:bodyPr wrap="none" rtlCol="0">
            <a:spAutoFit/>
          </a:bodyPr>
          <a:lstStyle/>
          <a:p>
            <a:r>
              <a:rPr lang="en-US" dirty="0" smtClean="0">
                <a:solidFill>
                  <a:schemeClr val="tx1">
                    <a:lumMod val="50000"/>
                    <a:lumOff val="50000"/>
                  </a:schemeClr>
                </a:solidFill>
                <a:latin typeface="Myriad Pro Light"/>
                <a:cs typeface="Myriad Pro Light"/>
              </a:rPr>
              <a:t>[</a:t>
            </a:r>
            <a:r>
              <a:rPr lang="en-US" dirty="0" err="1" smtClean="0">
                <a:solidFill>
                  <a:schemeClr val="tx1">
                    <a:lumMod val="50000"/>
                    <a:lumOff val="50000"/>
                  </a:schemeClr>
                </a:solidFill>
                <a:latin typeface="Myriad Pro Light"/>
                <a:cs typeface="Myriad Pro Light"/>
              </a:rPr>
              <a:t>Kittur</a:t>
            </a:r>
            <a:r>
              <a:rPr lang="en-US" dirty="0" smtClean="0">
                <a:solidFill>
                  <a:schemeClr val="tx1">
                    <a:lumMod val="50000"/>
                    <a:lumOff val="50000"/>
                  </a:schemeClr>
                </a:solidFill>
                <a:latin typeface="Myriad Pro Light"/>
                <a:cs typeface="Myriad Pro Light"/>
              </a:rPr>
              <a:t> ’08]</a:t>
            </a:r>
            <a:endParaRPr lang="en-US" dirty="0" smtClean="0">
              <a:solidFill>
                <a:schemeClr val="tx1">
                  <a:lumMod val="50000"/>
                  <a:lumOff val="50000"/>
                </a:schemeClr>
              </a:solidFill>
              <a:latin typeface="Myriad Pro Light"/>
              <a:cs typeface="Myriad Pro Ligh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402336" y="1600200"/>
            <a:ext cx="4169664" cy="3511296"/>
          </a:xfrm>
          <a:prstGeom prst="rect">
            <a:avLst/>
          </a:prstGeom>
          <a:noFill/>
          <a:ln w="38100" cap="flat" cmpd="sng" algn="ctr">
            <a:solidFill>
              <a:srgbClr val="BFBFBF"/>
            </a:solidFill>
            <a:prstDash val="sysDash"/>
            <a:round/>
            <a:headEnd type="none" w="med" len="med"/>
            <a:tailEnd type="none" w="med" len="med"/>
          </a:ln>
        </p:spPr>
        <p:txBody>
          <a:bodyPr wrap="none" rtlCol="0">
            <a:spAutoFit/>
          </a:bodyPr>
          <a:lstStyle/>
          <a:p>
            <a:pPr algn="ctr"/>
            <a:endParaRPr lang="en-US" sz="7400" dirty="0" smtClean="0">
              <a:solidFill>
                <a:schemeClr val="tx1">
                  <a:lumMod val="50000"/>
                  <a:lumOff val="50000"/>
                </a:schemeClr>
              </a:solidFill>
              <a:latin typeface="Myriad Pro Semibold"/>
              <a:cs typeface="Myriad Pro Semibold"/>
            </a:endParaRPr>
          </a:p>
        </p:txBody>
      </p:sp>
      <p:sp>
        <p:nvSpPr>
          <p:cNvPr id="8" name="TextBox 7"/>
          <p:cNvSpPr txBox="1"/>
          <p:nvPr/>
        </p:nvSpPr>
        <p:spPr>
          <a:xfrm>
            <a:off x="4931515" y="1447800"/>
            <a:ext cx="4059546" cy="3754874"/>
          </a:xfrm>
          <a:prstGeom prst="rect">
            <a:avLst/>
          </a:prstGeom>
          <a:noFill/>
        </p:spPr>
        <p:txBody>
          <a:bodyPr wrap="none" rtlCol="0">
            <a:spAutoFit/>
          </a:bodyPr>
          <a:lstStyle/>
          <a:p>
            <a:r>
              <a:rPr lang="en-US" sz="3400" dirty="0" smtClean="0">
                <a:latin typeface="Myriad Pro Light"/>
                <a:cs typeface="Myriad Pro Light"/>
              </a:rPr>
              <a:t>Paid crowds can:</a:t>
            </a:r>
          </a:p>
          <a:p>
            <a:r>
              <a:rPr lang="en-US" sz="3400" dirty="0" smtClean="0">
                <a:latin typeface="Myriad Pro Light"/>
                <a:cs typeface="Myriad Pro Light"/>
              </a:rPr>
              <a:t>- parse semantics well</a:t>
            </a:r>
          </a:p>
          <a:p>
            <a:pPr>
              <a:buFontTx/>
              <a:buChar char="-"/>
            </a:pPr>
            <a:r>
              <a:rPr lang="en-US" sz="3400" dirty="0" smtClean="0">
                <a:latin typeface="Myriad Pro Light"/>
                <a:cs typeface="Myriad Pro Light"/>
              </a:rPr>
              <a:t> judge quality</a:t>
            </a:r>
          </a:p>
          <a:p>
            <a:pPr>
              <a:buFontTx/>
              <a:buChar char="-"/>
            </a:pPr>
            <a:endParaRPr lang="en-US" sz="3400" dirty="0" smtClean="0">
              <a:latin typeface="Myriad Pro Light"/>
              <a:cs typeface="Myriad Pro Light"/>
            </a:endParaRPr>
          </a:p>
          <a:p>
            <a:r>
              <a:rPr lang="en-US" sz="3400" smtClean="0">
                <a:latin typeface="Myriad Pro Light"/>
                <a:cs typeface="Myriad Pro Light"/>
              </a:rPr>
              <a:t>Soylent can</a:t>
            </a:r>
            <a:r>
              <a:rPr lang="en-US" sz="3400" dirty="0" smtClean="0">
                <a:latin typeface="Myriad Pro Light"/>
                <a:cs typeface="Myriad Pro Light"/>
              </a:rPr>
              <a:t>:</a:t>
            </a:r>
            <a:r>
              <a:rPr lang="en-US" sz="3400" dirty="0" smtClean="0">
                <a:latin typeface="Myriad Pro Light"/>
                <a:cs typeface="Myriad Pro Light"/>
              </a:rPr>
              <a:t/>
            </a:r>
            <a:br>
              <a:rPr lang="en-US" sz="3400" dirty="0" smtClean="0">
                <a:latin typeface="Myriad Pro Light"/>
                <a:cs typeface="Myriad Pro Light"/>
              </a:rPr>
            </a:br>
            <a:r>
              <a:rPr lang="en-US" sz="3400" dirty="0" smtClean="0">
                <a:latin typeface="Myriad Pro Light"/>
                <a:cs typeface="Myriad Pro Light"/>
              </a:rPr>
              <a:t>-</a:t>
            </a:r>
            <a:r>
              <a:rPr lang="en-US" sz="3400" dirty="0" smtClean="0">
                <a:latin typeface="Myriad Pro Light"/>
                <a:cs typeface="Myriad Pro Light"/>
              </a:rPr>
              <a:t> guarantee quality</a:t>
            </a:r>
          </a:p>
          <a:p>
            <a:r>
              <a:rPr lang="en-US" sz="3400" dirty="0" smtClean="0">
                <a:latin typeface="Myriad Pro Light"/>
                <a:cs typeface="Myriad Pro Light"/>
              </a:rPr>
              <a:t>- control costs</a:t>
            </a:r>
            <a:endParaRPr lang="en-US" sz="3400" dirty="0" smtClean="0">
              <a:latin typeface="Myriad Pro Light"/>
              <a:cs typeface="Myriad Pro Light"/>
            </a:endParaRPr>
          </a:p>
        </p:txBody>
      </p:sp>
      <p:sp>
        <p:nvSpPr>
          <p:cNvPr id="12" name="TextBox 11"/>
          <p:cNvSpPr txBox="1"/>
          <p:nvPr/>
        </p:nvSpPr>
        <p:spPr>
          <a:xfrm>
            <a:off x="538371" y="1859846"/>
            <a:ext cx="3900683" cy="3093154"/>
          </a:xfrm>
          <a:prstGeom prst="rect">
            <a:avLst/>
          </a:prstGeom>
          <a:noFill/>
          <a:ln w="38100" cap="flat" cmpd="sng" algn="ctr">
            <a:noFill/>
            <a:prstDash val="sysDash"/>
            <a:round/>
            <a:headEnd type="none" w="med" len="med"/>
            <a:tailEnd type="none" w="med" len="med"/>
          </a:ln>
        </p:spPr>
        <p:txBody>
          <a:bodyPr wrap="none" rtlCol="0">
            <a:spAutoFit/>
          </a:bodyPr>
          <a:lstStyle/>
          <a:p>
            <a:pPr algn="ctr"/>
            <a:r>
              <a:rPr lang="en-US" sz="6500" dirty="0" smtClean="0">
                <a:solidFill>
                  <a:schemeClr val="tx1">
                    <a:lumMod val="50000"/>
                    <a:lumOff val="50000"/>
                  </a:schemeClr>
                </a:solidFill>
                <a:latin typeface="Myriad Pro Semibold"/>
                <a:cs typeface="Myriad Pro Semibold"/>
              </a:rPr>
              <a:t>Word with</a:t>
            </a:r>
            <a:br>
              <a:rPr lang="en-US" sz="6500" dirty="0" smtClean="0">
                <a:solidFill>
                  <a:schemeClr val="tx1">
                    <a:lumMod val="50000"/>
                    <a:lumOff val="50000"/>
                  </a:schemeClr>
                </a:solidFill>
                <a:latin typeface="Myriad Pro Semibold"/>
                <a:cs typeface="Myriad Pro Semibold"/>
              </a:rPr>
            </a:br>
            <a:r>
              <a:rPr lang="en-US" sz="6500" dirty="0" smtClean="0">
                <a:solidFill>
                  <a:schemeClr val="tx1">
                    <a:lumMod val="50000"/>
                    <a:lumOff val="50000"/>
                  </a:schemeClr>
                </a:solidFill>
                <a:latin typeface="Myriad Pro Semibold"/>
                <a:cs typeface="Myriad Pro Semibold"/>
              </a:rPr>
              <a:t>a Crowd </a:t>
            </a:r>
            <a:br>
              <a:rPr lang="en-US" sz="6500" dirty="0" smtClean="0">
                <a:solidFill>
                  <a:schemeClr val="tx1">
                    <a:lumMod val="50000"/>
                    <a:lumOff val="50000"/>
                  </a:schemeClr>
                </a:solidFill>
                <a:latin typeface="Myriad Pro Semibold"/>
                <a:cs typeface="Myriad Pro Semibold"/>
              </a:rPr>
            </a:br>
            <a:r>
              <a:rPr lang="en-US" sz="6500" dirty="0" smtClean="0">
                <a:solidFill>
                  <a:schemeClr val="tx1">
                    <a:lumMod val="50000"/>
                    <a:lumOff val="50000"/>
                  </a:schemeClr>
                </a:solidFill>
                <a:latin typeface="Myriad Pro Semibold"/>
                <a:cs typeface="Myriad Pro Semibold"/>
              </a:rPr>
              <a:t>Inside</a:t>
            </a:r>
            <a:endParaRPr lang="en-US" sz="6500" dirty="0" smtClean="0">
              <a:solidFill>
                <a:schemeClr val="tx1">
                  <a:lumMod val="50000"/>
                  <a:lumOff val="50000"/>
                </a:schemeClr>
              </a:solidFill>
              <a:latin typeface="Myriad Pro Semibold"/>
              <a:cs typeface="Myriad Pro Semibold"/>
            </a:endParaRPr>
          </a:p>
        </p:txBody>
      </p:sp>
      <p:sp>
        <p:nvSpPr>
          <p:cNvPr id="11" name="Rectangle 10"/>
          <p:cNvSpPr/>
          <p:nvPr/>
        </p:nvSpPr>
        <p:spPr>
          <a:xfrm>
            <a:off x="0" y="0"/>
            <a:ext cx="9144000" cy="990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0" y="5715000"/>
            <a:ext cx="9144000" cy="1143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in Programming Crowds</a:t>
            </a:r>
            <a:endParaRPr lang="en-US" dirty="0"/>
          </a:p>
        </p:txBody>
      </p:sp>
      <p:sp>
        <p:nvSpPr>
          <p:cNvPr id="3" name="Content Placeholder 2"/>
          <p:cNvSpPr>
            <a:spLocks noGrp="1"/>
          </p:cNvSpPr>
          <p:nvPr>
            <p:ph idx="1"/>
          </p:nvPr>
        </p:nvSpPr>
        <p:spPr>
          <a:xfrm>
            <a:off x="457200" y="1371600"/>
            <a:ext cx="8229600" cy="2438400"/>
          </a:xfrm>
        </p:spPr>
        <p:txBody>
          <a:bodyPr/>
          <a:lstStyle/>
          <a:p>
            <a:r>
              <a:rPr lang="en-US" dirty="0" smtClean="0"/>
              <a:t>This project has interacted with</a:t>
            </a:r>
            <a:br>
              <a:rPr lang="en-US" dirty="0" smtClean="0"/>
            </a:br>
            <a:r>
              <a:rPr lang="en-US" dirty="0" smtClean="0"/>
              <a:t>~9000 Turkers on ~2000 different tasks</a:t>
            </a:r>
          </a:p>
          <a:p>
            <a:r>
              <a:rPr lang="en-US" dirty="0" smtClean="0"/>
              <a:t>Key Problem: crowd workers often produce </a:t>
            </a:r>
            <a:br>
              <a:rPr lang="en-US" dirty="0" smtClean="0"/>
            </a:br>
            <a:r>
              <a:rPr lang="en-US" dirty="0" smtClean="0"/>
              <a:t>poor output on open-ended tasks</a:t>
            </a:r>
          </a:p>
        </p:txBody>
      </p:sp>
      <p:sp>
        <p:nvSpPr>
          <p:cNvPr id="5" name="Rectangle 4"/>
          <p:cNvSpPr/>
          <p:nvPr/>
        </p:nvSpPr>
        <p:spPr>
          <a:xfrm>
            <a:off x="1905000" y="3907810"/>
            <a:ext cx="5334000" cy="2508379"/>
          </a:xfrm>
          <a:prstGeom prst="rect">
            <a:avLst/>
          </a:prstGeom>
          <a:ln w="28575" cap="flat" cmpd="sng" algn="ctr">
            <a:solidFill>
              <a:srgbClr val="EDA035"/>
            </a:solidFill>
            <a:prstDash val="solid"/>
            <a:round/>
            <a:headEnd type="none" w="med" len="med"/>
            <a:tailEnd type="none" w="med" len="med"/>
          </a:ln>
        </p:spPr>
        <p:txBody>
          <a:bodyPr wrap="square">
            <a:spAutoFit/>
          </a:bodyPr>
          <a:lstStyle/>
          <a:p>
            <a:pPr algn="ctr"/>
            <a:r>
              <a:rPr lang="en-US" sz="4000" dirty="0" smtClean="0">
                <a:solidFill>
                  <a:srgbClr val="CB8F36"/>
                </a:solidFill>
              </a:rPr>
              <a:t>30% Rule: </a:t>
            </a:r>
          </a:p>
          <a:p>
            <a:pPr algn="ctr"/>
            <a:r>
              <a:rPr lang="en-US" sz="3900" dirty="0" smtClean="0"/>
              <a:t>~30% of the results</a:t>
            </a:r>
            <a:br>
              <a:rPr lang="en-US" sz="3900" dirty="0" smtClean="0"/>
            </a:br>
            <a:r>
              <a:rPr lang="en-US" sz="3900" dirty="0" smtClean="0"/>
              <a:t>from open-ended tasks </a:t>
            </a:r>
            <a:br>
              <a:rPr lang="en-US" sz="3900" dirty="0" smtClean="0"/>
            </a:br>
            <a:r>
              <a:rPr lang="en-US" sz="3900" dirty="0" smtClean="0"/>
              <a:t>will be unsatisfactory</a:t>
            </a:r>
            <a:endParaRPr lang="en-US" sz="3900" dirty="0"/>
          </a:p>
        </p:txBody>
      </p:sp>
      <p:sp>
        <p:nvSpPr>
          <p:cNvPr id="9" name="TextBox 8"/>
          <p:cNvSpPr txBox="1"/>
          <p:nvPr/>
        </p:nvSpPr>
        <p:spPr>
          <a:xfrm>
            <a:off x="7620000" y="5380672"/>
            <a:ext cx="1447801" cy="1477328"/>
          </a:xfrm>
          <a:prstGeom prst="rect">
            <a:avLst/>
          </a:prstGeom>
          <a:noFill/>
        </p:spPr>
        <p:txBody>
          <a:bodyPr wrap="square" lIns="0" rIns="0" rtlCol="0">
            <a:spAutoFit/>
          </a:bodyPr>
          <a:lstStyle/>
          <a:p>
            <a:r>
              <a:rPr lang="en-US" dirty="0" smtClean="0">
                <a:solidFill>
                  <a:srgbClr val="A6A6A6"/>
                </a:solidFill>
                <a:latin typeface="+mj-lt"/>
              </a:rPr>
              <a:t>Introduction</a:t>
            </a:r>
          </a:p>
          <a:p>
            <a:r>
              <a:rPr lang="en-US" dirty="0" smtClean="0">
                <a:solidFill>
                  <a:srgbClr val="A6A6A6"/>
                </a:solidFill>
                <a:latin typeface="+mj-lt"/>
              </a:rPr>
              <a:t>Demo</a:t>
            </a:r>
          </a:p>
          <a:p>
            <a:r>
              <a:rPr lang="en-US" dirty="0" smtClean="0">
                <a:solidFill>
                  <a:srgbClr val="CB8F36"/>
                </a:solidFill>
                <a:latin typeface="Myriad Pro Semibold"/>
                <a:cs typeface="Myriad Pro Semibold"/>
              </a:rPr>
              <a:t>Find-Fix-Verify</a:t>
            </a:r>
          </a:p>
          <a:p>
            <a:r>
              <a:rPr lang="en-US" dirty="0" smtClean="0">
                <a:solidFill>
                  <a:srgbClr val="A6A6A6"/>
                </a:solidFill>
                <a:latin typeface="+mj-lt"/>
              </a:rPr>
              <a:t>Evaluation</a:t>
            </a:r>
          </a:p>
          <a:p>
            <a:r>
              <a:rPr lang="en-US" dirty="0" smtClean="0">
                <a:solidFill>
                  <a:srgbClr val="A6A6A6"/>
                </a:solidFill>
                <a:latin typeface="+mj-lt"/>
              </a:rPr>
              <a:t>Discussion</a:t>
            </a:r>
          </a:p>
        </p:txBody>
      </p:sp>
      <p:sp>
        <p:nvSpPr>
          <p:cNvPr id="10" name="TextBox 9"/>
          <p:cNvSpPr txBox="1"/>
          <p:nvPr/>
        </p:nvSpPr>
        <p:spPr>
          <a:xfrm rot="16200000">
            <a:off x="6712216" y="5880303"/>
            <a:ext cx="1409001" cy="507831"/>
          </a:xfrm>
          <a:prstGeom prst="rect">
            <a:avLst/>
          </a:prstGeom>
          <a:noFill/>
        </p:spPr>
        <p:txBody>
          <a:bodyPr wrap="none" rtlCol="0">
            <a:spAutoFit/>
          </a:bodyPr>
          <a:lstStyle/>
          <a:p>
            <a:r>
              <a:rPr lang="en-US" sz="2700" dirty="0" smtClean="0">
                <a:solidFill>
                  <a:schemeClr val="bg1">
                    <a:lumMod val="65000"/>
                  </a:schemeClr>
                </a:solidFill>
                <a:latin typeface="Myriad Pro Semibold SemiExt"/>
                <a:cs typeface="Myriad Pro Semibold SemiExt"/>
              </a:rPr>
              <a:t>Soylent</a:t>
            </a:r>
            <a:endParaRPr lang="en-US" sz="2700" dirty="0">
              <a:solidFill>
                <a:schemeClr val="bg1">
                  <a:lumMod val="65000"/>
                </a:schemeClr>
              </a:solidFill>
              <a:latin typeface="Myriad Pro Semibold SemiExt"/>
              <a:cs typeface="Myriad Pro Semibold SemiEx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Personas: An Example</a:t>
            </a:r>
            <a:endParaRPr lang="en-US" dirty="0"/>
          </a:p>
        </p:txBody>
      </p:sp>
      <p:sp>
        <p:nvSpPr>
          <p:cNvPr id="3" name="Content Placeholder 2"/>
          <p:cNvSpPr>
            <a:spLocks noGrp="1"/>
          </p:cNvSpPr>
          <p:nvPr>
            <p:ph idx="1"/>
          </p:nvPr>
        </p:nvSpPr>
        <p:spPr>
          <a:xfrm>
            <a:off x="457200" y="1600200"/>
            <a:ext cx="8229600" cy="1447799"/>
          </a:xfrm>
        </p:spPr>
        <p:txBody>
          <a:bodyPr/>
          <a:lstStyle/>
          <a:p>
            <a:r>
              <a:rPr lang="en-US" dirty="0" smtClean="0">
                <a:latin typeface="Myriad Pro"/>
                <a:cs typeface="Myriad Pro"/>
              </a:rPr>
              <a:t>Proofread and </a:t>
            </a:r>
            <a:r>
              <a:rPr lang="en-US" smtClean="0">
                <a:latin typeface="Myriad Pro"/>
                <a:cs typeface="Myriad Pro"/>
              </a:rPr>
              <a:t>correct </a:t>
            </a:r>
            <a:br>
              <a:rPr lang="en-US" smtClean="0">
                <a:latin typeface="Myriad Pro"/>
                <a:cs typeface="Myriad Pro"/>
              </a:rPr>
            </a:br>
            <a:r>
              <a:rPr lang="en-US" smtClean="0">
                <a:latin typeface="Myriad Pro"/>
                <a:cs typeface="Myriad Pro"/>
              </a:rPr>
              <a:t>the </a:t>
            </a:r>
            <a:r>
              <a:rPr lang="en-US" dirty="0" smtClean="0">
                <a:latin typeface="Myriad Pro"/>
                <a:cs typeface="Myriad Pro"/>
              </a:rPr>
              <a:t>following paragraph:</a:t>
            </a:r>
            <a:endParaRPr lang="en-US" dirty="0">
              <a:latin typeface="Myriad Pro"/>
              <a:cs typeface="Myriad Pro"/>
            </a:endParaRPr>
          </a:p>
        </p:txBody>
      </p:sp>
      <p:sp>
        <p:nvSpPr>
          <p:cNvPr id="6" name="Rectangle 5"/>
          <p:cNvSpPr/>
          <p:nvPr/>
        </p:nvSpPr>
        <p:spPr>
          <a:xfrm>
            <a:off x="457200" y="2743200"/>
            <a:ext cx="8077200" cy="3416320"/>
          </a:xfrm>
          <a:prstGeom prst="rect">
            <a:avLst/>
          </a:prstGeom>
        </p:spPr>
        <p:txBody>
          <a:bodyPr wrap="square">
            <a:spAutoFit/>
          </a:bodyPr>
          <a:lstStyle/>
          <a:p>
            <a:r>
              <a:rPr lang="en-US" sz="2400" i="1" dirty="0" smtClean="0">
                <a:latin typeface="Myriad Pro Light"/>
                <a:cs typeface="Myriad Pro Light"/>
              </a:rPr>
              <a:t>The theme of loneliness features throughout many scenes in Of Mice and Men and is often the dominant theme of sections during this story. This theme occurs during many circumstances but is not present from start to finish. In my mind for a theme to be pervasive </a:t>
            </a:r>
            <a:br>
              <a:rPr lang="en-US" sz="2400" i="1" dirty="0" smtClean="0">
                <a:latin typeface="Myriad Pro Light"/>
                <a:cs typeface="Myriad Pro Light"/>
              </a:rPr>
            </a:br>
            <a:r>
              <a:rPr lang="en-US" sz="2400" i="1" dirty="0" smtClean="0">
                <a:latin typeface="Myriad Pro Light"/>
                <a:cs typeface="Myriad Pro Light"/>
              </a:rPr>
              <a:t>is must be present during every element of the story. There are many themes that are present most of the way through such as sacrifice, friendship and comradship. But in my opinion there is only one theme that is present from beginning to end, this theme is </a:t>
            </a:r>
            <a:br>
              <a:rPr lang="en-US" sz="2400" i="1" dirty="0" smtClean="0">
                <a:latin typeface="Myriad Pro Light"/>
                <a:cs typeface="Myriad Pro Light"/>
              </a:rPr>
            </a:br>
            <a:r>
              <a:rPr lang="en-US" sz="2400" i="1" dirty="0" smtClean="0">
                <a:latin typeface="Myriad Pro Light"/>
                <a:cs typeface="Myriad Pro Light"/>
              </a:rPr>
              <a:t>pursuit of dreams. </a:t>
            </a:r>
            <a:endParaRPr lang="en-US" sz="2400" i="1" dirty="0">
              <a:latin typeface="Myriad Pro Light"/>
              <a:cs typeface="Myriad Pro Ligh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Rectangle 24"/>
          <p:cNvSpPr/>
          <p:nvPr/>
        </p:nvSpPr>
        <p:spPr>
          <a:xfrm>
            <a:off x="457200" y="2743200"/>
            <a:ext cx="8001000" cy="3416320"/>
          </a:xfrm>
          <a:prstGeom prst="rect">
            <a:avLst/>
          </a:prstGeom>
        </p:spPr>
        <p:txBody>
          <a:bodyPr wrap="square">
            <a:spAutoFit/>
          </a:bodyPr>
          <a:lstStyle/>
          <a:p>
            <a:r>
              <a:rPr lang="en-US" sz="2400" i="1" dirty="0" smtClean="0">
                <a:latin typeface="Myriad Pro Light"/>
                <a:cs typeface="Myriad Pro Light"/>
              </a:rPr>
              <a:t>The theme of loneliness features throughout many scenes in Of Mice and Men and is often the dominant theme of sections during this story. This theme occurs during many circumstances but is not present from start to finish. In my mind for a theme to be pervasive </a:t>
            </a:r>
            <a:br>
              <a:rPr lang="en-US" sz="2400" i="1" dirty="0" smtClean="0">
                <a:latin typeface="Myriad Pro Light"/>
                <a:cs typeface="Myriad Pro Light"/>
              </a:rPr>
            </a:br>
            <a:r>
              <a:rPr lang="en-US" sz="2400" i="1" dirty="0" smtClean="0">
                <a:latin typeface="Myriad Pro Light"/>
                <a:cs typeface="Myriad Pro Light"/>
              </a:rPr>
              <a:t>is must be present during every element of the story. There are many themes that are present most of the way through such as sacrifice, friendship and comradship. But in my opinion there is only one theme that is present from beginning to end, this theme is</a:t>
            </a:r>
            <a:br>
              <a:rPr lang="en-US" sz="2400" i="1" dirty="0" smtClean="0">
                <a:latin typeface="Myriad Pro Light"/>
                <a:cs typeface="Myriad Pro Light"/>
              </a:rPr>
            </a:br>
            <a:r>
              <a:rPr lang="en-US" sz="2400" i="1" dirty="0" smtClean="0">
                <a:latin typeface="Myriad Pro Light"/>
                <a:cs typeface="Myriad Pro Light"/>
              </a:rPr>
              <a:t>pursuit of dreams. </a:t>
            </a:r>
            <a:endParaRPr lang="en-US" sz="2400" i="1" dirty="0">
              <a:latin typeface="Myriad Pro Light"/>
              <a:cs typeface="Myriad Pro Light"/>
            </a:endParaRPr>
          </a:p>
        </p:txBody>
      </p:sp>
      <p:sp>
        <p:nvSpPr>
          <p:cNvPr id="2" name="Title 1"/>
          <p:cNvSpPr>
            <a:spLocks noGrp="1"/>
          </p:cNvSpPr>
          <p:nvPr>
            <p:ph type="title"/>
          </p:nvPr>
        </p:nvSpPr>
        <p:spPr/>
        <p:txBody>
          <a:bodyPr/>
          <a:lstStyle/>
          <a:p>
            <a:r>
              <a:rPr lang="en-US" dirty="0" smtClean="0"/>
              <a:t>Two Personas: An Example</a:t>
            </a:r>
            <a:endParaRPr lang="en-US" dirty="0"/>
          </a:p>
        </p:txBody>
      </p:sp>
      <p:sp>
        <p:nvSpPr>
          <p:cNvPr id="3" name="Content Placeholder 2"/>
          <p:cNvSpPr>
            <a:spLocks noGrp="1"/>
          </p:cNvSpPr>
          <p:nvPr>
            <p:ph idx="1"/>
          </p:nvPr>
        </p:nvSpPr>
        <p:spPr>
          <a:xfrm>
            <a:off x="457200" y="1600200"/>
            <a:ext cx="8229600" cy="1447799"/>
          </a:xfrm>
        </p:spPr>
        <p:txBody>
          <a:bodyPr/>
          <a:lstStyle/>
          <a:p>
            <a:r>
              <a:rPr lang="en-US" dirty="0" smtClean="0">
                <a:latin typeface="Myriad Pro"/>
                <a:cs typeface="Myriad Pro"/>
              </a:rPr>
              <a:t>Proofread and correct </a:t>
            </a:r>
            <a:br>
              <a:rPr lang="en-US" dirty="0" smtClean="0">
                <a:latin typeface="Myriad Pro"/>
                <a:cs typeface="Myriad Pro"/>
              </a:rPr>
            </a:br>
            <a:r>
              <a:rPr lang="en-US" dirty="0" smtClean="0">
                <a:latin typeface="Myriad Pro"/>
                <a:cs typeface="Myriad Pro"/>
              </a:rPr>
              <a:t>the following paragraph:</a:t>
            </a:r>
            <a:endParaRPr lang="en-US" dirty="0">
              <a:latin typeface="Myriad Pro"/>
              <a:cs typeface="Myriad Pro"/>
            </a:endParaRPr>
          </a:p>
        </p:txBody>
      </p:sp>
      <p:cxnSp>
        <p:nvCxnSpPr>
          <p:cNvPr id="5" name="Straight Connector 4"/>
          <p:cNvCxnSpPr/>
          <p:nvPr/>
        </p:nvCxnSpPr>
        <p:spPr>
          <a:xfrm>
            <a:off x="2286000" y="5334000"/>
            <a:ext cx="1354667" cy="1588"/>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715000" y="5715000"/>
            <a:ext cx="1397000" cy="1588"/>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35819" y="6059714"/>
            <a:ext cx="2040467" cy="1588"/>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486400" y="3505200"/>
            <a:ext cx="1981200" cy="1588"/>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514600" y="3886200"/>
            <a:ext cx="4038600" cy="397"/>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657600" y="4264818"/>
            <a:ext cx="1349829" cy="1588"/>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33400" y="4596190"/>
            <a:ext cx="2057400" cy="1588"/>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733800" y="5334000"/>
            <a:ext cx="414867" cy="1588"/>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Lazy Turker</a:t>
            </a:r>
            <a:endParaRPr lang="en-US" dirty="0"/>
          </a:p>
        </p:txBody>
      </p:sp>
      <p:sp>
        <p:nvSpPr>
          <p:cNvPr id="3" name="Content Placeholder 2"/>
          <p:cNvSpPr>
            <a:spLocks noGrp="1"/>
          </p:cNvSpPr>
          <p:nvPr>
            <p:ph idx="1"/>
          </p:nvPr>
        </p:nvSpPr>
        <p:spPr>
          <a:xfrm>
            <a:off x="457200" y="1600201"/>
            <a:ext cx="8229600" cy="685800"/>
          </a:xfrm>
        </p:spPr>
        <p:txBody>
          <a:bodyPr/>
          <a:lstStyle/>
          <a:p>
            <a:r>
              <a:rPr lang="en-US" dirty="0" smtClean="0">
                <a:latin typeface="Myriad Pro"/>
                <a:cs typeface="Myriad Pro"/>
              </a:rPr>
              <a:t>Does as little work as necessary to be paid</a:t>
            </a:r>
            <a:endParaRPr lang="en-US" dirty="0">
              <a:latin typeface="Myriad Pro"/>
              <a:cs typeface="Myriad Pro"/>
            </a:endParaRPr>
          </a:p>
        </p:txBody>
      </p:sp>
      <p:sp>
        <p:nvSpPr>
          <p:cNvPr id="5" name="Rectangle 4"/>
          <p:cNvSpPr/>
          <p:nvPr/>
        </p:nvSpPr>
        <p:spPr>
          <a:xfrm>
            <a:off x="457200" y="2743200"/>
            <a:ext cx="8001000" cy="3416320"/>
          </a:xfrm>
          <a:prstGeom prst="rect">
            <a:avLst/>
          </a:prstGeom>
        </p:spPr>
        <p:txBody>
          <a:bodyPr wrap="square">
            <a:spAutoFit/>
          </a:bodyPr>
          <a:lstStyle/>
          <a:p>
            <a:r>
              <a:rPr lang="en-US" sz="2400" i="1" dirty="0" smtClean="0">
                <a:latin typeface="Myriad Pro Light"/>
                <a:cs typeface="Myriad Pro Light"/>
              </a:rPr>
              <a:t>The theme of loneliness features throughout many scenes in Of Mice and Men and is often the dominant theme of sections during this story. This theme occurs during many circumstances but is not present from start to finish. In my mind for a theme to be pervasive </a:t>
            </a:r>
            <a:br>
              <a:rPr lang="en-US" sz="2400" i="1" dirty="0" smtClean="0">
                <a:latin typeface="Myriad Pro Light"/>
                <a:cs typeface="Myriad Pro Light"/>
              </a:rPr>
            </a:br>
            <a:r>
              <a:rPr lang="en-US" sz="2400" i="1" dirty="0" smtClean="0">
                <a:latin typeface="Myriad Pro Light"/>
                <a:cs typeface="Myriad Pro Light"/>
              </a:rPr>
              <a:t>is must be present during every element of the story. There are many themes that are present most of the way through such as sacrifice, friendship and comradship. But in my opinion there is only one theme that is present from beginning to end, this theme is</a:t>
            </a:r>
            <a:br>
              <a:rPr lang="en-US" sz="2400" i="1" dirty="0" smtClean="0">
                <a:latin typeface="Myriad Pro Light"/>
                <a:cs typeface="Myriad Pro Light"/>
              </a:rPr>
            </a:br>
            <a:r>
              <a:rPr lang="en-US" sz="2400" i="1" dirty="0" smtClean="0">
                <a:latin typeface="Myriad Pro Light"/>
                <a:cs typeface="Myriad Pro Light"/>
              </a:rPr>
              <a:t>pursuit of dreams. </a:t>
            </a:r>
            <a:endParaRPr lang="en-US" sz="2400" i="1" dirty="0">
              <a:latin typeface="Myriad Pro Light"/>
              <a:cs typeface="Myriad Pro Light"/>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3165324" y="5005010"/>
            <a:ext cx="152400" cy="3810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Lazy Turker</a:t>
            </a:r>
            <a:endParaRPr lang="en-US" dirty="0"/>
          </a:p>
        </p:txBody>
      </p:sp>
      <p:sp>
        <p:nvSpPr>
          <p:cNvPr id="3" name="Content Placeholder 2"/>
          <p:cNvSpPr>
            <a:spLocks noGrp="1"/>
          </p:cNvSpPr>
          <p:nvPr>
            <p:ph idx="1"/>
          </p:nvPr>
        </p:nvSpPr>
        <p:spPr>
          <a:xfrm>
            <a:off x="457200" y="1600201"/>
            <a:ext cx="8229600" cy="685800"/>
          </a:xfrm>
        </p:spPr>
        <p:txBody>
          <a:bodyPr/>
          <a:lstStyle/>
          <a:p>
            <a:r>
              <a:rPr lang="en-US" dirty="0" smtClean="0">
                <a:latin typeface="Myriad Pro"/>
                <a:cs typeface="Myriad Pro"/>
              </a:rPr>
              <a:t>Does as little work as necessary to be paid</a:t>
            </a:r>
            <a:endParaRPr lang="en-US" dirty="0">
              <a:latin typeface="Myriad Pro"/>
              <a:cs typeface="Myriad Pro"/>
            </a:endParaRPr>
          </a:p>
        </p:txBody>
      </p:sp>
      <p:cxnSp>
        <p:nvCxnSpPr>
          <p:cNvPr id="7" name="Straight Connector 6"/>
          <p:cNvCxnSpPr/>
          <p:nvPr/>
        </p:nvCxnSpPr>
        <p:spPr>
          <a:xfrm>
            <a:off x="2286000" y="5330298"/>
            <a:ext cx="1475619" cy="1588"/>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57200" y="2743200"/>
            <a:ext cx="8001000" cy="3416320"/>
          </a:xfrm>
          <a:prstGeom prst="rect">
            <a:avLst/>
          </a:prstGeom>
        </p:spPr>
        <p:txBody>
          <a:bodyPr wrap="square">
            <a:spAutoFit/>
          </a:bodyPr>
          <a:lstStyle/>
          <a:p>
            <a:r>
              <a:rPr lang="en-US" sz="2400" i="1" dirty="0" smtClean="0">
                <a:latin typeface="Myriad Pro Light"/>
                <a:cs typeface="Myriad Pro Light"/>
              </a:rPr>
              <a:t>The theme of loneliness features throughout many scenes in Of Mice and Men and is often the dominant theme of sections during this story. This theme occurs during many circumstances but is not present from start to finish. In my mind for a theme to be pervasive </a:t>
            </a:r>
            <a:br>
              <a:rPr lang="en-US" sz="2400" i="1" dirty="0" smtClean="0">
                <a:latin typeface="Myriad Pro Light"/>
                <a:cs typeface="Myriad Pro Light"/>
              </a:rPr>
            </a:br>
            <a:r>
              <a:rPr lang="en-US" sz="2400" i="1" dirty="0" smtClean="0">
                <a:latin typeface="Myriad Pro Light"/>
                <a:cs typeface="Myriad Pro Light"/>
              </a:rPr>
              <a:t>is must be present during every element of the story. There are many themes that are present most of the way through such as sacrifice, friendship and comradeship. But in my opinion there is only one theme that is present from beginning to end, this theme is</a:t>
            </a:r>
            <a:br>
              <a:rPr lang="en-US" sz="2400" i="1" dirty="0" smtClean="0">
                <a:latin typeface="Myriad Pro Light"/>
                <a:cs typeface="Myriad Pro Light"/>
              </a:rPr>
            </a:br>
            <a:r>
              <a:rPr lang="en-US" sz="2400" i="1" dirty="0" smtClean="0">
                <a:latin typeface="Myriad Pro Light"/>
                <a:cs typeface="Myriad Pro Light"/>
              </a:rPr>
              <a:t>pursuit of dreams. </a:t>
            </a:r>
            <a:endParaRPr lang="en-US" sz="2400" i="1" dirty="0">
              <a:latin typeface="Myriad Pro Light"/>
              <a:cs typeface="Myriad Pro Ligh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Eager Beaver</a:t>
            </a:r>
            <a:endParaRPr lang="en-US" dirty="0"/>
          </a:p>
        </p:txBody>
      </p:sp>
      <p:sp>
        <p:nvSpPr>
          <p:cNvPr id="3" name="Content Placeholder 2"/>
          <p:cNvSpPr>
            <a:spLocks noGrp="1"/>
          </p:cNvSpPr>
          <p:nvPr>
            <p:ph idx="1"/>
          </p:nvPr>
        </p:nvSpPr>
        <p:spPr/>
        <p:txBody>
          <a:bodyPr/>
          <a:lstStyle/>
          <a:p>
            <a:r>
              <a:rPr lang="en-US" dirty="0" smtClean="0">
                <a:latin typeface="Myriad Pro"/>
                <a:cs typeface="Myriad Pro"/>
              </a:rPr>
              <a:t>Go beyond task requirements to be helpful, </a:t>
            </a:r>
            <a:br>
              <a:rPr lang="en-US" dirty="0" smtClean="0">
                <a:latin typeface="Myriad Pro"/>
                <a:cs typeface="Myriad Pro"/>
              </a:rPr>
            </a:br>
            <a:r>
              <a:rPr lang="en-US" dirty="0" smtClean="0">
                <a:latin typeface="Myriad Pro"/>
                <a:cs typeface="Myriad Pro"/>
              </a:rPr>
              <a:t>but introduce errors in the process</a:t>
            </a:r>
            <a:endParaRPr lang="en-US" dirty="0">
              <a:latin typeface="Myriad Pro"/>
              <a:cs typeface="Myriad Pro"/>
            </a:endParaRPr>
          </a:p>
        </p:txBody>
      </p:sp>
      <p:sp>
        <p:nvSpPr>
          <p:cNvPr id="5" name="Rectangle 4"/>
          <p:cNvSpPr/>
          <p:nvPr/>
        </p:nvSpPr>
        <p:spPr>
          <a:xfrm>
            <a:off x="457200" y="2743200"/>
            <a:ext cx="8001000" cy="3416320"/>
          </a:xfrm>
          <a:prstGeom prst="rect">
            <a:avLst/>
          </a:prstGeom>
        </p:spPr>
        <p:txBody>
          <a:bodyPr wrap="square">
            <a:spAutoFit/>
          </a:bodyPr>
          <a:lstStyle/>
          <a:p>
            <a:r>
              <a:rPr lang="en-US" sz="2400" i="1" dirty="0" smtClean="0">
                <a:latin typeface="Myriad Pro Light"/>
                <a:cs typeface="Myriad Pro Light"/>
              </a:rPr>
              <a:t>The theme of loneliness features throughout many scenes in Of Mice and Men and is often the dominant theme of sections during this story. This theme occurs during many circumstances but is not present from start to finish. In my mind for a theme to be pervasive </a:t>
            </a:r>
            <a:br>
              <a:rPr lang="en-US" sz="2400" i="1" dirty="0" smtClean="0">
                <a:latin typeface="Myriad Pro Light"/>
                <a:cs typeface="Myriad Pro Light"/>
              </a:rPr>
            </a:br>
            <a:r>
              <a:rPr lang="en-US" sz="2400" i="1" dirty="0" smtClean="0">
                <a:latin typeface="Myriad Pro Light"/>
                <a:cs typeface="Myriad Pro Light"/>
              </a:rPr>
              <a:t>is must be present during every element of the story. There are many themes that are present most of the way through such as sacrifice, friendship and comradship. But in my opinion there is only one theme that is present from beginning to end, this theme is</a:t>
            </a:r>
            <a:br>
              <a:rPr lang="en-US" sz="2400" i="1" dirty="0" smtClean="0">
                <a:latin typeface="Myriad Pro Light"/>
                <a:cs typeface="Myriad Pro Light"/>
              </a:rPr>
            </a:br>
            <a:r>
              <a:rPr lang="en-US" sz="2400" i="1" dirty="0" smtClean="0">
                <a:latin typeface="Myriad Pro Light"/>
                <a:cs typeface="Myriad Pro Light"/>
              </a:rPr>
              <a:t>pursuit of dreams. </a:t>
            </a:r>
            <a:endParaRPr lang="en-US" sz="2400" i="1" dirty="0">
              <a:latin typeface="Myriad Pro Light"/>
              <a:cs typeface="Myriad Pro Ligh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Rectangle 11"/>
          <p:cNvSpPr/>
          <p:nvPr/>
        </p:nvSpPr>
        <p:spPr>
          <a:xfrm>
            <a:off x="8153400" y="3200400"/>
            <a:ext cx="304800" cy="381000"/>
          </a:xfrm>
          <a:prstGeom prst="rect">
            <a:avLst/>
          </a:prstGeom>
          <a:solidFill>
            <a:srgbClr val="FFFF0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505200" y="4800600"/>
            <a:ext cx="381000" cy="381000"/>
          </a:xfrm>
          <a:prstGeom prst="rect">
            <a:avLst/>
          </a:prstGeom>
          <a:solidFill>
            <a:srgbClr val="FFFF0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105400" y="4419600"/>
            <a:ext cx="190500" cy="381000"/>
          </a:xfrm>
          <a:prstGeom prst="rect">
            <a:avLst/>
          </a:prstGeom>
          <a:solidFill>
            <a:srgbClr val="FFFF0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191000" y="5562600"/>
            <a:ext cx="1905000" cy="381000"/>
          </a:xfrm>
          <a:prstGeom prst="rect">
            <a:avLst/>
          </a:prstGeom>
          <a:solidFill>
            <a:srgbClr val="FFFF0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816100" y="4419600"/>
            <a:ext cx="88900" cy="381000"/>
          </a:xfrm>
          <a:prstGeom prst="rect">
            <a:avLst/>
          </a:prstGeom>
          <a:solidFill>
            <a:srgbClr val="FFFF0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768600" y="3962400"/>
            <a:ext cx="279400" cy="381000"/>
          </a:xfrm>
          <a:prstGeom prst="rect">
            <a:avLst/>
          </a:prstGeom>
          <a:solidFill>
            <a:srgbClr val="FFFF0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Eager Beaver</a:t>
            </a:r>
            <a:endParaRPr lang="en-US" dirty="0"/>
          </a:p>
        </p:txBody>
      </p:sp>
      <p:sp>
        <p:nvSpPr>
          <p:cNvPr id="3" name="Content Placeholder 2"/>
          <p:cNvSpPr>
            <a:spLocks noGrp="1"/>
          </p:cNvSpPr>
          <p:nvPr>
            <p:ph idx="1"/>
          </p:nvPr>
        </p:nvSpPr>
        <p:spPr>
          <a:xfrm>
            <a:off x="457200" y="1600201"/>
            <a:ext cx="8229600" cy="1219200"/>
          </a:xfrm>
        </p:spPr>
        <p:txBody>
          <a:bodyPr/>
          <a:lstStyle/>
          <a:p>
            <a:r>
              <a:rPr lang="en-US" dirty="0" smtClean="0">
                <a:latin typeface="Myriad Pro"/>
                <a:cs typeface="Myriad Pro"/>
              </a:rPr>
              <a:t>Go beyond task requirements to be helpful, </a:t>
            </a:r>
            <a:br>
              <a:rPr lang="en-US" dirty="0" smtClean="0">
                <a:latin typeface="Myriad Pro"/>
                <a:cs typeface="Myriad Pro"/>
              </a:rPr>
            </a:br>
            <a:r>
              <a:rPr lang="en-US" dirty="0" smtClean="0">
                <a:latin typeface="Myriad Pro"/>
                <a:cs typeface="Myriad Pro"/>
              </a:rPr>
              <a:t>but introduce errors in the process</a:t>
            </a:r>
            <a:endParaRPr lang="en-US" dirty="0">
              <a:latin typeface="Myriad Pro"/>
              <a:cs typeface="Myriad Pro"/>
            </a:endParaRPr>
          </a:p>
        </p:txBody>
      </p:sp>
      <p:sp>
        <p:nvSpPr>
          <p:cNvPr id="13" name="Rectangle 12"/>
          <p:cNvSpPr/>
          <p:nvPr/>
        </p:nvSpPr>
        <p:spPr>
          <a:xfrm>
            <a:off x="457200" y="2743200"/>
            <a:ext cx="8077200" cy="4093428"/>
          </a:xfrm>
          <a:prstGeom prst="rect">
            <a:avLst/>
          </a:prstGeom>
        </p:spPr>
        <p:txBody>
          <a:bodyPr wrap="square">
            <a:spAutoFit/>
          </a:bodyPr>
          <a:lstStyle/>
          <a:p>
            <a:pPr>
              <a:spcAft>
                <a:spcPts val="600"/>
              </a:spcAft>
            </a:pPr>
            <a:r>
              <a:rPr lang="en-US" sz="2400" i="1" dirty="0" smtClean="0">
                <a:latin typeface="Myriad Pro Light"/>
                <a:cs typeface="Myriad Pro Light"/>
              </a:rPr>
              <a:t>The theme of loneliness features throughout many scenes in Of Mice and Men and is often the dominant theme of sections of this story. \</a:t>
            </a:r>
            <a:r>
              <a:rPr lang="en-US" sz="2400" i="1" dirty="0" err="1" smtClean="0">
                <a:latin typeface="Myriad Pro Light"/>
                <a:cs typeface="Myriad Pro Light"/>
              </a:rPr>
              <a:t>n</a:t>
            </a:r>
            <a:endParaRPr lang="en-US" sz="2400" i="1" dirty="0" smtClean="0">
              <a:latin typeface="Myriad Pro Light"/>
              <a:cs typeface="Myriad Pro Light"/>
            </a:endParaRPr>
          </a:p>
          <a:p>
            <a:pPr>
              <a:spcAft>
                <a:spcPts val="600"/>
              </a:spcAft>
            </a:pPr>
            <a:r>
              <a:rPr lang="en-US" sz="2400" i="1" dirty="0" smtClean="0">
                <a:latin typeface="Myriad Pro Light"/>
                <a:cs typeface="Myriad Pro Light"/>
              </a:rPr>
              <a:t>This theme occurs during many circumstances but is not present from start to finish. \</a:t>
            </a:r>
            <a:r>
              <a:rPr lang="en-US" sz="2400" i="1" dirty="0" err="1" smtClean="0">
                <a:latin typeface="Myriad Pro Light"/>
                <a:cs typeface="Myriad Pro Light"/>
              </a:rPr>
              <a:t>n</a:t>
            </a:r>
            <a:endParaRPr lang="en-US" sz="2400" i="1" dirty="0" smtClean="0">
              <a:latin typeface="Myriad Pro Light"/>
              <a:cs typeface="Myriad Pro Light"/>
            </a:endParaRPr>
          </a:p>
          <a:p>
            <a:pPr>
              <a:spcAft>
                <a:spcPts val="600"/>
              </a:spcAft>
            </a:pPr>
            <a:r>
              <a:rPr lang="en-US" sz="2400" i="1" dirty="0" smtClean="0">
                <a:latin typeface="Myriad Pro Light"/>
                <a:cs typeface="Myriad Pro Light"/>
              </a:rPr>
              <a:t>In my mind, for a theme to be pervasive it must be present during every element of the story. \</a:t>
            </a:r>
            <a:r>
              <a:rPr lang="en-US" sz="2400" i="1" dirty="0" err="1" smtClean="0">
                <a:latin typeface="Myriad Pro Light"/>
                <a:cs typeface="Myriad Pro Light"/>
              </a:rPr>
              <a:t>n</a:t>
            </a:r>
            <a:endParaRPr lang="en-US" sz="2400" i="1" dirty="0" smtClean="0">
              <a:latin typeface="Myriad Pro Light"/>
              <a:cs typeface="Myriad Pro Light"/>
            </a:endParaRPr>
          </a:p>
          <a:p>
            <a:pPr>
              <a:spcAft>
                <a:spcPts val="600"/>
              </a:spcAft>
            </a:pPr>
            <a:r>
              <a:rPr lang="en-US" sz="2400" i="1" dirty="0" smtClean="0">
                <a:latin typeface="Myriad Pro Light"/>
                <a:cs typeface="Myriad Pro Light"/>
              </a:rPr>
              <a:t>There are many themes that are present most of the way through such as sacrifice, friendship and comradeship.\</a:t>
            </a:r>
            <a:r>
              <a:rPr lang="en-US" sz="2400" i="1" dirty="0" err="1" smtClean="0">
                <a:latin typeface="Myriad Pro Light"/>
                <a:cs typeface="Myriad Pro Light"/>
              </a:rPr>
              <a:t>n</a:t>
            </a:r>
            <a:endParaRPr lang="en-US" sz="2400" i="1" dirty="0" smtClean="0">
              <a:latin typeface="Myriad Pro Light"/>
              <a:cs typeface="Myriad Pro Light"/>
            </a:endParaRPr>
          </a:p>
          <a:p>
            <a:pPr>
              <a:spcAft>
                <a:spcPts val="600"/>
              </a:spcAft>
            </a:pPr>
            <a:r>
              <a:rPr lang="en-US" sz="2400" i="1" dirty="0" smtClean="0">
                <a:latin typeface="Myriad Pro Light"/>
                <a:cs typeface="Myriad Pro Light"/>
              </a:rPr>
              <a:t>But in my opinion there is only one theme that is present from beginning to end: this theme is pursuit of dreams. </a:t>
            </a:r>
            <a:endParaRPr lang="en-US" sz="2400" i="1" dirty="0">
              <a:latin typeface="Myriad Pro Light"/>
              <a:cs typeface="Myriad Pro Ligh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Eager Beaver</a:t>
            </a:r>
            <a:endParaRPr lang="en-US" dirty="0"/>
          </a:p>
        </p:txBody>
      </p:sp>
      <p:sp>
        <p:nvSpPr>
          <p:cNvPr id="3" name="Content Placeholder 2"/>
          <p:cNvSpPr>
            <a:spLocks noGrp="1"/>
          </p:cNvSpPr>
          <p:nvPr>
            <p:ph idx="1"/>
          </p:nvPr>
        </p:nvSpPr>
        <p:spPr>
          <a:xfrm>
            <a:off x="457200" y="1600201"/>
            <a:ext cx="8229600" cy="1219200"/>
          </a:xfrm>
        </p:spPr>
        <p:txBody>
          <a:bodyPr/>
          <a:lstStyle/>
          <a:p>
            <a:r>
              <a:rPr lang="en-US" dirty="0" smtClean="0">
                <a:latin typeface="Myriad Pro"/>
                <a:cs typeface="Myriad Pro"/>
              </a:rPr>
              <a:t>Go beyond task requirements to be helpful, </a:t>
            </a:r>
            <a:br>
              <a:rPr lang="en-US" dirty="0" smtClean="0">
                <a:latin typeface="Myriad Pro"/>
                <a:cs typeface="Myriad Pro"/>
              </a:rPr>
            </a:br>
            <a:r>
              <a:rPr lang="en-US" dirty="0" smtClean="0">
                <a:latin typeface="Myriad Pro"/>
                <a:cs typeface="Myriad Pro"/>
              </a:rPr>
              <a:t>but introduce errors in the process</a:t>
            </a:r>
            <a:endParaRPr lang="en-US" dirty="0">
              <a:latin typeface="Myriad Pro"/>
              <a:cs typeface="Myriad Pro"/>
            </a:endParaRPr>
          </a:p>
        </p:txBody>
      </p:sp>
      <p:pic>
        <p:nvPicPr>
          <p:cNvPr id="14" name="Picture 13" descr="Screen shot 2010-09-30 at 10.56.59 PM.png"/>
          <p:cNvPicPr>
            <a:picLocks noChangeAspect="1"/>
          </p:cNvPicPr>
          <p:nvPr/>
        </p:nvPicPr>
        <p:blipFill>
          <a:blip r:embed="rId2"/>
          <a:srcRect l="1118" t="2701" r="1463" b="3030"/>
          <a:stretch>
            <a:fillRect/>
          </a:stretch>
        </p:blipFill>
        <p:spPr>
          <a:xfrm>
            <a:off x="569643" y="2905125"/>
            <a:ext cx="6669357" cy="3800476"/>
          </a:xfrm>
          <a:prstGeom prst="rect">
            <a:avLst/>
          </a:prstGeom>
        </p:spPr>
      </p:pic>
      <p:pic>
        <p:nvPicPr>
          <p:cNvPr id="13" name="Picture 12" descr="Screen shot 2010-09-30 at 10.57.27 PM.png"/>
          <p:cNvPicPr>
            <a:picLocks noChangeAspect="1"/>
          </p:cNvPicPr>
          <p:nvPr/>
        </p:nvPicPr>
        <p:blipFill>
          <a:blip r:embed="rId3"/>
          <a:srcRect l="2403" t="2242" r="1837" b="3918"/>
          <a:stretch>
            <a:fillRect/>
          </a:stretch>
        </p:blipFill>
        <p:spPr>
          <a:xfrm>
            <a:off x="583862" y="2895600"/>
            <a:ext cx="6640182" cy="38002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09600" y="4220384"/>
            <a:ext cx="7971218" cy="784830"/>
          </a:xfrm>
          <a:prstGeom prst="rect">
            <a:avLst/>
          </a:prstGeom>
          <a:noFill/>
        </p:spPr>
        <p:txBody>
          <a:bodyPr wrap="none" rtlCol="0">
            <a:spAutoFit/>
          </a:bodyPr>
          <a:lstStyle/>
          <a:p>
            <a:r>
              <a:rPr lang="en-US" sz="4500" dirty="0" smtClean="0">
                <a:latin typeface="Myriad Pro" pitchFamily="34" charset="0"/>
              </a:rPr>
              <a:t>Shortening A Paper to Ten Pages</a:t>
            </a:r>
            <a:endParaRPr lang="en-US" sz="4500" dirty="0"/>
          </a:p>
        </p:txBody>
      </p:sp>
      <p:sp>
        <p:nvSpPr>
          <p:cNvPr id="10" name="TextBox 9"/>
          <p:cNvSpPr txBox="1"/>
          <p:nvPr/>
        </p:nvSpPr>
        <p:spPr>
          <a:xfrm>
            <a:off x="1447800" y="4906184"/>
            <a:ext cx="4307909" cy="1951816"/>
          </a:xfrm>
          <a:prstGeom prst="rect">
            <a:avLst/>
          </a:prstGeom>
          <a:noFill/>
        </p:spPr>
        <p:txBody>
          <a:bodyPr wrap="none" rtlCol="0">
            <a:spAutoFit/>
          </a:bodyPr>
          <a:lstStyle/>
          <a:p>
            <a:pPr>
              <a:lnSpc>
                <a:spcPts val="4700"/>
              </a:lnSpc>
            </a:pPr>
            <a:r>
              <a:rPr lang="en-US" sz="4500" dirty="0" smtClean="0">
                <a:solidFill>
                  <a:srgbClr val="000000"/>
                </a:solidFill>
                <a:latin typeface="Myriad Pro"/>
                <a:cs typeface="Myriad Pro"/>
              </a:rPr>
              <a:t>1) Do it yourself</a:t>
            </a:r>
          </a:p>
          <a:p>
            <a:pPr>
              <a:lnSpc>
                <a:spcPts val="4700"/>
              </a:lnSpc>
            </a:pPr>
            <a:r>
              <a:rPr lang="en-US" sz="4500" dirty="0" smtClean="0">
                <a:solidFill>
                  <a:srgbClr val="000000"/>
                </a:solidFill>
                <a:latin typeface="Myriad Pro"/>
                <a:cs typeface="Myriad Pro"/>
              </a:rPr>
              <a:t>2) Use an AI</a:t>
            </a:r>
          </a:p>
          <a:p>
            <a:pPr>
              <a:lnSpc>
                <a:spcPts val="4700"/>
              </a:lnSpc>
            </a:pPr>
            <a:r>
              <a:rPr lang="en-US" sz="4500" dirty="0" smtClean="0">
                <a:solidFill>
                  <a:srgbClr val="000000"/>
                </a:solidFill>
                <a:latin typeface="Myriad Pro"/>
                <a:cs typeface="Myriad Pro"/>
              </a:rPr>
              <a:t>3) Ask colleagues</a:t>
            </a:r>
          </a:p>
        </p:txBody>
      </p:sp>
      <p:pic>
        <p:nvPicPr>
          <p:cNvPr id="18" name="Picture 17" descr="elevenpages.png"/>
          <p:cNvPicPr>
            <a:picLocks noChangeAspect="1"/>
          </p:cNvPicPr>
          <p:nvPr/>
        </p:nvPicPr>
        <p:blipFill>
          <a:blip r:embed="rId3"/>
          <a:stretch>
            <a:fillRect/>
          </a:stretch>
        </p:blipFill>
        <p:spPr>
          <a:xfrm>
            <a:off x="0" y="0"/>
            <a:ext cx="9144000" cy="3394061"/>
          </a:xfrm>
          <a:prstGeom prst="rect">
            <a:avLst/>
          </a:prstGeom>
        </p:spPr>
      </p:pic>
      <p:pic>
        <p:nvPicPr>
          <p:cNvPr id="7" name="Picture 6" descr="elevenpages.png"/>
          <p:cNvPicPr>
            <a:picLocks noChangeAspect="1"/>
          </p:cNvPicPr>
          <p:nvPr/>
        </p:nvPicPr>
        <p:blipFill>
          <a:blip r:embed="rId3" cstate="print"/>
          <a:srcRect t="61833" r="93582"/>
          <a:stretch>
            <a:fillRect/>
          </a:stretch>
        </p:blipFill>
        <p:spPr>
          <a:xfrm>
            <a:off x="0" y="2971800"/>
            <a:ext cx="586854" cy="1295400"/>
          </a:xfrm>
          <a:prstGeom prst="rect">
            <a:avLst/>
          </a:prstGeom>
        </p:spPr>
      </p:pic>
      <p:pic>
        <p:nvPicPr>
          <p:cNvPr id="8" name="Picture 7" descr="elevenpages.png"/>
          <p:cNvPicPr>
            <a:picLocks noChangeAspect="1"/>
          </p:cNvPicPr>
          <p:nvPr/>
        </p:nvPicPr>
        <p:blipFill>
          <a:blip r:embed="rId3" cstate="print"/>
          <a:srcRect l="93333" t="61833"/>
          <a:stretch>
            <a:fillRect/>
          </a:stretch>
        </p:blipFill>
        <p:spPr>
          <a:xfrm>
            <a:off x="8534400" y="2971800"/>
            <a:ext cx="609600" cy="1295400"/>
          </a:xfrm>
          <a:prstGeom prst="rect">
            <a:avLst/>
          </a:prstGeom>
        </p:spPr>
      </p:pic>
      <p:cxnSp>
        <p:nvCxnSpPr>
          <p:cNvPr id="19" name="Straight Connector 18"/>
          <p:cNvCxnSpPr/>
          <p:nvPr/>
        </p:nvCxnSpPr>
        <p:spPr>
          <a:xfrm>
            <a:off x="0" y="4267200"/>
            <a:ext cx="9144000" cy="1588"/>
          </a:xfrm>
          <a:prstGeom prst="line">
            <a:avLst/>
          </a:prstGeom>
          <a:ln w="38100" cap="flat" cmpd="sng" algn="ctr">
            <a:solidFill>
              <a:srgbClr val="59595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Find-Fix-Verify</a:t>
            </a:r>
            <a:endParaRPr lang="en-US" dirty="0"/>
          </a:p>
        </p:txBody>
      </p:sp>
      <p:sp>
        <p:nvSpPr>
          <p:cNvPr id="3" name="Content Placeholder 2"/>
          <p:cNvSpPr>
            <a:spLocks noGrp="1"/>
          </p:cNvSpPr>
          <p:nvPr>
            <p:ph idx="1"/>
          </p:nvPr>
        </p:nvSpPr>
        <p:spPr/>
        <p:txBody>
          <a:bodyPr>
            <a:normAutofit/>
          </a:bodyPr>
          <a:lstStyle/>
          <a:p>
            <a:r>
              <a:rPr lang="en-US" dirty="0" smtClean="0"/>
              <a:t>Programming crowds today is haphazard,</a:t>
            </a:r>
            <a:br>
              <a:rPr lang="en-US" dirty="0" smtClean="0"/>
            </a:br>
            <a:r>
              <a:rPr lang="en-US" dirty="0" smtClean="0"/>
              <a:t>similar to UI technology before design patterns</a:t>
            </a:r>
            <a:br>
              <a:rPr lang="en-US" dirty="0" smtClean="0"/>
            </a:br>
            <a:r>
              <a:rPr lang="en-US" dirty="0" smtClean="0"/>
              <a:t>like Model-View-Controller</a:t>
            </a:r>
          </a:p>
          <a:p>
            <a:r>
              <a:rPr lang="en-US" dirty="0" smtClean="0"/>
              <a:t>Find-Fix-Verify is a design pattern </a:t>
            </a:r>
            <a:br>
              <a:rPr lang="en-US" dirty="0" smtClean="0"/>
            </a:br>
            <a:r>
              <a:rPr lang="en-US" dirty="0" smtClean="0"/>
              <a:t>for programming crowds to complete </a:t>
            </a:r>
            <a:br>
              <a:rPr lang="en-US" dirty="0" smtClean="0"/>
            </a:br>
            <a:r>
              <a:rPr lang="en-US" dirty="0" smtClean="0"/>
              <a:t>open-ended tasks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04800" y="304800"/>
            <a:ext cx="1115177" cy="707886"/>
          </a:xfrm>
          <a:prstGeom prst="rect">
            <a:avLst/>
          </a:prstGeom>
          <a:noFill/>
        </p:spPr>
        <p:txBody>
          <a:bodyPr wrap="none" rtlCol="0">
            <a:spAutoFit/>
          </a:bodyPr>
          <a:lstStyle/>
          <a:p>
            <a:r>
              <a:rPr lang="en-US" sz="4000" dirty="0" smtClean="0">
                <a:latin typeface="Myriad Pro"/>
                <a:cs typeface="Myriad Pro"/>
              </a:rPr>
              <a:t>Find</a:t>
            </a:r>
            <a:endParaRPr lang="en-US" sz="4000" dirty="0">
              <a:latin typeface="Myriad Pro"/>
              <a:cs typeface="Myriad Pro"/>
            </a:endParaRPr>
          </a:p>
        </p:txBody>
      </p:sp>
      <p:sp>
        <p:nvSpPr>
          <p:cNvPr id="6" name="TextBox 5"/>
          <p:cNvSpPr txBox="1"/>
          <p:nvPr/>
        </p:nvSpPr>
        <p:spPr>
          <a:xfrm>
            <a:off x="304800" y="2514600"/>
            <a:ext cx="787395" cy="707886"/>
          </a:xfrm>
          <a:prstGeom prst="rect">
            <a:avLst/>
          </a:prstGeom>
          <a:noFill/>
        </p:spPr>
        <p:txBody>
          <a:bodyPr wrap="none" rtlCol="0">
            <a:spAutoFit/>
          </a:bodyPr>
          <a:lstStyle/>
          <a:p>
            <a:r>
              <a:rPr lang="en-US" sz="4000" dirty="0" smtClean="0">
                <a:latin typeface="Myriad Pro"/>
                <a:cs typeface="Myriad Pro"/>
              </a:rPr>
              <a:t>Fix</a:t>
            </a:r>
            <a:endParaRPr lang="en-US" sz="4000" dirty="0">
              <a:latin typeface="Myriad Pro"/>
              <a:cs typeface="Myriad Pro"/>
            </a:endParaRPr>
          </a:p>
        </p:txBody>
      </p:sp>
      <p:sp>
        <p:nvSpPr>
          <p:cNvPr id="7" name="TextBox 6"/>
          <p:cNvSpPr txBox="1"/>
          <p:nvPr/>
        </p:nvSpPr>
        <p:spPr>
          <a:xfrm>
            <a:off x="304800" y="4818728"/>
            <a:ext cx="1392175" cy="707886"/>
          </a:xfrm>
          <a:prstGeom prst="rect">
            <a:avLst/>
          </a:prstGeom>
          <a:noFill/>
        </p:spPr>
        <p:txBody>
          <a:bodyPr wrap="none" rtlCol="0">
            <a:spAutoFit/>
          </a:bodyPr>
          <a:lstStyle/>
          <a:p>
            <a:r>
              <a:rPr lang="en-US" sz="4000" dirty="0" smtClean="0">
                <a:latin typeface="Myriad Pro"/>
                <a:cs typeface="Myriad Pro"/>
              </a:rPr>
              <a:t>Verify</a:t>
            </a:r>
            <a:endParaRPr lang="en-US" sz="4000" dirty="0">
              <a:latin typeface="Myriad Pro"/>
              <a:cs typeface="Myriad Pro"/>
            </a:endParaRPr>
          </a:p>
        </p:txBody>
      </p:sp>
      <p:sp>
        <p:nvSpPr>
          <p:cNvPr id="8" name="Rectangle 7"/>
          <p:cNvSpPr/>
          <p:nvPr/>
        </p:nvSpPr>
        <p:spPr>
          <a:xfrm>
            <a:off x="2209800" y="381000"/>
            <a:ext cx="3048000" cy="1323439"/>
          </a:xfrm>
          <a:prstGeom prst="rect">
            <a:avLst/>
          </a:prstGeom>
        </p:spPr>
        <p:txBody>
          <a:bodyPr wrap="square">
            <a:spAutoFit/>
          </a:bodyPr>
          <a:lstStyle/>
          <a:p>
            <a:r>
              <a:rPr lang="en-US" sz="2000" dirty="0" smtClean="0">
                <a:latin typeface="Myriad Pro Light"/>
                <a:cs typeface="Myriad Pro Light"/>
              </a:rPr>
              <a:t>“Identify at least one area that can be shortened without changing the meaning of the paragraph.”</a:t>
            </a:r>
            <a:endParaRPr lang="en-US" sz="2000" dirty="0">
              <a:latin typeface="Myriad Pro Light"/>
              <a:cs typeface="Myriad Pro Light"/>
            </a:endParaRPr>
          </a:p>
        </p:txBody>
      </p:sp>
      <p:pic>
        <p:nvPicPr>
          <p:cNvPr id="26628" name="Picture 4"/>
          <p:cNvPicPr>
            <a:picLocks noChangeAspect="1" noChangeArrowheads="1"/>
          </p:cNvPicPr>
          <p:nvPr/>
        </p:nvPicPr>
        <p:blipFill>
          <a:blip r:embed="rId2" cstate="print"/>
          <a:srcRect/>
          <a:stretch>
            <a:fillRect/>
          </a:stretch>
        </p:blipFill>
        <p:spPr bwMode="auto">
          <a:xfrm>
            <a:off x="5879506" y="466725"/>
            <a:ext cx="2286000" cy="1133475"/>
          </a:xfrm>
          <a:prstGeom prst="rect">
            <a:avLst/>
          </a:prstGeom>
          <a:noFill/>
          <a:ln w="9525">
            <a:noFill/>
            <a:miter lim="800000"/>
            <a:headEnd/>
            <a:tailEnd/>
          </a:ln>
        </p:spPr>
      </p:pic>
      <p:sp>
        <p:nvSpPr>
          <p:cNvPr id="12" name="Rectangle 11"/>
          <p:cNvSpPr/>
          <p:nvPr/>
        </p:nvSpPr>
        <p:spPr>
          <a:xfrm>
            <a:off x="2209800" y="2604328"/>
            <a:ext cx="3124200" cy="1323439"/>
          </a:xfrm>
          <a:prstGeom prst="rect">
            <a:avLst/>
          </a:prstGeom>
        </p:spPr>
        <p:txBody>
          <a:bodyPr wrap="square">
            <a:spAutoFit/>
          </a:bodyPr>
          <a:lstStyle/>
          <a:p>
            <a:r>
              <a:rPr lang="en-US" sz="2000" dirty="0" smtClean="0">
                <a:latin typeface="Myriad Pro Light"/>
                <a:cs typeface="Myriad Pro Light"/>
              </a:rPr>
              <a:t>“Edit the highlighted section to shorten its length without changing the meaning </a:t>
            </a:r>
            <a:br>
              <a:rPr lang="en-US" sz="2000" dirty="0" smtClean="0">
                <a:latin typeface="Myriad Pro Light"/>
                <a:cs typeface="Myriad Pro Light"/>
              </a:rPr>
            </a:br>
            <a:r>
              <a:rPr lang="en-US" sz="2000" dirty="0" smtClean="0">
                <a:latin typeface="Myriad Pro Light"/>
                <a:cs typeface="Myriad Pro Light"/>
              </a:rPr>
              <a:t>of the paragraph.”</a:t>
            </a:r>
            <a:endParaRPr lang="en-US" sz="2000" dirty="0">
              <a:latin typeface="Myriad Pro Light"/>
              <a:cs typeface="Myriad Pro Light"/>
            </a:endParaRPr>
          </a:p>
        </p:txBody>
      </p:sp>
      <p:sp>
        <p:nvSpPr>
          <p:cNvPr id="13" name="TextBox 12"/>
          <p:cNvSpPr txBox="1"/>
          <p:nvPr/>
        </p:nvSpPr>
        <p:spPr>
          <a:xfrm>
            <a:off x="5879506" y="3290128"/>
            <a:ext cx="2654894"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400" dirty="0" smtClean="0">
                <a:latin typeface="Lucida Console" pitchFamily="49" charset="0"/>
              </a:rPr>
              <a:t>Soylent, a prototype...</a:t>
            </a:r>
            <a:endParaRPr lang="en-US" sz="1400" dirty="0">
              <a:latin typeface="Lucida Console" pitchFamily="49" charset="0"/>
            </a:endParaRPr>
          </a:p>
        </p:txBody>
      </p:sp>
      <p:pic>
        <p:nvPicPr>
          <p:cNvPr id="14" name="Picture 4"/>
          <p:cNvPicPr>
            <a:picLocks noChangeAspect="1" noChangeArrowheads="1"/>
          </p:cNvPicPr>
          <p:nvPr/>
        </p:nvPicPr>
        <p:blipFill>
          <a:blip r:embed="rId2" cstate="print"/>
          <a:srcRect/>
          <a:stretch>
            <a:fillRect/>
          </a:stretch>
        </p:blipFill>
        <p:spPr bwMode="auto">
          <a:xfrm>
            <a:off x="5879506" y="2680528"/>
            <a:ext cx="1066800" cy="528955"/>
          </a:xfrm>
          <a:prstGeom prst="rect">
            <a:avLst/>
          </a:prstGeom>
          <a:noFill/>
          <a:ln w="9525">
            <a:noFill/>
            <a:miter lim="800000"/>
            <a:headEnd/>
            <a:tailEnd/>
          </a:ln>
        </p:spPr>
      </p:pic>
      <p:sp>
        <p:nvSpPr>
          <p:cNvPr id="15" name="Rectangle 14"/>
          <p:cNvSpPr/>
          <p:nvPr/>
        </p:nvSpPr>
        <p:spPr>
          <a:xfrm>
            <a:off x="2209800" y="4921984"/>
            <a:ext cx="3048000" cy="1631216"/>
          </a:xfrm>
          <a:prstGeom prst="rect">
            <a:avLst/>
          </a:prstGeom>
        </p:spPr>
        <p:txBody>
          <a:bodyPr wrap="square">
            <a:spAutoFit/>
          </a:bodyPr>
          <a:lstStyle/>
          <a:p>
            <a:r>
              <a:rPr lang="en-US" sz="2000" dirty="0" smtClean="0">
                <a:latin typeface="Myriad Pro Light"/>
                <a:cs typeface="Myriad Pro Light"/>
              </a:rPr>
              <a:t>“Choose at least one rewrite that has style errors, and </a:t>
            </a:r>
            <a:br>
              <a:rPr lang="en-US" sz="2000" dirty="0" smtClean="0">
                <a:latin typeface="Myriad Pro Light"/>
                <a:cs typeface="Myriad Pro Light"/>
              </a:rPr>
            </a:br>
            <a:r>
              <a:rPr lang="en-US" sz="2000" dirty="0" smtClean="0">
                <a:latin typeface="Myriad Pro Light"/>
                <a:cs typeface="Myriad Pro Light"/>
              </a:rPr>
              <a:t>at least one rewrite that changes the meaning </a:t>
            </a:r>
            <a:br>
              <a:rPr lang="en-US" sz="2000" dirty="0" smtClean="0">
                <a:latin typeface="Myriad Pro Light"/>
                <a:cs typeface="Myriad Pro Light"/>
              </a:rPr>
            </a:br>
            <a:r>
              <a:rPr lang="en-US" sz="2000" dirty="0" smtClean="0">
                <a:latin typeface="Myriad Pro Light"/>
                <a:cs typeface="Myriad Pro Light"/>
              </a:rPr>
              <a:t>of the sentence.”</a:t>
            </a:r>
            <a:endParaRPr lang="en-US" sz="2000" dirty="0">
              <a:latin typeface="Myriad Pro Light"/>
              <a:cs typeface="Myriad Pro Light"/>
            </a:endParaRPr>
          </a:p>
        </p:txBody>
      </p:sp>
      <p:pic>
        <p:nvPicPr>
          <p:cNvPr id="17" name="Picture 16" descr="verify-vote.png"/>
          <p:cNvPicPr>
            <a:picLocks noChangeAspect="1"/>
          </p:cNvPicPr>
          <p:nvPr/>
        </p:nvPicPr>
        <p:blipFill>
          <a:blip r:embed="rId3" cstate="print"/>
          <a:stretch>
            <a:fillRect/>
          </a:stretch>
        </p:blipFill>
        <p:spPr>
          <a:xfrm>
            <a:off x="5943600" y="4998184"/>
            <a:ext cx="3124200" cy="714361"/>
          </a:xfrm>
          <a:prstGeom prst="rect">
            <a:avLst/>
          </a:prstGeom>
        </p:spPr>
      </p:pic>
      <p:sp>
        <p:nvSpPr>
          <p:cNvPr id="18" name="Right Arrow 17"/>
          <p:cNvSpPr/>
          <p:nvPr/>
        </p:nvSpPr>
        <p:spPr>
          <a:xfrm rot="5400000">
            <a:off x="3162300" y="2019300"/>
            <a:ext cx="762000" cy="381000"/>
          </a:xfrm>
          <a:prstGeom prst="rightArrow">
            <a:avLst/>
          </a:prstGeom>
          <a:solidFill>
            <a:schemeClr val="bg1">
              <a:lumMod val="95000"/>
            </a:schemeClr>
          </a:solidFill>
          <a:ln w="15875" cap="flat" cmpd="sng" algn="ctr">
            <a:solidFill>
              <a:srgbClr val="BFBFB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735828" y="1962090"/>
            <a:ext cx="4673074" cy="400110"/>
          </a:xfrm>
          <a:prstGeom prst="rect">
            <a:avLst/>
          </a:prstGeom>
          <a:noFill/>
        </p:spPr>
        <p:txBody>
          <a:bodyPr wrap="none" rtlCol="0">
            <a:spAutoFit/>
          </a:bodyPr>
          <a:lstStyle/>
          <a:p>
            <a:r>
              <a:rPr lang="en-US" sz="2000" dirty="0" smtClean="0">
                <a:solidFill>
                  <a:schemeClr val="bg1">
                    <a:lumMod val="50000"/>
                  </a:schemeClr>
                </a:solidFill>
                <a:latin typeface="+mj-lt"/>
              </a:rPr>
              <a:t>Independent agreement to identify patches</a:t>
            </a:r>
            <a:endParaRPr lang="en-US" sz="2000" dirty="0">
              <a:solidFill>
                <a:schemeClr val="bg1">
                  <a:lumMod val="50000"/>
                </a:schemeClr>
              </a:solidFill>
              <a:latin typeface="+mj-lt"/>
            </a:endParaRPr>
          </a:p>
        </p:txBody>
      </p:sp>
      <p:sp>
        <p:nvSpPr>
          <p:cNvPr id="20" name="Right Arrow 19"/>
          <p:cNvSpPr/>
          <p:nvPr/>
        </p:nvSpPr>
        <p:spPr>
          <a:xfrm rot="5400000">
            <a:off x="3162300" y="4305300"/>
            <a:ext cx="762000" cy="381000"/>
          </a:xfrm>
          <a:prstGeom prst="rightArrow">
            <a:avLst/>
          </a:prstGeom>
          <a:solidFill>
            <a:schemeClr val="bg1">
              <a:lumMod val="95000"/>
            </a:schemeClr>
          </a:solidFill>
          <a:ln w="15875" cap="flat" cmpd="sng" algn="ctr">
            <a:solidFill>
              <a:srgbClr val="BFBFB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735828" y="4267200"/>
            <a:ext cx="3493264" cy="400110"/>
          </a:xfrm>
          <a:prstGeom prst="rect">
            <a:avLst/>
          </a:prstGeom>
          <a:noFill/>
        </p:spPr>
        <p:txBody>
          <a:bodyPr wrap="none" rtlCol="0">
            <a:spAutoFit/>
          </a:bodyPr>
          <a:lstStyle/>
          <a:p>
            <a:r>
              <a:rPr lang="en-US" sz="2000" dirty="0" smtClean="0">
                <a:solidFill>
                  <a:srgbClr val="7F7F7F"/>
                </a:solidFill>
                <a:latin typeface="+mj-lt"/>
              </a:rPr>
              <a:t>Randomize order of suggestions</a:t>
            </a:r>
            <a:endParaRPr lang="en-US" sz="2000" dirty="0">
              <a:solidFill>
                <a:srgbClr val="7F7F7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6628"/>
                                        </p:tgtEl>
                                        <p:attrNameLst>
                                          <p:attrName>style.visibility</p:attrName>
                                        </p:attrNameLst>
                                      </p:cBhvr>
                                      <p:to>
                                        <p:strVal val="visible"/>
                                      </p:to>
                                    </p:set>
                                    <p:animEffect transition="in" filter="fade">
                                      <p:cBhvr>
                                        <p:cTn id="10" dur="500"/>
                                        <p:tgtEl>
                                          <p:spTgt spid="266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animBg="1"/>
      <p:bldP spid="15" grpId="0"/>
      <p:bldP spid="18" grpId="0" animBg="1"/>
      <p:bldP spid="19" grpId="0"/>
      <p:bldP spid="20" grpId="0" animBg="1"/>
      <p:bldP spid="21"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6" name="Group 15"/>
          <p:cNvGrpSpPr/>
          <p:nvPr/>
        </p:nvGrpSpPr>
        <p:grpSpPr>
          <a:xfrm>
            <a:off x="304800" y="4818728"/>
            <a:ext cx="8763000" cy="1734472"/>
            <a:chOff x="304800" y="4818728"/>
            <a:chExt cx="8763000" cy="1734472"/>
          </a:xfrm>
        </p:grpSpPr>
        <p:sp>
          <p:nvSpPr>
            <p:cNvPr id="7" name="TextBox 6"/>
            <p:cNvSpPr txBox="1"/>
            <p:nvPr/>
          </p:nvSpPr>
          <p:spPr>
            <a:xfrm>
              <a:off x="304800" y="4818728"/>
              <a:ext cx="1392175" cy="707886"/>
            </a:xfrm>
            <a:prstGeom prst="rect">
              <a:avLst/>
            </a:prstGeom>
            <a:noFill/>
          </p:spPr>
          <p:txBody>
            <a:bodyPr wrap="none" rtlCol="0">
              <a:spAutoFit/>
            </a:bodyPr>
            <a:lstStyle/>
            <a:p>
              <a:r>
                <a:rPr lang="en-US" sz="4000" dirty="0" smtClean="0">
                  <a:latin typeface="Myriad Pro"/>
                  <a:cs typeface="Myriad Pro"/>
                </a:rPr>
                <a:t>Verify</a:t>
              </a:r>
              <a:endParaRPr lang="en-US" sz="4000" dirty="0">
                <a:latin typeface="Myriad Pro"/>
                <a:cs typeface="Myriad Pro"/>
              </a:endParaRPr>
            </a:p>
          </p:txBody>
        </p:sp>
        <p:sp>
          <p:nvSpPr>
            <p:cNvPr id="15" name="Rectangle 14"/>
            <p:cNvSpPr/>
            <p:nvPr/>
          </p:nvSpPr>
          <p:spPr>
            <a:xfrm>
              <a:off x="2209800" y="4921984"/>
              <a:ext cx="3048000" cy="1631216"/>
            </a:xfrm>
            <a:prstGeom prst="rect">
              <a:avLst/>
            </a:prstGeom>
          </p:spPr>
          <p:txBody>
            <a:bodyPr wrap="square">
              <a:spAutoFit/>
            </a:bodyPr>
            <a:lstStyle/>
            <a:p>
              <a:r>
                <a:rPr lang="en-US" sz="2000" dirty="0" smtClean="0">
                  <a:latin typeface="Myriad Pro Light"/>
                  <a:cs typeface="Myriad Pro Light"/>
                </a:rPr>
                <a:t>“Choose at least one rewrite that has style errors, and </a:t>
              </a:r>
              <a:br>
                <a:rPr lang="en-US" sz="2000" dirty="0" smtClean="0">
                  <a:latin typeface="Myriad Pro Light"/>
                  <a:cs typeface="Myriad Pro Light"/>
                </a:rPr>
              </a:br>
              <a:r>
                <a:rPr lang="en-US" sz="2000" dirty="0" smtClean="0">
                  <a:latin typeface="Myriad Pro Light"/>
                  <a:cs typeface="Myriad Pro Light"/>
                </a:rPr>
                <a:t>at least one rewrite that changes the meaning </a:t>
              </a:r>
              <a:br>
                <a:rPr lang="en-US" sz="2000" dirty="0" smtClean="0">
                  <a:latin typeface="Myriad Pro Light"/>
                  <a:cs typeface="Myriad Pro Light"/>
                </a:rPr>
              </a:br>
              <a:r>
                <a:rPr lang="en-US" sz="2000" dirty="0" smtClean="0">
                  <a:latin typeface="Myriad Pro Light"/>
                  <a:cs typeface="Myriad Pro Light"/>
                </a:rPr>
                <a:t>of the sentence.”</a:t>
              </a:r>
              <a:endParaRPr lang="en-US" sz="2000" dirty="0">
                <a:latin typeface="Myriad Pro Light"/>
                <a:cs typeface="Myriad Pro Light"/>
              </a:endParaRPr>
            </a:p>
          </p:txBody>
        </p:sp>
        <p:pic>
          <p:nvPicPr>
            <p:cNvPr id="17" name="Picture 16" descr="verify-vote.png"/>
            <p:cNvPicPr>
              <a:picLocks noChangeAspect="1"/>
            </p:cNvPicPr>
            <p:nvPr/>
          </p:nvPicPr>
          <p:blipFill>
            <a:blip r:embed="rId2" cstate="print"/>
            <a:stretch>
              <a:fillRect/>
            </a:stretch>
          </p:blipFill>
          <p:spPr>
            <a:xfrm>
              <a:off x="5943600" y="4998184"/>
              <a:ext cx="3124200" cy="714361"/>
            </a:xfrm>
            <a:prstGeom prst="rect">
              <a:avLst/>
            </a:prstGeom>
          </p:spPr>
        </p:pic>
      </p:grpSp>
      <p:sp>
        <p:nvSpPr>
          <p:cNvPr id="22" name="Right Arrow 21"/>
          <p:cNvSpPr/>
          <p:nvPr/>
        </p:nvSpPr>
        <p:spPr>
          <a:xfrm rot="5400000">
            <a:off x="3162300" y="2857500"/>
            <a:ext cx="762000" cy="381000"/>
          </a:xfrm>
          <a:prstGeom prst="rightArrow">
            <a:avLst/>
          </a:prstGeom>
          <a:solidFill>
            <a:schemeClr val="bg1">
              <a:lumMod val="95000"/>
            </a:schemeClr>
          </a:solidFill>
          <a:ln w="15875" cap="flat" cmpd="sng" algn="ctr">
            <a:solidFill>
              <a:srgbClr val="BFBFB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735828" y="2800290"/>
            <a:ext cx="4661016" cy="400110"/>
          </a:xfrm>
          <a:prstGeom prst="rect">
            <a:avLst/>
          </a:prstGeom>
          <a:noFill/>
        </p:spPr>
        <p:txBody>
          <a:bodyPr wrap="none" rtlCol="0">
            <a:spAutoFit/>
          </a:bodyPr>
          <a:lstStyle/>
          <a:p>
            <a:r>
              <a:rPr lang="en-US" sz="2000" dirty="0" smtClean="0">
                <a:solidFill>
                  <a:schemeClr val="bg1">
                    <a:lumMod val="50000"/>
                  </a:schemeClr>
                </a:solidFill>
                <a:latin typeface="+mj-lt"/>
              </a:rPr>
              <a:t>Keep suggestions that do not get voted out</a:t>
            </a:r>
            <a:endParaRPr lang="en-US" sz="2000" dirty="0">
              <a:solidFill>
                <a:schemeClr val="bg1">
                  <a:lumMod val="50000"/>
                </a:schemeClr>
              </a:solidFill>
              <a:latin typeface="+mj-lt"/>
            </a:endParaRPr>
          </a:p>
        </p:txBody>
      </p:sp>
      <p:pic>
        <p:nvPicPr>
          <p:cNvPr id="24" name="Picture 23" descr="Shortn-01.png"/>
          <p:cNvPicPr>
            <a:picLocks noChangeAspect="1"/>
          </p:cNvPicPr>
          <p:nvPr/>
        </p:nvPicPr>
        <p:blipFill>
          <a:blip r:embed="rId3"/>
          <a:srcRect b="45192"/>
          <a:stretch>
            <a:fillRect/>
          </a:stretch>
        </p:blipFill>
        <p:spPr>
          <a:xfrm>
            <a:off x="228600" y="3886200"/>
            <a:ext cx="8758989"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11038E-6 2.88724E-6 L -2.11038E-6 -0.62908 " pathEditMode="relative" rAng="0" ptsTypes="AA">
                                      <p:cBhvr>
                                        <p:cTn id="6" dur="2000" fill="hold"/>
                                        <p:tgtEl>
                                          <p:spTgt spid="16"/>
                                        </p:tgtEl>
                                        <p:attrNameLst>
                                          <p:attrName>ppt_x</p:attrName>
                                          <p:attrName>ppt_y</p:attrName>
                                        </p:attrNameLst>
                                      </p:cBhvr>
                                      <p:rCtr x="0" y="-315"/>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Fix-Fix-Verify Discussion</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r>
              <a:rPr lang="en-US" dirty="0" smtClean="0"/>
              <a:t>Why split Find and Fix?</a:t>
            </a:r>
            <a:br>
              <a:rPr lang="en-US" dirty="0" smtClean="0"/>
            </a:br>
            <a:r>
              <a:rPr lang="en-US" sz="2400" dirty="0" smtClean="0"/>
              <a:t>	Force Lazy Turkers to work on a problem of our choice</a:t>
            </a:r>
            <a:br>
              <a:rPr lang="en-US" sz="2400" dirty="0" smtClean="0"/>
            </a:br>
            <a:r>
              <a:rPr lang="en-US" sz="2400" dirty="0" smtClean="0"/>
              <a:t>	Allows us to merge work completed in parallel</a:t>
            </a:r>
          </a:p>
          <a:p>
            <a:endParaRPr lang="en-US" sz="2400" dirty="0" smtClean="0"/>
          </a:p>
          <a:p>
            <a:endParaRPr lang="en-US" sz="2400" dirty="0" smtClean="0"/>
          </a:p>
          <a:p>
            <a:r>
              <a:rPr lang="en-US" dirty="0" smtClean="0"/>
              <a:t/>
            </a:r>
            <a:br>
              <a:rPr lang="en-US" dirty="0" smtClean="0"/>
            </a:br>
            <a:r>
              <a:rPr lang="en-US" dirty="0" smtClean="0"/>
              <a:t>Why add Verify?</a:t>
            </a:r>
            <a:br>
              <a:rPr lang="en-US" dirty="0" smtClean="0"/>
            </a:br>
            <a:r>
              <a:rPr lang="en-US" sz="2400" dirty="0" smtClean="0"/>
              <a:t>	Quality rises when we place Turkers in productive tension</a:t>
            </a:r>
            <a:br>
              <a:rPr lang="en-US" sz="2400" dirty="0" smtClean="0"/>
            </a:br>
            <a:r>
              <a:rPr lang="en-US" sz="2400" dirty="0" smtClean="0"/>
              <a:t>	Allows us to trade off lag time with quality</a:t>
            </a:r>
          </a:p>
        </p:txBody>
      </p:sp>
      <p:pic>
        <p:nvPicPr>
          <p:cNvPr id="12" name="Picture 11" descr="proofreading-2.psd"/>
          <p:cNvPicPr>
            <a:picLocks noChangeAspect="1"/>
          </p:cNvPicPr>
          <p:nvPr/>
        </p:nvPicPr>
        <p:blipFill>
          <a:blip r:embed="rId3"/>
          <a:stretch>
            <a:fillRect/>
          </a:stretch>
        </p:blipFill>
        <p:spPr>
          <a:xfrm>
            <a:off x="1447800" y="2819400"/>
            <a:ext cx="6159500" cy="175049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Goals</a:t>
            </a:r>
            <a:endParaRPr lang="en-US" dirty="0"/>
          </a:p>
        </p:txBody>
      </p:sp>
      <p:sp>
        <p:nvSpPr>
          <p:cNvPr id="3" name="Content Placeholder 2"/>
          <p:cNvSpPr>
            <a:spLocks noGrp="1"/>
          </p:cNvSpPr>
          <p:nvPr>
            <p:ph idx="1"/>
          </p:nvPr>
        </p:nvSpPr>
        <p:spPr>
          <a:xfrm>
            <a:off x="533400" y="1600200"/>
            <a:ext cx="7543800" cy="4525963"/>
          </a:xfrm>
        </p:spPr>
        <p:txBody>
          <a:bodyPr/>
          <a:lstStyle/>
          <a:p>
            <a:pPr>
              <a:spcAft>
                <a:spcPts val="1200"/>
              </a:spcAft>
            </a:pPr>
            <a:r>
              <a:rPr lang="en-US" dirty="0" smtClean="0"/>
              <a:t>Is </a:t>
            </a:r>
            <a:r>
              <a:rPr lang="en-US" dirty="0" err="1" smtClean="0"/>
              <a:t>Soylent’s</a:t>
            </a:r>
            <a:r>
              <a:rPr lang="en-US" dirty="0" smtClean="0"/>
              <a:t> crowdsourced user interface</a:t>
            </a:r>
            <a:br>
              <a:rPr lang="en-US" dirty="0" smtClean="0"/>
            </a:br>
            <a:r>
              <a:rPr lang="en-US" dirty="0" smtClean="0"/>
              <a:t>approach feasible?</a:t>
            </a:r>
            <a:br>
              <a:rPr lang="en-US" dirty="0" smtClean="0"/>
            </a:br>
            <a:r>
              <a:rPr lang="en-US" dirty="0" smtClean="0"/>
              <a:t>	How high is the </a:t>
            </a:r>
            <a:r>
              <a:rPr lang="en-US" u="sng" dirty="0" smtClean="0"/>
              <a:t>quality</a:t>
            </a:r>
            <a:r>
              <a:rPr lang="en-US" dirty="0" smtClean="0"/>
              <a:t>?</a:t>
            </a:r>
          </a:p>
          <a:p>
            <a:pPr>
              <a:spcAft>
                <a:spcPts val="1200"/>
              </a:spcAft>
            </a:pPr>
            <a:r>
              <a:rPr lang="en-US" dirty="0" smtClean="0"/>
              <a:t>		How long is the </a:t>
            </a:r>
            <a:r>
              <a:rPr lang="en-US" u="sng" dirty="0" smtClean="0"/>
              <a:t>delay</a:t>
            </a:r>
            <a:r>
              <a:rPr lang="en-US" dirty="0" smtClean="0"/>
              <a:t>?</a:t>
            </a:r>
          </a:p>
          <a:p>
            <a:pPr>
              <a:spcAft>
                <a:spcPts val="1200"/>
              </a:spcAft>
            </a:pPr>
            <a:r>
              <a:rPr lang="en-US" dirty="0" smtClean="0"/>
              <a:t>		How much does it </a:t>
            </a:r>
            <a:r>
              <a:rPr lang="en-US" u="sng" dirty="0" smtClean="0"/>
              <a:t>cost</a:t>
            </a:r>
            <a:r>
              <a:rPr lang="en-US" dirty="0" smtClean="0"/>
              <a:t>?</a:t>
            </a:r>
          </a:p>
        </p:txBody>
      </p:sp>
      <p:sp>
        <p:nvSpPr>
          <p:cNvPr id="4" name="TextBox 3"/>
          <p:cNvSpPr txBox="1"/>
          <p:nvPr/>
        </p:nvSpPr>
        <p:spPr>
          <a:xfrm>
            <a:off x="888378" y="2438400"/>
            <a:ext cx="559422" cy="877163"/>
          </a:xfrm>
          <a:prstGeom prst="rect">
            <a:avLst/>
          </a:prstGeom>
          <a:noFill/>
        </p:spPr>
        <p:txBody>
          <a:bodyPr wrap="none" rtlCol="0">
            <a:spAutoFit/>
          </a:bodyPr>
          <a:lstStyle/>
          <a:p>
            <a:r>
              <a:rPr lang="en-US" sz="5100" dirty="0" smtClean="0">
                <a:solidFill>
                  <a:schemeClr val="bg1">
                    <a:lumMod val="65000"/>
                  </a:schemeClr>
                </a:solidFill>
                <a:latin typeface="Myriad Pro Black"/>
                <a:cs typeface="Myriad Pro Black"/>
              </a:rPr>
              <a:t>1</a:t>
            </a:r>
          </a:p>
        </p:txBody>
      </p:sp>
      <p:sp>
        <p:nvSpPr>
          <p:cNvPr id="5" name="TextBox 4"/>
          <p:cNvSpPr txBox="1"/>
          <p:nvPr/>
        </p:nvSpPr>
        <p:spPr>
          <a:xfrm>
            <a:off x="914400" y="3124200"/>
            <a:ext cx="559422" cy="877163"/>
          </a:xfrm>
          <a:prstGeom prst="rect">
            <a:avLst/>
          </a:prstGeom>
          <a:noFill/>
        </p:spPr>
        <p:txBody>
          <a:bodyPr wrap="none" rtlCol="0">
            <a:spAutoFit/>
          </a:bodyPr>
          <a:lstStyle/>
          <a:p>
            <a:r>
              <a:rPr lang="en-US" sz="5100" dirty="0" smtClean="0">
                <a:solidFill>
                  <a:schemeClr val="bg1">
                    <a:lumMod val="65000"/>
                  </a:schemeClr>
                </a:solidFill>
                <a:latin typeface="Myriad Pro Black"/>
                <a:cs typeface="Myriad Pro Black"/>
              </a:rPr>
              <a:t>2</a:t>
            </a:r>
          </a:p>
        </p:txBody>
      </p:sp>
      <p:sp>
        <p:nvSpPr>
          <p:cNvPr id="9" name="TextBox 8"/>
          <p:cNvSpPr txBox="1"/>
          <p:nvPr/>
        </p:nvSpPr>
        <p:spPr>
          <a:xfrm>
            <a:off x="7772400" y="5380672"/>
            <a:ext cx="1295401" cy="1477328"/>
          </a:xfrm>
          <a:prstGeom prst="rect">
            <a:avLst/>
          </a:prstGeom>
          <a:noFill/>
        </p:spPr>
        <p:txBody>
          <a:bodyPr wrap="square" lIns="0" rIns="0" rtlCol="0">
            <a:spAutoFit/>
          </a:bodyPr>
          <a:lstStyle/>
          <a:p>
            <a:r>
              <a:rPr lang="en-US" dirty="0" smtClean="0">
                <a:solidFill>
                  <a:srgbClr val="A6A6A6"/>
                </a:solidFill>
                <a:latin typeface="+mj-lt"/>
              </a:rPr>
              <a:t>Introduction</a:t>
            </a:r>
          </a:p>
          <a:p>
            <a:r>
              <a:rPr lang="en-US" dirty="0" smtClean="0">
                <a:solidFill>
                  <a:srgbClr val="A6A6A6"/>
                </a:solidFill>
                <a:latin typeface="+mj-lt"/>
              </a:rPr>
              <a:t>Demo</a:t>
            </a:r>
          </a:p>
          <a:p>
            <a:r>
              <a:rPr lang="en-US" dirty="0" smtClean="0">
                <a:solidFill>
                  <a:srgbClr val="A6A6A6"/>
                </a:solidFill>
                <a:latin typeface="+mj-lt"/>
              </a:rPr>
              <a:t>Find-Fix-Verify</a:t>
            </a:r>
          </a:p>
          <a:p>
            <a:r>
              <a:rPr lang="en-US" dirty="0" smtClean="0">
                <a:solidFill>
                  <a:srgbClr val="CB8F36"/>
                </a:solidFill>
                <a:latin typeface="Myriad Pro Semibold"/>
                <a:cs typeface="Myriad Pro Semibold"/>
              </a:rPr>
              <a:t>Evaluation</a:t>
            </a:r>
          </a:p>
          <a:p>
            <a:r>
              <a:rPr lang="en-US" dirty="0" smtClean="0">
                <a:solidFill>
                  <a:srgbClr val="A6A6A6"/>
                </a:solidFill>
                <a:latin typeface="+mj-lt"/>
              </a:rPr>
              <a:t>Discussion</a:t>
            </a:r>
          </a:p>
        </p:txBody>
      </p:sp>
      <p:sp>
        <p:nvSpPr>
          <p:cNvPr id="10" name="TextBox 9"/>
          <p:cNvSpPr txBox="1"/>
          <p:nvPr/>
        </p:nvSpPr>
        <p:spPr>
          <a:xfrm rot="16200000">
            <a:off x="6845380" y="5880303"/>
            <a:ext cx="1409001" cy="507831"/>
          </a:xfrm>
          <a:prstGeom prst="rect">
            <a:avLst/>
          </a:prstGeom>
          <a:noFill/>
        </p:spPr>
        <p:txBody>
          <a:bodyPr wrap="none" rtlCol="0">
            <a:spAutoFit/>
          </a:bodyPr>
          <a:lstStyle/>
          <a:p>
            <a:r>
              <a:rPr lang="en-US" sz="2700" dirty="0" smtClean="0">
                <a:solidFill>
                  <a:schemeClr val="bg1">
                    <a:lumMod val="65000"/>
                  </a:schemeClr>
                </a:solidFill>
                <a:latin typeface="Myriad Pro Semibold SemiExt"/>
                <a:cs typeface="Myriad Pro Semibold SemiExt"/>
              </a:rPr>
              <a:t>Soylent</a:t>
            </a:r>
            <a:endParaRPr lang="en-US" sz="2700" dirty="0">
              <a:solidFill>
                <a:schemeClr val="bg1">
                  <a:lumMod val="65000"/>
                </a:schemeClr>
              </a:solidFill>
              <a:latin typeface="Myriad Pro Semibold SemiExt"/>
              <a:cs typeface="Myriad Pro Semibold SemiExt"/>
            </a:endParaRPr>
          </a:p>
        </p:txBody>
      </p:sp>
      <p:sp>
        <p:nvSpPr>
          <p:cNvPr id="8" name="TextBox 7"/>
          <p:cNvSpPr txBox="1"/>
          <p:nvPr/>
        </p:nvSpPr>
        <p:spPr>
          <a:xfrm>
            <a:off x="914400" y="3771037"/>
            <a:ext cx="559422" cy="877163"/>
          </a:xfrm>
          <a:prstGeom prst="rect">
            <a:avLst/>
          </a:prstGeom>
          <a:noFill/>
        </p:spPr>
        <p:txBody>
          <a:bodyPr wrap="none" rtlCol="0">
            <a:spAutoFit/>
          </a:bodyPr>
          <a:lstStyle/>
          <a:p>
            <a:r>
              <a:rPr lang="en-US" sz="5100" dirty="0" smtClean="0">
                <a:solidFill>
                  <a:schemeClr val="bg1">
                    <a:lumMod val="65000"/>
                  </a:schemeClr>
                </a:solidFill>
                <a:latin typeface="Myriad Pro Black"/>
                <a:cs typeface="Myriad Pro Black"/>
              </a:rPr>
              <a:t>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295401" y="0"/>
            <a:ext cx="7619999" cy="1538883"/>
          </a:xfrm>
          <a:prstGeom prst="rect">
            <a:avLst/>
          </a:prstGeom>
          <a:noFill/>
        </p:spPr>
        <p:txBody>
          <a:bodyPr wrap="square" rtlCol="0">
            <a:spAutoFit/>
          </a:bodyPr>
          <a:lstStyle/>
          <a:p>
            <a:r>
              <a:rPr lang="en-US" sz="2200" dirty="0" smtClean="0"/>
              <a:t>Blog</a:t>
            </a:r>
          </a:p>
          <a:p>
            <a:r>
              <a:rPr lang="en-US" i="1" dirty="0" smtClean="0">
                <a:latin typeface="+mj-lt"/>
              </a:rPr>
              <a:t>Print publishers are in a tizzy over Apple’s new </a:t>
            </a:r>
            <a:r>
              <a:rPr lang="en-US" i="1" dirty="0" err="1" smtClean="0">
                <a:latin typeface="+mj-lt"/>
              </a:rPr>
              <a:t>iPad</a:t>
            </a:r>
            <a:r>
              <a:rPr lang="en-US" i="1" dirty="0" smtClean="0">
                <a:latin typeface="+mj-lt"/>
              </a:rPr>
              <a:t> because they hope to finally be able to charge for their digital editions. But in order to get people to pay for their magazine and newspaper apps, they are going to have to offer something different that readers cannot get at the newsstand or on the open Web.</a:t>
            </a:r>
            <a:endParaRPr lang="en-US" i="1" dirty="0">
              <a:latin typeface="+mj-lt"/>
            </a:endParaRPr>
          </a:p>
        </p:txBody>
      </p:sp>
      <p:sp>
        <p:nvSpPr>
          <p:cNvPr id="5" name="TextBox 4"/>
          <p:cNvSpPr txBox="1"/>
          <p:nvPr/>
        </p:nvSpPr>
        <p:spPr>
          <a:xfrm>
            <a:off x="1295401" y="1527721"/>
            <a:ext cx="7619999" cy="1261884"/>
          </a:xfrm>
          <a:prstGeom prst="rect">
            <a:avLst/>
          </a:prstGeom>
          <a:noFill/>
        </p:spPr>
        <p:txBody>
          <a:bodyPr wrap="square" rtlCol="0">
            <a:spAutoFit/>
          </a:bodyPr>
          <a:lstStyle/>
          <a:p>
            <a:r>
              <a:rPr lang="en-US" sz="2200" dirty="0" smtClean="0"/>
              <a:t>Classic </a:t>
            </a:r>
            <a:r>
              <a:rPr lang="en-US" sz="2200" cap="small" dirty="0" err="1" smtClean="0"/>
              <a:t>uist</a:t>
            </a:r>
            <a:r>
              <a:rPr lang="en-US" sz="2200" cap="small" dirty="0" smtClean="0"/>
              <a:t> </a:t>
            </a:r>
            <a:r>
              <a:rPr lang="en-US" sz="2200" dirty="0" smtClean="0"/>
              <a:t>Paper</a:t>
            </a:r>
          </a:p>
          <a:p>
            <a:r>
              <a:rPr lang="en-US" i="1" dirty="0" smtClean="0">
                <a:latin typeface="+mj-lt"/>
              </a:rPr>
              <a:t>The </a:t>
            </a:r>
            <a:r>
              <a:rPr lang="en-US" i="1" dirty="0" err="1" smtClean="0">
                <a:latin typeface="+mj-lt"/>
              </a:rPr>
              <a:t>metaDESK</a:t>
            </a:r>
            <a:r>
              <a:rPr lang="en-US" i="1" dirty="0" smtClean="0">
                <a:latin typeface="+mj-lt"/>
              </a:rPr>
              <a:t> effort is part of the larger Tangible Bits project. The Tangible Bits vision paper introduced the </a:t>
            </a:r>
            <a:r>
              <a:rPr lang="en-US" i="1" dirty="0" err="1" smtClean="0">
                <a:latin typeface="+mj-lt"/>
              </a:rPr>
              <a:t>metaDESK</a:t>
            </a:r>
            <a:r>
              <a:rPr lang="en-US" i="1" dirty="0" smtClean="0">
                <a:latin typeface="+mj-lt"/>
              </a:rPr>
              <a:t> along with two companion platforms, </a:t>
            </a:r>
            <a:br>
              <a:rPr lang="en-US" i="1" dirty="0" smtClean="0">
                <a:latin typeface="+mj-lt"/>
              </a:rPr>
            </a:br>
            <a:r>
              <a:rPr lang="en-US" i="1" dirty="0" smtClean="0">
                <a:latin typeface="+mj-lt"/>
              </a:rPr>
              <a:t>the </a:t>
            </a:r>
            <a:r>
              <a:rPr lang="en-US" i="1" dirty="0" err="1" smtClean="0">
                <a:latin typeface="+mj-lt"/>
              </a:rPr>
              <a:t>transBOARD</a:t>
            </a:r>
            <a:r>
              <a:rPr lang="en-US" i="1" dirty="0" smtClean="0">
                <a:latin typeface="+mj-lt"/>
              </a:rPr>
              <a:t> and </a:t>
            </a:r>
            <a:r>
              <a:rPr lang="en-US" i="1" dirty="0" err="1" smtClean="0">
                <a:latin typeface="+mj-lt"/>
              </a:rPr>
              <a:t>ambientROOM</a:t>
            </a:r>
            <a:r>
              <a:rPr lang="en-US" i="1" dirty="0" smtClean="0">
                <a:latin typeface="+mj-lt"/>
              </a:rPr>
              <a:t>.</a:t>
            </a:r>
            <a:endParaRPr lang="en-US" i="1" dirty="0">
              <a:latin typeface="+mj-lt"/>
            </a:endParaRPr>
          </a:p>
        </p:txBody>
      </p:sp>
      <p:sp>
        <p:nvSpPr>
          <p:cNvPr id="6" name="TextBox 5"/>
          <p:cNvSpPr txBox="1"/>
          <p:nvPr/>
        </p:nvSpPr>
        <p:spPr>
          <a:xfrm>
            <a:off x="1295401" y="2778443"/>
            <a:ext cx="7619999" cy="1538883"/>
          </a:xfrm>
          <a:prstGeom prst="rect">
            <a:avLst/>
          </a:prstGeom>
          <a:noFill/>
        </p:spPr>
        <p:txBody>
          <a:bodyPr wrap="square" rtlCol="0">
            <a:spAutoFit/>
          </a:bodyPr>
          <a:lstStyle/>
          <a:p>
            <a:r>
              <a:rPr lang="en-US" sz="2200" dirty="0" smtClean="0"/>
              <a:t>Draft </a:t>
            </a:r>
            <a:r>
              <a:rPr lang="en-US" sz="2200" cap="small" dirty="0" err="1" smtClean="0"/>
              <a:t>uist</a:t>
            </a:r>
            <a:r>
              <a:rPr lang="en-US" sz="2200" cap="small" dirty="0" smtClean="0"/>
              <a:t> </a:t>
            </a:r>
            <a:r>
              <a:rPr lang="en-US" sz="2200" dirty="0" smtClean="0"/>
              <a:t>Paper</a:t>
            </a:r>
            <a:endParaRPr lang="en-US" sz="2200" cap="small" dirty="0" smtClean="0"/>
          </a:p>
          <a:p>
            <a:r>
              <a:rPr lang="en-US" i="1" dirty="0" smtClean="0">
                <a:latin typeface="+mj-lt"/>
              </a:rPr>
              <a:t>In this paper we argue that it is possible and desirable to combine the easy input affordances of text with the powerful retrieval and visualization capabilities of graphical applications.  We present </a:t>
            </a:r>
            <a:r>
              <a:rPr lang="en-US" i="1" dirty="0" err="1" smtClean="0">
                <a:latin typeface="+mj-lt"/>
              </a:rPr>
              <a:t>WenSo</a:t>
            </a:r>
            <a:r>
              <a:rPr lang="en-US" i="1" dirty="0" smtClean="0">
                <a:latin typeface="+mj-lt"/>
              </a:rPr>
              <a:t>, a tool that uses lightweight text input to capture richly structured information for later retrieval and navigation.</a:t>
            </a:r>
          </a:p>
        </p:txBody>
      </p:sp>
      <p:sp>
        <p:nvSpPr>
          <p:cNvPr id="7" name="TextBox 6"/>
          <p:cNvSpPr txBox="1"/>
          <p:nvPr/>
        </p:nvSpPr>
        <p:spPr>
          <a:xfrm>
            <a:off x="1295401" y="5562600"/>
            <a:ext cx="7619999" cy="1261884"/>
          </a:xfrm>
          <a:prstGeom prst="rect">
            <a:avLst/>
          </a:prstGeom>
          <a:noFill/>
        </p:spPr>
        <p:txBody>
          <a:bodyPr wrap="square" rtlCol="0">
            <a:spAutoFit/>
          </a:bodyPr>
          <a:lstStyle/>
          <a:p>
            <a:r>
              <a:rPr lang="en-US" sz="2200" dirty="0" smtClean="0"/>
              <a:t>Rambling E-mail</a:t>
            </a:r>
          </a:p>
          <a:p>
            <a:r>
              <a:rPr lang="en-US" i="1" dirty="0" smtClean="0">
                <a:latin typeface="+mj-lt"/>
              </a:rPr>
              <a:t>A previous board member, Steve Burleigh, created our web site last year and gave me </a:t>
            </a:r>
            <a:r>
              <a:rPr lang="en-US" i="1" dirty="0" err="1" smtClean="0">
                <a:latin typeface="+mj-lt"/>
              </a:rPr>
              <a:t>alot</a:t>
            </a:r>
            <a:r>
              <a:rPr lang="en-US" i="1" dirty="0" smtClean="0">
                <a:latin typeface="+mj-lt"/>
              </a:rPr>
              <a:t> of ideas. For this year, I found a web site called </a:t>
            </a:r>
            <a:r>
              <a:rPr lang="en-US" i="1" dirty="0" err="1" smtClean="0">
                <a:latin typeface="+mj-lt"/>
              </a:rPr>
              <a:t>eTeamZ</a:t>
            </a:r>
            <a:r>
              <a:rPr lang="en-US" i="1" dirty="0" smtClean="0">
                <a:latin typeface="+mj-lt"/>
              </a:rPr>
              <a:t> that hosts web sites for sports groups.  Check out our new page: […]</a:t>
            </a:r>
          </a:p>
        </p:txBody>
      </p:sp>
      <p:sp>
        <p:nvSpPr>
          <p:cNvPr id="8" name="TextBox 7"/>
          <p:cNvSpPr txBox="1"/>
          <p:nvPr/>
        </p:nvSpPr>
        <p:spPr>
          <a:xfrm>
            <a:off x="1295401" y="4343400"/>
            <a:ext cx="7619999" cy="1261884"/>
          </a:xfrm>
          <a:prstGeom prst="rect">
            <a:avLst/>
          </a:prstGeom>
          <a:noFill/>
        </p:spPr>
        <p:txBody>
          <a:bodyPr wrap="square" rtlCol="0">
            <a:spAutoFit/>
          </a:bodyPr>
          <a:lstStyle/>
          <a:p>
            <a:r>
              <a:rPr lang="en-US" sz="2200" dirty="0" smtClean="0"/>
              <a:t>Technical Writing</a:t>
            </a:r>
          </a:p>
          <a:p>
            <a:r>
              <a:rPr lang="en-US" i="1" dirty="0" smtClean="0">
                <a:latin typeface="+mj-lt"/>
              </a:rPr>
              <a:t>Figure 3 shows the </a:t>
            </a:r>
            <a:r>
              <a:rPr lang="en-US" i="1" dirty="0" err="1" smtClean="0">
                <a:latin typeface="+mj-lt"/>
              </a:rPr>
              <a:t>pseudocode</a:t>
            </a:r>
            <a:r>
              <a:rPr lang="en-US" i="1" dirty="0" smtClean="0">
                <a:latin typeface="+mj-lt"/>
              </a:rPr>
              <a:t> that implements this design for Lookup. FAWN-DS extracts two fields from the 160-bit key: the </a:t>
            </a:r>
            <a:r>
              <a:rPr lang="en-US" i="1" dirty="0" err="1" smtClean="0">
                <a:latin typeface="+mj-lt"/>
              </a:rPr>
              <a:t>i</a:t>
            </a:r>
            <a:r>
              <a:rPr lang="en-US" i="1" dirty="0" smtClean="0">
                <a:latin typeface="+mj-lt"/>
              </a:rPr>
              <a:t> low order bits of the key (the index bits) and the next 15 low order bits (the key fragment).</a:t>
            </a:r>
          </a:p>
        </p:txBody>
      </p:sp>
      <p:sp>
        <p:nvSpPr>
          <p:cNvPr id="9" name="TextBox 8"/>
          <p:cNvSpPr txBox="1"/>
          <p:nvPr/>
        </p:nvSpPr>
        <p:spPr>
          <a:xfrm rot="16200000">
            <a:off x="-1107117" y="2728812"/>
            <a:ext cx="3404649" cy="1400383"/>
          </a:xfrm>
          <a:prstGeom prst="rect">
            <a:avLst/>
          </a:prstGeom>
          <a:noFill/>
        </p:spPr>
        <p:txBody>
          <a:bodyPr wrap="none" rtlCol="0">
            <a:spAutoFit/>
          </a:bodyPr>
          <a:lstStyle/>
          <a:p>
            <a:pPr algn="ctr"/>
            <a:r>
              <a:rPr lang="en-US" sz="8500" dirty="0" smtClean="0">
                <a:solidFill>
                  <a:schemeClr val="bg1">
                    <a:lumMod val="75000"/>
                  </a:schemeClr>
                </a:solidFill>
                <a:latin typeface="Myriad Pro Semibold"/>
                <a:cs typeface="Myriad Pro Semibold"/>
              </a:rPr>
              <a:t>Shortn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295400" y="0"/>
            <a:ext cx="7467600" cy="1538883"/>
          </a:xfrm>
          <a:prstGeom prst="rect">
            <a:avLst/>
          </a:prstGeom>
          <a:noFill/>
        </p:spPr>
        <p:txBody>
          <a:bodyPr wrap="square" rtlCol="0">
            <a:spAutoFit/>
          </a:bodyPr>
          <a:lstStyle/>
          <a:p>
            <a:r>
              <a:rPr lang="en-US" sz="2200" dirty="0" smtClean="0"/>
              <a:t>Blog – 83%</a:t>
            </a:r>
          </a:p>
          <a:p>
            <a:r>
              <a:rPr lang="en-US" i="1" dirty="0" smtClean="0">
                <a:latin typeface="+mj-lt"/>
              </a:rPr>
              <a:t>Print publishers are in a tizzy over Apple’s new </a:t>
            </a:r>
            <a:r>
              <a:rPr lang="en-US" i="1" dirty="0" err="1" smtClean="0">
                <a:latin typeface="+mj-lt"/>
              </a:rPr>
              <a:t>iPad</a:t>
            </a:r>
            <a:r>
              <a:rPr lang="en-US" i="1" dirty="0" smtClean="0">
                <a:latin typeface="+mj-lt"/>
              </a:rPr>
              <a:t> because they hope to </a:t>
            </a:r>
            <a:r>
              <a:rPr lang="en-US" i="1" strike="sngStrike" dirty="0" smtClean="0">
                <a:solidFill>
                  <a:schemeClr val="accent2">
                    <a:lumMod val="60000"/>
                    <a:lumOff val="40000"/>
                  </a:schemeClr>
                </a:solidFill>
                <a:latin typeface="+mj-lt"/>
              </a:rPr>
              <a:t>finally</a:t>
            </a:r>
            <a:r>
              <a:rPr lang="en-US" i="1" dirty="0" smtClean="0">
                <a:latin typeface="+mj-lt"/>
              </a:rPr>
              <a:t> be able to charge for their digital editions. But in order to get people to pay for their magazine and newspaper apps, they </a:t>
            </a:r>
            <a:r>
              <a:rPr lang="en-US" i="1" strike="sngStrike" dirty="0" smtClean="0">
                <a:solidFill>
                  <a:schemeClr val="accent2">
                    <a:lumMod val="60000"/>
                    <a:lumOff val="40000"/>
                  </a:schemeClr>
                </a:solidFill>
                <a:latin typeface="+mj-lt"/>
              </a:rPr>
              <a:t>are going to </a:t>
            </a:r>
            <a:r>
              <a:rPr lang="en-US" i="1" dirty="0" smtClean="0">
                <a:latin typeface="+mj-lt"/>
              </a:rPr>
              <a:t>have to offer something different that readers cannot get at the newsstand or on the open Web.</a:t>
            </a:r>
            <a:endParaRPr lang="en-US" i="1" dirty="0">
              <a:latin typeface="+mj-lt"/>
            </a:endParaRPr>
          </a:p>
        </p:txBody>
      </p:sp>
      <p:sp>
        <p:nvSpPr>
          <p:cNvPr id="5" name="TextBox 4"/>
          <p:cNvSpPr txBox="1"/>
          <p:nvPr/>
        </p:nvSpPr>
        <p:spPr>
          <a:xfrm>
            <a:off x="1295400" y="1527721"/>
            <a:ext cx="7467600" cy="1261884"/>
          </a:xfrm>
          <a:prstGeom prst="rect">
            <a:avLst/>
          </a:prstGeom>
          <a:noFill/>
        </p:spPr>
        <p:txBody>
          <a:bodyPr wrap="square" rtlCol="0">
            <a:spAutoFit/>
          </a:bodyPr>
          <a:lstStyle/>
          <a:p>
            <a:r>
              <a:rPr lang="en-US" sz="2200" dirty="0" smtClean="0"/>
              <a:t>Classic </a:t>
            </a:r>
            <a:r>
              <a:rPr lang="en-US" sz="2200" cap="small" dirty="0" err="1" smtClean="0"/>
              <a:t>uist</a:t>
            </a:r>
            <a:r>
              <a:rPr lang="en-US" sz="2200" cap="small" dirty="0" smtClean="0"/>
              <a:t> </a:t>
            </a:r>
            <a:r>
              <a:rPr lang="en-US" sz="2200" dirty="0" smtClean="0"/>
              <a:t>Paper</a:t>
            </a:r>
            <a:r>
              <a:rPr lang="en-US" sz="2200" cap="small" dirty="0" smtClean="0"/>
              <a:t> </a:t>
            </a:r>
            <a:r>
              <a:rPr lang="en-US" sz="2200" dirty="0" smtClean="0"/>
              <a:t>– 87%</a:t>
            </a:r>
            <a:endParaRPr lang="en-US" sz="2200" cap="small" dirty="0" smtClean="0"/>
          </a:p>
          <a:p>
            <a:r>
              <a:rPr lang="en-US" i="1" dirty="0" smtClean="0">
                <a:latin typeface="+mj-lt"/>
              </a:rPr>
              <a:t>The </a:t>
            </a:r>
            <a:r>
              <a:rPr lang="en-US" i="1" dirty="0" err="1" smtClean="0">
                <a:latin typeface="+mj-lt"/>
              </a:rPr>
              <a:t>metaDESK</a:t>
            </a:r>
            <a:r>
              <a:rPr lang="en-US" i="1" dirty="0" smtClean="0">
                <a:latin typeface="+mj-lt"/>
              </a:rPr>
              <a:t> effort is part of the larger Tangible Bits project</a:t>
            </a:r>
            <a:r>
              <a:rPr lang="en-US" i="1" strike="sngStrike" dirty="0" smtClean="0">
                <a:solidFill>
                  <a:schemeClr val="accent2">
                    <a:lumMod val="60000"/>
                    <a:lumOff val="40000"/>
                  </a:schemeClr>
                </a:solidFill>
                <a:latin typeface="+mj-lt"/>
              </a:rPr>
              <a:t>. The Tangible Bits vision paper</a:t>
            </a:r>
            <a:r>
              <a:rPr lang="en-US" i="1" u="sng" dirty="0" smtClean="0">
                <a:solidFill>
                  <a:schemeClr val="accent1">
                    <a:lumMod val="75000"/>
                  </a:schemeClr>
                </a:solidFill>
                <a:latin typeface="+mj-lt"/>
              </a:rPr>
              <a:t>, which</a:t>
            </a:r>
            <a:r>
              <a:rPr lang="en-US" i="1" dirty="0" smtClean="0">
                <a:latin typeface="+mj-lt"/>
              </a:rPr>
              <a:t> introduced the </a:t>
            </a:r>
            <a:r>
              <a:rPr lang="en-US" i="1" dirty="0" err="1" smtClean="0">
                <a:latin typeface="+mj-lt"/>
              </a:rPr>
              <a:t>metaDESK</a:t>
            </a:r>
            <a:r>
              <a:rPr lang="en-US" i="1" dirty="0" smtClean="0">
                <a:latin typeface="+mj-lt"/>
              </a:rPr>
              <a:t> </a:t>
            </a:r>
            <a:r>
              <a:rPr lang="en-US" i="1" strike="sngStrike" dirty="0" smtClean="0">
                <a:solidFill>
                  <a:schemeClr val="accent2">
                    <a:lumMod val="60000"/>
                    <a:lumOff val="40000"/>
                  </a:schemeClr>
                </a:solidFill>
                <a:latin typeface="+mj-lt"/>
              </a:rPr>
              <a:t>along </a:t>
            </a:r>
            <a:r>
              <a:rPr lang="en-US" i="1" strike="sngStrike" dirty="0" err="1" smtClean="0">
                <a:solidFill>
                  <a:schemeClr val="accent2">
                    <a:lumMod val="60000"/>
                    <a:lumOff val="40000"/>
                  </a:schemeClr>
                </a:solidFill>
                <a:latin typeface="+mj-lt"/>
              </a:rPr>
              <a:t>with</a:t>
            </a:r>
            <a:r>
              <a:rPr lang="en-US" i="1" u="sng" dirty="0" err="1" smtClean="0">
                <a:solidFill>
                  <a:schemeClr val="accent1">
                    <a:lumMod val="75000"/>
                  </a:schemeClr>
                </a:solidFill>
                <a:latin typeface="+mj-lt"/>
              </a:rPr>
              <a:t>and</a:t>
            </a:r>
            <a:r>
              <a:rPr lang="en-US" i="1" dirty="0" smtClean="0">
                <a:latin typeface="+mj-lt"/>
              </a:rPr>
              <a:t> two companion platforms, the </a:t>
            </a:r>
            <a:r>
              <a:rPr lang="en-US" i="1" dirty="0" err="1" smtClean="0">
                <a:latin typeface="+mj-lt"/>
              </a:rPr>
              <a:t>transBOARD</a:t>
            </a:r>
            <a:r>
              <a:rPr lang="en-US" i="1" dirty="0" smtClean="0">
                <a:latin typeface="+mj-lt"/>
              </a:rPr>
              <a:t> and </a:t>
            </a:r>
            <a:r>
              <a:rPr lang="en-US" i="1" dirty="0" err="1" smtClean="0">
                <a:latin typeface="+mj-lt"/>
              </a:rPr>
              <a:t>ambientROOM</a:t>
            </a:r>
            <a:r>
              <a:rPr lang="en-US" i="1" dirty="0" smtClean="0">
                <a:latin typeface="+mj-lt"/>
              </a:rPr>
              <a:t>.</a:t>
            </a:r>
            <a:endParaRPr lang="en-US" i="1" dirty="0">
              <a:latin typeface="+mj-lt"/>
            </a:endParaRPr>
          </a:p>
        </p:txBody>
      </p:sp>
      <p:sp>
        <p:nvSpPr>
          <p:cNvPr id="6" name="TextBox 5"/>
          <p:cNvSpPr txBox="1"/>
          <p:nvPr/>
        </p:nvSpPr>
        <p:spPr>
          <a:xfrm>
            <a:off x="1295400" y="2778443"/>
            <a:ext cx="7620000" cy="1538883"/>
          </a:xfrm>
          <a:prstGeom prst="rect">
            <a:avLst/>
          </a:prstGeom>
          <a:noFill/>
        </p:spPr>
        <p:txBody>
          <a:bodyPr wrap="square" rtlCol="0">
            <a:spAutoFit/>
          </a:bodyPr>
          <a:lstStyle/>
          <a:p>
            <a:r>
              <a:rPr lang="en-US" sz="2200" dirty="0" smtClean="0"/>
              <a:t>Draft </a:t>
            </a:r>
            <a:r>
              <a:rPr lang="en-US" sz="2200" cap="small" dirty="0" err="1" smtClean="0"/>
              <a:t>uist</a:t>
            </a:r>
            <a:r>
              <a:rPr lang="en-US" sz="2200" cap="small" dirty="0" smtClean="0"/>
              <a:t> </a:t>
            </a:r>
            <a:r>
              <a:rPr lang="en-US" sz="2200" dirty="0" smtClean="0"/>
              <a:t>Paper – 90%</a:t>
            </a:r>
            <a:endParaRPr lang="en-US" sz="2200" cap="small" dirty="0" smtClean="0"/>
          </a:p>
          <a:p>
            <a:r>
              <a:rPr lang="en-US" i="1" strike="sngStrike" dirty="0" smtClean="0">
                <a:solidFill>
                  <a:schemeClr val="accent2">
                    <a:lumMod val="60000"/>
                    <a:lumOff val="40000"/>
                  </a:schemeClr>
                </a:solidFill>
                <a:latin typeface="+mj-lt"/>
              </a:rPr>
              <a:t>In this paper we argue that</a:t>
            </a:r>
            <a:r>
              <a:rPr lang="en-US" i="1" dirty="0" smtClean="0">
                <a:latin typeface="+mj-lt"/>
              </a:rPr>
              <a:t> it is possible and desirable to combine the easy input affordances of text with the powerful retrieval and visualization capabilities of graphical applications.  We present </a:t>
            </a:r>
            <a:r>
              <a:rPr lang="en-US" i="1" dirty="0" err="1" smtClean="0">
                <a:latin typeface="+mj-lt"/>
              </a:rPr>
              <a:t>WenSo</a:t>
            </a:r>
            <a:r>
              <a:rPr lang="en-US" i="1" dirty="0" smtClean="0">
                <a:latin typeface="+mj-lt"/>
              </a:rPr>
              <a:t>, </a:t>
            </a:r>
            <a:r>
              <a:rPr lang="en-US" i="1" strike="sngStrike" dirty="0" smtClean="0">
                <a:solidFill>
                  <a:schemeClr val="accent2">
                    <a:lumMod val="60000"/>
                    <a:lumOff val="40000"/>
                  </a:schemeClr>
                </a:solidFill>
                <a:latin typeface="+mj-lt"/>
              </a:rPr>
              <a:t>a tool </a:t>
            </a:r>
            <a:r>
              <a:rPr lang="en-US" i="1" strike="sngStrike" dirty="0" err="1" smtClean="0">
                <a:solidFill>
                  <a:schemeClr val="accent2">
                    <a:lumMod val="60000"/>
                    <a:lumOff val="40000"/>
                  </a:schemeClr>
                </a:solidFill>
                <a:latin typeface="+mj-lt"/>
              </a:rPr>
              <a:t>that</a:t>
            </a:r>
            <a:r>
              <a:rPr lang="en-US" i="1" u="sng" dirty="0" err="1" smtClean="0">
                <a:solidFill>
                  <a:schemeClr val="accent1">
                    <a:lumMod val="75000"/>
                  </a:schemeClr>
                </a:solidFill>
                <a:latin typeface="+mj-lt"/>
              </a:rPr>
              <a:t>which</a:t>
            </a:r>
            <a:r>
              <a:rPr lang="en-US" i="1" dirty="0" smtClean="0">
                <a:latin typeface="+mj-lt"/>
              </a:rPr>
              <a:t> uses lightweight text input to capture richly structured information for later retrieval and navigation.</a:t>
            </a:r>
          </a:p>
        </p:txBody>
      </p:sp>
      <p:sp>
        <p:nvSpPr>
          <p:cNvPr id="7" name="TextBox 6"/>
          <p:cNvSpPr txBox="1"/>
          <p:nvPr/>
        </p:nvSpPr>
        <p:spPr>
          <a:xfrm>
            <a:off x="1295400" y="5562600"/>
            <a:ext cx="7467600" cy="1261884"/>
          </a:xfrm>
          <a:prstGeom prst="rect">
            <a:avLst/>
          </a:prstGeom>
          <a:noFill/>
        </p:spPr>
        <p:txBody>
          <a:bodyPr wrap="square" rtlCol="0">
            <a:spAutoFit/>
          </a:bodyPr>
          <a:lstStyle/>
          <a:p>
            <a:r>
              <a:rPr lang="en-US" sz="2200" dirty="0" smtClean="0"/>
              <a:t>Rambling E-mail – 78%</a:t>
            </a:r>
          </a:p>
          <a:p>
            <a:r>
              <a:rPr lang="en-US" i="1" strike="sngStrike" dirty="0" smtClean="0">
                <a:solidFill>
                  <a:schemeClr val="accent2">
                    <a:lumMod val="60000"/>
                    <a:lumOff val="40000"/>
                  </a:schemeClr>
                </a:solidFill>
                <a:latin typeface="+mj-lt"/>
              </a:rPr>
              <a:t>A previous board member, </a:t>
            </a:r>
            <a:r>
              <a:rPr lang="en-US" i="1" dirty="0" smtClean="0">
                <a:latin typeface="+mj-lt"/>
              </a:rPr>
              <a:t>Steve Burleigh</a:t>
            </a:r>
            <a:r>
              <a:rPr lang="en-US" i="1" strike="sngStrike" dirty="0" smtClean="0">
                <a:solidFill>
                  <a:schemeClr val="accent2">
                    <a:lumMod val="60000"/>
                    <a:lumOff val="40000"/>
                  </a:schemeClr>
                </a:solidFill>
                <a:latin typeface="+mj-lt"/>
              </a:rPr>
              <a:t>,</a:t>
            </a:r>
            <a:r>
              <a:rPr lang="en-US" i="1" dirty="0" smtClean="0">
                <a:latin typeface="+mj-lt"/>
              </a:rPr>
              <a:t> created our web site last year and gave me </a:t>
            </a:r>
            <a:r>
              <a:rPr lang="en-US" i="1" dirty="0" err="1" smtClean="0">
                <a:latin typeface="+mj-lt"/>
              </a:rPr>
              <a:t>alot</a:t>
            </a:r>
            <a:r>
              <a:rPr lang="en-US" i="1" dirty="0" smtClean="0">
                <a:latin typeface="+mj-lt"/>
              </a:rPr>
              <a:t> of ideas. </a:t>
            </a:r>
            <a:r>
              <a:rPr lang="en-US" i="1" strike="sngStrike" dirty="0" smtClean="0">
                <a:solidFill>
                  <a:schemeClr val="accent2">
                    <a:lumMod val="60000"/>
                    <a:lumOff val="40000"/>
                  </a:schemeClr>
                </a:solidFill>
                <a:latin typeface="+mj-lt"/>
              </a:rPr>
              <a:t>For this year, </a:t>
            </a:r>
            <a:r>
              <a:rPr lang="en-US" i="1" dirty="0" smtClean="0">
                <a:latin typeface="+mj-lt"/>
              </a:rPr>
              <a:t>I found a web site called </a:t>
            </a:r>
            <a:r>
              <a:rPr lang="en-US" i="1" dirty="0" err="1" smtClean="0">
                <a:latin typeface="+mj-lt"/>
              </a:rPr>
              <a:t>eTeamZ</a:t>
            </a:r>
            <a:r>
              <a:rPr lang="en-US" i="1" dirty="0" smtClean="0">
                <a:latin typeface="+mj-lt"/>
              </a:rPr>
              <a:t> that hosts web sites for sports groups.  Check out our new page: […]</a:t>
            </a:r>
          </a:p>
        </p:txBody>
      </p:sp>
      <p:sp>
        <p:nvSpPr>
          <p:cNvPr id="8" name="TextBox 7"/>
          <p:cNvSpPr txBox="1"/>
          <p:nvPr/>
        </p:nvSpPr>
        <p:spPr>
          <a:xfrm>
            <a:off x="1295400" y="4343400"/>
            <a:ext cx="7467600" cy="1261884"/>
          </a:xfrm>
          <a:prstGeom prst="rect">
            <a:avLst/>
          </a:prstGeom>
          <a:noFill/>
        </p:spPr>
        <p:txBody>
          <a:bodyPr wrap="square" rtlCol="0">
            <a:spAutoFit/>
          </a:bodyPr>
          <a:lstStyle/>
          <a:p>
            <a:r>
              <a:rPr lang="en-US" sz="2200" dirty="0" smtClean="0"/>
              <a:t>Technical Writing – 82%</a:t>
            </a:r>
          </a:p>
          <a:p>
            <a:r>
              <a:rPr lang="en-US" i="1" dirty="0" smtClean="0">
                <a:latin typeface="+mj-lt"/>
              </a:rPr>
              <a:t>Figure 3 shows the </a:t>
            </a:r>
            <a:r>
              <a:rPr lang="en-US" i="1" dirty="0" err="1" smtClean="0">
                <a:latin typeface="+mj-lt"/>
              </a:rPr>
              <a:t>pseudocode</a:t>
            </a:r>
            <a:r>
              <a:rPr lang="en-US" i="1" dirty="0" smtClean="0">
                <a:latin typeface="+mj-lt"/>
              </a:rPr>
              <a:t> that implements this design for Lookup. FAWN-DS extracts two fields from the 160-bit key: </a:t>
            </a:r>
            <a:r>
              <a:rPr lang="en-US" i="1" strike="sngStrike" dirty="0" smtClean="0">
                <a:solidFill>
                  <a:schemeClr val="accent2">
                    <a:lumMod val="60000"/>
                    <a:lumOff val="40000"/>
                  </a:schemeClr>
                </a:solidFill>
                <a:latin typeface="+mj-lt"/>
              </a:rPr>
              <a:t>the </a:t>
            </a:r>
            <a:r>
              <a:rPr lang="en-US" i="1" strike="sngStrike" dirty="0" err="1" smtClean="0">
                <a:solidFill>
                  <a:schemeClr val="accent2">
                    <a:lumMod val="60000"/>
                    <a:lumOff val="40000"/>
                  </a:schemeClr>
                </a:solidFill>
                <a:latin typeface="+mj-lt"/>
              </a:rPr>
              <a:t>i</a:t>
            </a:r>
            <a:r>
              <a:rPr lang="en-US" i="1" strike="sngStrike" dirty="0" smtClean="0">
                <a:solidFill>
                  <a:schemeClr val="accent2">
                    <a:lumMod val="60000"/>
                    <a:lumOff val="40000"/>
                  </a:schemeClr>
                </a:solidFill>
                <a:latin typeface="+mj-lt"/>
              </a:rPr>
              <a:t> low order bits of the key</a:t>
            </a:r>
            <a:r>
              <a:rPr lang="en-US" i="1" dirty="0" smtClean="0">
                <a:solidFill>
                  <a:schemeClr val="accent2">
                    <a:lumMod val="60000"/>
                    <a:lumOff val="40000"/>
                  </a:schemeClr>
                </a:solidFill>
                <a:latin typeface="+mj-lt"/>
              </a:rPr>
              <a:t> </a:t>
            </a:r>
            <a:r>
              <a:rPr lang="en-US" i="1" dirty="0" smtClean="0">
                <a:latin typeface="+mj-lt"/>
              </a:rPr>
              <a:t>(the index bits) and the next 15 low order bits </a:t>
            </a:r>
            <a:r>
              <a:rPr lang="en-US" i="1" strike="sngStrike" dirty="0" smtClean="0">
                <a:solidFill>
                  <a:schemeClr val="accent2">
                    <a:lumMod val="60000"/>
                    <a:lumOff val="40000"/>
                  </a:schemeClr>
                </a:solidFill>
                <a:latin typeface="+mj-lt"/>
              </a:rPr>
              <a:t>(the key fragment)</a:t>
            </a:r>
            <a:r>
              <a:rPr lang="en-US" i="1" dirty="0" smtClean="0">
                <a:latin typeface="+mj-lt"/>
              </a:rPr>
              <a:t>.</a:t>
            </a:r>
          </a:p>
        </p:txBody>
      </p:sp>
      <p:sp>
        <p:nvSpPr>
          <p:cNvPr id="12" name="TextBox 11"/>
          <p:cNvSpPr txBox="1"/>
          <p:nvPr/>
        </p:nvSpPr>
        <p:spPr>
          <a:xfrm rot="16200000">
            <a:off x="-1107117" y="2728812"/>
            <a:ext cx="3404649" cy="1400383"/>
          </a:xfrm>
          <a:prstGeom prst="rect">
            <a:avLst/>
          </a:prstGeom>
          <a:noFill/>
        </p:spPr>
        <p:txBody>
          <a:bodyPr wrap="none" rtlCol="0">
            <a:spAutoFit/>
          </a:bodyPr>
          <a:lstStyle/>
          <a:p>
            <a:pPr algn="ctr"/>
            <a:r>
              <a:rPr lang="en-US" sz="8500" dirty="0" smtClean="0">
                <a:solidFill>
                  <a:schemeClr val="bg1">
                    <a:lumMod val="75000"/>
                  </a:schemeClr>
                </a:solidFill>
                <a:latin typeface="Myriad Pro Semibold"/>
                <a:cs typeface="Myriad Pro Semibold"/>
              </a:rPr>
              <a:t>Shortn</a:t>
            </a:r>
          </a:p>
        </p:txBody>
      </p:sp>
      <p:sp>
        <p:nvSpPr>
          <p:cNvPr id="9" name="Rounded Rectangle 8"/>
          <p:cNvSpPr/>
          <p:nvPr/>
        </p:nvSpPr>
        <p:spPr>
          <a:xfrm>
            <a:off x="228600" y="2057400"/>
            <a:ext cx="8686800" cy="1600200"/>
          </a:xfrm>
          <a:prstGeom prst="roundRect">
            <a:avLst>
              <a:gd name="adj" fmla="val 6601"/>
            </a:avLst>
          </a:prstGeom>
          <a:solidFill>
            <a:schemeClr val="bg1"/>
          </a:solidFill>
          <a:ln>
            <a:solidFill>
              <a:schemeClr val="bg1">
                <a:lumMod val="50000"/>
              </a:schemeClr>
            </a:solidFill>
          </a:ln>
          <a:effectLst>
            <a:outerShdw blurRad="3175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a:spLocks noGrp="1"/>
          </p:cNvSpPr>
          <p:nvPr>
            <p:ph idx="1"/>
          </p:nvPr>
        </p:nvSpPr>
        <p:spPr>
          <a:xfrm>
            <a:off x="304800" y="2057400"/>
            <a:ext cx="8610600" cy="1371600"/>
          </a:xfrm>
        </p:spPr>
        <p:txBody>
          <a:bodyPr>
            <a:noAutofit/>
          </a:bodyPr>
          <a:lstStyle/>
          <a:p>
            <a:pPr algn="ctr"/>
            <a:r>
              <a:rPr lang="en-US" sz="4700" dirty="0" smtClean="0">
                <a:latin typeface="Myriad Pro"/>
                <a:cs typeface="Myriad Pro"/>
              </a:rPr>
              <a:t>Cut 15% of original paragraph length on average.</a:t>
            </a:r>
            <a:endParaRPr lang="en-US" sz="4700" dirty="0">
              <a:latin typeface="Myriad Pro"/>
              <a:cs typeface="Myriad Pro"/>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0">
                                            <p:txEl>
                                              <p:pRg st="0" end="0"/>
                                            </p:txEl>
                                          </p:spTgt>
                                        </p:tgtEl>
                                      </p:cBhvr>
                                    </p:animEffect>
                                    <p:set>
                                      <p:cBhvr>
                                        <p:cTn id="18"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build="p"/>
      <p:bldP spid="10" grpId="1"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295400" y="0"/>
            <a:ext cx="7467600" cy="1538883"/>
          </a:xfrm>
          <a:prstGeom prst="rect">
            <a:avLst/>
          </a:prstGeom>
          <a:noFill/>
        </p:spPr>
        <p:txBody>
          <a:bodyPr wrap="square" rtlCol="0">
            <a:spAutoFit/>
          </a:bodyPr>
          <a:lstStyle/>
          <a:p>
            <a:r>
              <a:rPr lang="en-US" sz="2200" dirty="0" smtClean="0"/>
              <a:t>Blog – 83%					3 </a:t>
            </a:r>
            <a:r>
              <a:rPr lang="en-US" sz="2200" dirty="0" err="1" smtClean="0"/>
              <a:t>para</a:t>
            </a:r>
            <a:r>
              <a:rPr lang="en-US" sz="2200" dirty="0" smtClean="0"/>
              <a:t>., 158 people, $4.57</a:t>
            </a:r>
          </a:p>
          <a:p>
            <a:r>
              <a:rPr lang="en-US" i="1" dirty="0" smtClean="0">
                <a:latin typeface="+mj-lt"/>
              </a:rPr>
              <a:t>Print publishers are in a tizzy over Apple’s new </a:t>
            </a:r>
            <a:r>
              <a:rPr lang="en-US" i="1" dirty="0" err="1" smtClean="0">
                <a:latin typeface="+mj-lt"/>
              </a:rPr>
              <a:t>iPad</a:t>
            </a:r>
            <a:r>
              <a:rPr lang="en-US" i="1" dirty="0" smtClean="0">
                <a:latin typeface="+mj-lt"/>
              </a:rPr>
              <a:t> because they hope to </a:t>
            </a:r>
            <a:r>
              <a:rPr lang="en-US" i="1" strike="sngStrike" dirty="0" smtClean="0">
                <a:solidFill>
                  <a:schemeClr val="accent2">
                    <a:lumMod val="60000"/>
                    <a:lumOff val="40000"/>
                  </a:schemeClr>
                </a:solidFill>
                <a:latin typeface="+mj-lt"/>
              </a:rPr>
              <a:t>finally</a:t>
            </a:r>
            <a:r>
              <a:rPr lang="en-US" i="1" dirty="0" smtClean="0">
                <a:latin typeface="+mj-lt"/>
              </a:rPr>
              <a:t> be able to charge for their digital editions. But in order to get people to pay for their magazine and newspaper apps, they </a:t>
            </a:r>
            <a:r>
              <a:rPr lang="en-US" i="1" strike="sngStrike" dirty="0" smtClean="0">
                <a:solidFill>
                  <a:schemeClr val="accent2">
                    <a:lumMod val="60000"/>
                    <a:lumOff val="40000"/>
                  </a:schemeClr>
                </a:solidFill>
                <a:latin typeface="+mj-lt"/>
              </a:rPr>
              <a:t>are going to </a:t>
            </a:r>
            <a:r>
              <a:rPr lang="en-US" i="1" dirty="0" smtClean="0">
                <a:latin typeface="+mj-lt"/>
              </a:rPr>
              <a:t>have to offer something different that readers cannot get at the newsstand or on the open Web.</a:t>
            </a:r>
            <a:endParaRPr lang="en-US" i="1" dirty="0">
              <a:latin typeface="+mj-lt"/>
            </a:endParaRPr>
          </a:p>
        </p:txBody>
      </p:sp>
      <p:sp>
        <p:nvSpPr>
          <p:cNvPr id="5" name="TextBox 4"/>
          <p:cNvSpPr txBox="1"/>
          <p:nvPr/>
        </p:nvSpPr>
        <p:spPr>
          <a:xfrm>
            <a:off x="1295400" y="1527721"/>
            <a:ext cx="7467600" cy="1261884"/>
          </a:xfrm>
          <a:prstGeom prst="rect">
            <a:avLst/>
          </a:prstGeom>
          <a:noFill/>
        </p:spPr>
        <p:txBody>
          <a:bodyPr wrap="square" rtlCol="0">
            <a:spAutoFit/>
          </a:bodyPr>
          <a:lstStyle/>
          <a:p>
            <a:r>
              <a:rPr lang="en-US" sz="2200" dirty="0" smtClean="0"/>
              <a:t>Classic </a:t>
            </a:r>
            <a:r>
              <a:rPr lang="en-US" sz="2200" cap="small" dirty="0" err="1" smtClean="0"/>
              <a:t>uist</a:t>
            </a:r>
            <a:r>
              <a:rPr lang="en-US" sz="2200" cap="small" dirty="0" smtClean="0"/>
              <a:t> </a:t>
            </a:r>
            <a:r>
              <a:rPr lang="en-US" sz="2200" dirty="0" smtClean="0"/>
              <a:t>Paper</a:t>
            </a:r>
            <a:r>
              <a:rPr lang="en-US" sz="2200" cap="small" dirty="0" smtClean="0"/>
              <a:t> </a:t>
            </a:r>
            <a:r>
              <a:rPr lang="en-US" sz="2200" dirty="0" smtClean="0"/>
              <a:t>– 87%	7 </a:t>
            </a:r>
            <a:r>
              <a:rPr lang="en-US" sz="2200" dirty="0" err="1" smtClean="0"/>
              <a:t>para</a:t>
            </a:r>
            <a:r>
              <a:rPr lang="en-US" sz="2200" dirty="0" smtClean="0"/>
              <a:t>., 264 people, $7.45</a:t>
            </a:r>
            <a:endParaRPr lang="en-US" sz="2200" cap="small" dirty="0" smtClean="0"/>
          </a:p>
          <a:p>
            <a:r>
              <a:rPr lang="en-US" i="1" dirty="0" smtClean="0">
                <a:latin typeface="+mj-lt"/>
              </a:rPr>
              <a:t>The </a:t>
            </a:r>
            <a:r>
              <a:rPr lang="en-US" i="1" dirty="0" err="1" smtClean="0">
                <a:latin typeface="+mj-lt"/>
              </a:rPr>
              <a:t>metaDESK</a:t>
            </a:r>
            <a:r>
              <a:rPr lang="en-US" i="1" dirty="0" smtClean="0">
                <a:latin typeface="+mj-lt"/>
              </a:rPr>
              <a:t> effort is part of the larger Tangible Bits project</a:t>
            </a:r>
            <a:r>
              <a:rPr lang="en-US" i="1" strike="sngStrike" dirty="0" smtClean="0">
                <a:solidFill>
                  <a:schemeClr val="accent2">
                    <a:lumMod val="60000"/>
                    <a:lumOff val="40000"/>
                  </a:schemeClr>
                </a:solidFill>
                <a:latin typeface="+mj-lt"/>
              </a:rPr>
              <a:t>. The Tangible Bits vision paper</a:t>
            </a:r>
            <a:r>
              <a:rPr lang="en-US" i="1" u="sng" dirty="0" smtClean="0">
                <a:solidFill>
                  <a:schemeClr val="accent1">
                    <a:lumMod val="75000"/>
                  </a:schemeClr>
                </a:solidFill>
                <a:latin typeface="+mj-lt"/>
              </a:rPr>
              <a:t>, which</a:t>
            </a:r>
            <a:r>
              <a:rPr lang="en-US" i="1" dirty="0" smtClean="0">
                <a:latin typeface="+mj-lt"/>
              </a:rPr>
              <a:t> introduced the </a:t>
            </a:r>
            <a:r>
              <a:rPr lang="en-US" i="1" dirty="0" err="1" smtClean="0">
                <a:latin typeface="+mj-lt"/>
              </a:rPr>
              <a:t>metaDESK</a:t>
            </a:r>
            <a:r>
              <a:rPr lang="en-US" i="1" dirty="0" smtClean="0">
                <a:latin typeface="+mj-lt"/>
              </a:rPr>
              <a:t> </a:t>
            </a:r>
            <a:r>
              <a:rPr lang="en-US" i="1" strike="sngStrike" dirty="0" smtClean="0">
                <a:solidFill>
                  <a:schemeClr val="accent2">
                    <a:lumMod val="60000"/>
                    <a:lumOff val="40000"/>
                  </a:schemeClr>
                </a:solidFill>
                <a:latin typeface="+mj-lt"/>
              </a:rPr>
              <a:t>along </a:t>
            </a:r>
            <a:r>
              <a:rPr lang="en-US" i="1" strike="sngStrike" dirty="0" err="1" smtClean="0">
                <a:solidFill>
                  <a:schemeClr val="accent2">
                    <a:lumMod val="60000"/>
                    <a:lumOff val="40000"/>
                  </a:schemeClr>
                </a:solidFill>
                <a:latin typeface="+mj-lt"/>
              </a:rPr>
              <a:t>with</a:t>
            </a:r>
            <a:r>
              <a:rPr lang="en-US" i="1" u="sng" dirty="0" err="1" smtClean="0">
                <a:solidFill>
                  <a:schemeClr val="accent1">
                    <a:lumMod val="75000"/>
                  </a:schemeClr>
                </a:solidFill>
                <a:latin typeface="+mj-lt"/>
              </a:rPr>
              <a:t>and</a:t>
            </a:r>
            <a:r>
              <a:rPr lang="en-US" i="1" dirty="0" smtClean="0">
                <a:latin typeface="+mj-lt"/>
              </a:rPr>
              <a:t> two companion platforms, the </a:t>
            </a:r>
            <a:r>
              <a:rPr lang="en-US" i="1" dirty="0" err="1" smtClean="0">
                <a:latin typeface="+mj-lt"/>
              </a:rPr>
              <a:t>transBOARD</a:t>
            </a:r>
            <a:r>
              <a:rPr lang="en-US" i="1" dirty="0" smtClean="0">
                <a:latin typeface="+mj-lt"/>
              </a:rPr>
              <a:t> and </a:t>
            </a:r>
            <a:r>
              <a:rPr lang="en-US" i="1" dirty="0" err="1" smtClean="0">
                <a:latin typeface="+mj-lt"/>
              </a:rPr>
              <a:t>ambientROOM</a:t>
            </a:r>
            <a:r>
              <a:rPr lang="en-US" i="1" dirty="0" smtClean="0">
                <a:latin typeface="+mj-lt"/>
              </a:rPr>
              <a:t>.</a:t>
            </a:r>
            <a:endParaRPr lang="en-US" i="1" dirty="0">
              <a:latin typeface="+mj-lt"/>
            </a:endParaRPr>
          </a:p>
        </p:txBody>
      </p:sp>
      <p:sp>
        <p:nvSpPr>
          <p:cNvPr id="6" name="TextBox 5"/>
          <p:cNvSpPr txBox="1"/>
          <p:nvPr/>
        </p:nvSpPr>
        <p:spPr>
          <a:xfrm>
            <a:off x="1295400" y="2778443"/>
            <a:ext cx="7620000" cy="1538883"/>
          </a:xfrm>
          <a:prstGeom prst="rect">
            <a:avLst/>
          </a:prstGeom>
          <a:noFill/>
        </p:spPr>
        <p:txBody>
          <a:bodyPr wrap="square" rtlCol="0">
            <a:spAutoFit/>
          </a:bodyPr>
          <a:lstStyle/>
          <a:p>
            <a:r>
              <a:rPr lang="en-US" sz="2200" dirty="0" smtClean="0"/>
              <a:t>Draft </a:t>
            </a:r>
            <a:r>
              <a:rPr lang="en-US" sz="2200" cap="small" dirty="0" err="1" smtClean="0"/>
              <a:t>uist</a:t>
            </a:r>
            <a:r>
              <a:rPr lang="en-US" sz="2200" cap="small" dirty="0" smtClean="0"/>
              <a:t> </a:t>
            </a:r>
            <a:r>
              <a:rPr lang="en-US" sz="2200" dirty="0" smtClean="0"/>
              <a:t>Paper – 90%			5 </a:t>
            </a:r>
            <a:r>
              <a:rPr lang="en-US" sz="2200" dirty="0" err="1" smtClean="0"/>
              <a:t>para</a:t>
            </a:r>
            <a:r>
              <a:rPr lang="en-US" sz="2200" dirty="0" smtClean="0"/>
              <a:t>., 284 people, $7.47</a:t>
            </a:r>
            <a:endParaRPr lang="en-US" sz="2200" cap="small" dirty="0" smtClean="0"/>
          </a:p>
          <a:p>
            <a:r>
              <a:rPr lang="en-US" i="1" strike="sngStrike" dirty="0" smtClean="0">
                <a:solidFill>
                  <a:schemeClr val="accent2">
                    <a:lumMod val="60000"/>
                    <a:lumOff val="40000"/>
                  </a:schemeClr>
                </a:solidFill>
                <a:latin typeface="+mj-lt"/>
              </a:rPr>
              <a:t>In this paper we argue that</a:t>
            </a:r>
            <a:r>
              <a:rPr lang="en-US" i="1" dirty="0" smtClean="0">
                <a:latin typeface="+mj-lt"/>
              </a:rPr>
              <a:t> it is possible and desirable to combine the easy input affordances of text with the powerful retrieval and visualization capabilities of graphical applications.  We present </a:t>
            </a:r>
            <a:r>
              <a:rPr lang="en-US" i="1" dirty="0" err="1" smtClean="0">
                <a:latin typeface="+mj-lt"/>
              </a:rPr>
              <a:t>WenSo</a:t>
            </a:r>
            <a:r>
              <a:rPr lang="en-US" i="1" dirty="0" smtClean="0">
                <a:latin typeface="+mj-lt"/>
              </a:rPr>
              <a:t>, </a:t>
            </a:r>
            <a:r>
              <a:rPr lang="en-US" i="1" strike="sngStrike" dirty="0" smtClean="0">
                <a:solidFill>
                  <a:schemeClr val="accent2">
                    <a:lumMod val="60000"/>
                    <a:lumOff val="40000"/>
                  </a:schemeClr>
                </a:solidFill>
                <a:latin typeface="+mj-lt"/>
              </a:rPr>
              <a:t>a tool </a:t>
            </a:r>
            <a:r>
              <a:rPr lang="en-US" i="1" strike="sngStrike" dirty="0" err="1" smtClean="0">
                <a:solidFill>
                  <a:schemeClr val="accent2">
                    <a:lumMod val="60000"/>
                    <a:lumOff val="40000"/>
                  </a:schemeClr>
                </a:solidFill>
                <a:latin typeface="+mj-lt"/>
              </a:rPr>
              <a:t>that</a:t>
            </a:r>
            <a:r>
              <a:rPr lang="en-US" i="1" u="sng" dirty="0" err="1" smtClean="0">
                <a:solidFill>
                  <a:schemeClr val="accent1">
                    <a:lumMod val="75000"/>
                  </a:schemeClr>
                </a:solidFill>
                <a:latin typeface="+mj-lt"/>
              </a:rPr>
              <a:t>which</a:t>
            </a:r>
            <a:r>
              <a:rPr lang="en-US" i="1" dirty="0" smtClean="0">
                <a:latin typeface="+mj-lt"/>
              </a:rPr>
              <a:t> uses lightweight text input to capture richly structured information for later retrieval and navigation.</a:t>
            </a:r>
          </a:p>
        </p:txBody>
      </p:sp>
      <p:sp>
        <p:nvSpPr>
          <p:cNvPr id="7" name="TextBox 6"/>
          <p:cNvSpPr txBox="1"/>
          <p:nvPr/>
        </p:nvSpPr>
        <p:spPr>
          <a:xfrm>
            <a:off x="1295400" y="5562600"/>
            <a:ext cx="7467600" cy="1261884"/>
          </a:xfrm>
          <a:prstGeom prst="rect">
            <a:avLst/>
          </a:prstGeom>
          <a:noFill/>
        </p:spPr>
        <p:txBody>
          <a:bodyPr wrap="square" rtlCol="0">
            <a:spAutoFit/>
          </a:bodyPr>
          <a:lstStyle/>
          <a:p>
            <a:r>
              <a:rPr lang="en-US" sz="2200" dirty="0" smtClean="0"/>
              <a:t>Rambling E-mail – 78%			6 </a:t>
            </a:r>
            <a:r>
              <a:rPr lang="en-US" sz="2200" dirty="0" err="1" smtClean="0"/>
              <a:t>para</a:t>
            </a:r>
            <a:r>
              <a:rPr lang="en-US" sz="2200" dirty="0" smtClean="0"/>
              <a:t>., 362 people, $9.72</a:t>
            </a:r>
          </a:p>
          <a:p>
            <a:r>
              <a:rPr lang="en-US" i="1" strike="sngStrike" dirty="0" smtClean="0">
                <a:solidFill>
                  <a:schemeClr val="accent2">
                    <a:lumMod val="60000"/>
                    <a:lumOff val="40000"/>
                  </a:schemeClr>
                </a:solidFill>
                <a:latin typeface="+mj-lt"/>
              </a:rPr>
              <a:t>A previous board member, </a:t>
            </a:r>
            <a:r>
              <a:rPr lang="en-US" i="1" dirty="0" smtClean="0">
                <a:latin typeface="+mj-lt"/>
              </a:rPr>
              <a:t>Steve Burleigh</a:t>
            </a:r>
            <a:r>
              <a:rPr lang="en-US" i="1" strike="sngStrike" dirty="0" smtClean="0">
                <a:solidFill>
                  <a:schemeClr val="accent2">
                    <a:lumMod val="60000"/>
                    <a:lumOff val="40000"/>
                  </a:schemeClr>
                </a:solidFill>
                <a:latin typeface="+mj-lt"/>
              </a:rPr>
              <a:t>,</a:t>
            </a:r>
            <a:r>
              <a:rPr lang="en-US" i="1" dirty="0" smtClean="0">
                <a:latin typeface="+mj-lt"/>
              </a:rPr>
              <a:t> created our web site last year and gave me </a:t>
            </a:r>
            <a:r>
              <a:rPr lang="en-US" i="1" dirty="0" err="1" smtClean="0">
                <a:latin typeface="+mj-lt"/>
              </a:rPr>
              <a:t>alot</a:t>
            </a:r>
            <a:r>
              <a:rPr lang="en-US" i="1" dirty="0" smtClean="0">
                <a:latin typeface="+mj-lt"/>
              </a:rPr>
              <a:t> of ideas. </a:t>
            </a:r>
            <a:r>
              <a:rPr lang="en-US" i="1" strike="sngStrike" dirty="0" smtClean="0">
                <a:solidFill>
                  <a:schemeClr val="accent2">
                    <a:lumMod val="60000"/>
                    <a:lumOff val="40000"/>
                  </a:schemeClr>
                </a:solidFill>
                <a:latin typeface="+mj-lt"/>
              </a:rPr>
              <a:t>For this year, </a:t>
            </a:r>
            <a:r>
              <a:rPr lang="en-US" i="1" dirty="0" smtClean="0">
                <a:latin typeface="+mj-lt"/>
              </a:rPr>
              <a:t>I found a web site called </a:t>
            </a:r>
            <a:r>
              <a:rPr lang="en-US" i="1" dirty="0" err="1" smtClean="0">
                <a:latin typeface="+mj-lt"/>
              </a:rPr>
              <a:t>eTeamZ</a:t>
            </a:r>
            <a:r>
              <a:rPr lang="en-US" i="1" dirty="0" smtClean="0">
                <a:latin typeface="+mj-lt"/>
              </a:rPr>
              <a:t> that hosts web sites for sports groups.  Check out our new page: […]</a:t>
            </a:r>
          </a:p>
        </p:txBody>
      </p:sp>
      <p:sp>
        <p:nvSpPr>
          <p:cNvPr id="8" name="TextBox 7"/>
          <p:cNvSpPr txBox="1"/>
          <p:nvPr/>
        </p:nvSpPr>
        <p:spPr>
          <a:xfrm>
            <a:off x="1295400" y="4343400"/>
            <a:ext cx="7467600" cy="1261884"/>
          </a:xfrm>
          <a:prstGeom prst="rect">
            <a:avLst/>
          </a:prstGeom>
          <a:noFill/>
        </p:spPr>
        <p:txBody>
          <a:bodyPr wrap="square" rtlCol="0">
            <a:spAutoFit/>
          </a:bodyPr>
          <a:lstStyle/>
          <a:p>
            <a:r>
              <a:rPr lang="en-US" sz="2200" dirty="0" smtClean="0"/>
              <a:t>Technical Writing – 82%	3 </a:t>
            </a:r>
            <a:r>
              <a:rPr lang="en-US" sz="2200" dirty="0" err="1" smtClean="0"/>
              <a:t>para</a:t>
            </a:r>
            <a:r>
              <a:rPr lang="en-US" sz="2200" dirty="0" smtClean="0"/>
              <a:t>., 188 people, $4.84</a:t>
            </a:r>
          </a:p>
          <a:p>
            <a:r>
              <a:rPr lang="en-US" i="1" dirty="0" smtClean="0">
                <a:latin typeface="+mj-lt"/>
              </a:rPr>
              <a:t>Figure 3 shows the </a:t>
            </a:r>
            <a:r>
              <a:rPr lang="en-US" i="1" dirty="0" err="1" smtClean="0">
                <a:latin typeface="+mj-lt"/>
              </a:rPr>
              <a:t>pseudocode</a:t>
            </a:r>
            <a:r>
              <a:rPr lang="en-US" i="1" dirty="0" smtClean="0">
                <a:latin typeface="+mj-lt"/>
              </a:rPr>
              <a:t> that implements this design for Lookup. FAWN-DS extracts two fields from the 160-bit key: </a:t>
            </a:r>
            <a:r>
              <a:rPr lang="en-US" i="1" strike="sngStrike" dirty="0" smtClean="0">
                <a:solidFill>
                  <a:schemeClr val="accent2">
                    <a:lumMod val="60000"/>
                    <a:lumOff val="40000"/>
                  </a:schemeClr>
                </a:solidFill>
                <a:latin typeface="+mj-lt"/>
              </a:rPr>
              <a:t>the </a:t>
            </a:r>
            <a:r>
              <a:rPr lang="en-US" i="1" strike="sngStrike" dirty="0" err="1" smtClean="0">
                <a:solidFill>
                  <a:schemeClr val="accent2">
                    <a:lumMod val="60000"/>
                    <a:lumOff val="40000"/>
                  </a:schemeClr>
                </a:solidFill>
                <a:latin typeface="+mj-lt"/>
              </a:rPr>
              <a:t>i</a:t>
            </a:r>
            <a:r>
              <a:rPr lang="en-US" i="1" strike="sngStrike" dirty="0" smtClean="0">
                <a:solidFill>
                  <a:schemeClr val="accent2">
                    <a:lumMod val="60000"/>
                    <a:lumOff val="40000"/>
                  </a:schemeClr>
                </a:solidFill>
                <a:latin typeface="+mj-lt"/>
              </a:rPr>
              <a:t> low order bits of the key</a:t>
            </a:r>
            <a:r>
              <a:rPr lang="en-US" i="1" dirty="0" smtClean="0">
                <a:solidFill>
                  <a:schemeClr val="accent2">
                    <a:lumMod val="60000"/>
                    <a:lumOff val="40000"/>
                  </a:schemeClr>
                </a:solidFill>
                <a:latin typeface="+mj-lt"/>
              </a:rPr>
              <a:t> </a:t>
            </a:r>
            <a:r>
              <a:rPr lang="en-US" i="1" dirty="0" smtClean="0">
                <a:latin typeface="+mj-lt"/>
              </a:rPr>
              <a:t>(the index bits) and the next 15 low order bits </a:t>
            </a:r>
            <a:r>
              <a:rPr lang="en-US" i="1" strike="sngStrike" dirty="0" smtClean="0">
                <a:solidFill>
                  <a:schemeClr val="accent2">
                    <a:lumMod val="60000"/>
                    <a:lumOff val="40000"/>
                  </a:schemeClr>
                </a:solidFill>
                <a:latin typeface="+mj-lt"/>
              </a:rPr>
              <a:t>(the key fragment)</a:t>
            </a:r>
            <a:r>
              <a:rPr lang="en-US" i="1" dirty="0" smtClean="0">
                <a:latin typeface="+mj-lt"/>
              </a:rPr>
              <a:t>.</a:t>
            </a:r>
          </a:p>
        </p:txBody>
      </p:sp>
      <p:sp>
        <p:nvSpPr>
          <p:cNvPr id="12" name="TextBox 11"/>
          <p:cNvSpPr txBox="1"/>
          <p:nvPr/>
        </p:nvSpPr>
        <p:spPr>
          <a:xfrm rot="16200000">
            <a:off x="-1107117" y="2728812"/>
            <a:ext cx="3404649" cy="1400383"/>
          </a:xfrm>
          <a:prstGeom prst="rect">
            <a:avLst/>
          </a:prstGeom>
          <a:noFill/>
        </p:spPr>
        <p:txBody>
          <a:bodyPr wrap="none" rtlCol="0">
            <a:spAutoFit/>
          </a:bodyPr>
          <a:lstStyle/>
          <a:p>
            <a:pPr algn="ctr"/>
            <a:r>
              <a:rPr lang="en-US" sz="8500" dirty="0" smtClean="0">
                <a:solidFill>
                  <a:schemeClr val="bg1">
                    <a:lumMod val="75000"/>
                  </a:schemeClr>
                </a:solidFill>
                <a:latin typeface="Myriad Pro Semibold"/>
                <a:cs typeface="Myriad Pro Semibold"/>
              </a:rPr>
              <a:t>Shortn</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295400" y="0"/>
            <a:ext cx="7467600" cy="1538883"/>
          </a:xfrm>
          <a:prstGeom prst="rect">
            <a:avLst/>
          </a:prstGeom>
          <a:noFill/>
        </p:spPr>
        <p:txBody>
          <a:bodyPr wrap="square" rtlCol="0">
            <a:spAutoFit/>
          </a:bodyPr>
          <a:lstStyle/>
          <a:p>
            <a:r>
              <a:rPr lang="en-US" sz="2200" dirty="0" smtClean="0"/>
              <a:t>Blog – 83%					3 </a:t>
            </a:r>
            <a:r>
              <a:rPr lang="en-US" sz="2200" dirty="0" err="1" smtClean="0"/>
              <a:t>para</a:t>
            </a:r>
            <a:r>
              <a:rPr lang="en-US" sz="2200" dirty="0" smtClean="0"/>
              <a:t>., 158 people, $4.57</a:t>
            </a:r>
          </a:p>
          <a:p>
            <a:r>
              <a:rPr lang="en-US" i="1" dirty="0" smtClean="0">
                <a:latin typeface="+mj-lt"/>
              </a:rPr>
              <a:t>Print publishers are in a tizzy over Apple’s new </a:t>
            </a:r>
            <a:r>
              <a:rPr lang="en-US" i="1" dirty="0" err="1" smtClean="0">
                <a:latin typeface="+mj-lt"/>
              </a:rPr>
              <a:t>iPad</a:t>
            </a:r>
            <a:r>
              <a:rPr lang="en-US" i="1" dirty="0" smtClean="0">
                <a:latin typeface="+mj-lt"/>
              </a:rPr>
              <a:t> because they hope to </a:t>
            </a:r>
            <a:r>
              <a:rPr lang="en-US" i="1" strike="sngStrike" dirty="0" smtClean="0">
                <a:solidFill>
                  <a:schemeClr val="accent2">
                    <a:lumMod val="60000"/>
                    <a:lumOff val="40000"/>
                  </a:schemeClr>
                </a:solidFill>
                <a:latin typeface="+mj-lt"/>
              </a:rPr>
              <a:t>finally</a:t>
            </a:r>
            <a:r>
              <a:rPr lang="en-US" i="1" dirty="0" smtClean="0">
                <a:latin typeface="+mj-lt"/>
              </a:rPr>
              <a:t> be able to charge for their digital editions. But in order to get people to pay for their magazine and newspaper apps, they </a:t>
            </a:r>
            <a:r>
              <a:rPr lang="en-US" i="1" strike="sngStrike" dirty="0" smtClean="0">
                <a:solidFill>
                  <a:schemeClr val="accent2">
                    <a:lumMod val="60000"/>
                    <a:lumOff val="40000"/>
                  </a:schemeClr>
                </a:solidFill>
                <a:latin typeface="+mj-lt"/>
              </a:rPr>
              <a:t>are going to </a:t>
            </a:r>
            <a:r>
              <a:rPr lang="en-US" i="1" dirty="0" smtClean="0">
                <a:latin typeface="+mj-lt"/>
              </a:rPr>
              <a:t>have to offer something different that readers cannot get at the newsstand or on the open Web.</a:t>
            </a:r>
            <a:endParaRPr lang="en-US" i="1" dirty="0">
              <a:latin typeface="+mj-lt"/>
            </a:endParaRPr>
          </a:p>
        </p:txBody>
      </p:sp>
      <p:cxnSp>
        <p:nvCxnSpPr>
          <p:cNvPr id="20" name="Straight Connector 19"/>
          <p:cNvCxnSpPr/>
          <p:nvPr/>
        </p:nvCxnSpPr>
        <p:spPr>
          <a:xfrm rot="10800000" flipV="1">
            <a:off x="381000" y="1143000"/>
            <a:ext cx="4191000" cy="533400"/>
          </a:xfrm>
          <a:prstGeom prst="line">
            <a:avLst/>
          </a:prstGeom>
          <a:ln w="44450" cap="flat" cmpd="sng" algn="ctr">
            <a:solidFill>
              <a:srgbClr val="D9969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715000" y="1143000"/>
            <a:ext cx="3048000" cy="533400"/>
          </a:xfrm>
          <a:prstGeom prst="line">
            <a:avLst/>
          </a:prstGeom>
          <a:ln w="44450" cap="flat" cmpd="sng" algn="ctr">
            <a:solidFill>
              <a:srgbClr val="D9969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295400" y="1527721"/>
            <a:ext cx="7467600" cy="1261884"/>
          </a:xfrm>
          <a:prstGeom prst="rect">
            <a:avLst/>
          </a:prstGeom>
          <a:noFill/>
        </p:spPr>
        <p:txBody>
          <a:bodyPr wrap="square" rtlCol="0">
            <a:spAutoFit/>
          </a:bodyPr>
          <a:lstStyle/>
          <a:p>
            <a:r>
              <a:rPr lang="en-US" sz="2200" dirty="0" smtClean="0"/>
              <a:t>Classic </a:t>
            </a:r>
            <a:r>
              <a:rPr lang="en-US" sz="2200" cap="small" dirty="0" err="1" smtClean="0"/>
              <a:t>uist</a:t>
            </a:r>
            <a:r>
              <a:rPr lang="en-US" sz="2200" cap="small" dirty="0" smtClean="0"/>
              <a:t> </a:t>
            </a:r>
            <a:r>
              <a:rPr lang="en-US" sz="2200" dirty="0" smtClean="0"/>
              <a:t>Paper</a:t>
            </a:r>
            <a:r>
              <a:rPr lang="en-US" sz="2200" cap="small" dirty="0" smtClean="0"/>
              <a:t> </a:t>
            </a:r>
            <a:r>
              <a:rPr lang="en-US" sz="2200" dirty="0" smtClean="0"/>
              <a:t>– 87%	7 </a:t>
            </a:r>
            <a:r>
              <a:rPr lang="en-US" sz="2200" dirty="0" err="1" smtClean="0"/>
              <a:t>para</a:t>
            </a:r>
            <a:r>
              <a:rPr lang="en-US" sz="2200" dirty="0" smtClean="0"/>
              <a:t>., 264 people, $7.45</a:t>
            </a:r>
            <a:endParaRPr lang="en-US" sz="2200" cap="small" dirty="0" smtClean="0"/>
          </a:p>
          <a:p>
            <a:r>
              <a:rPr lang="en-US" i="1" dirty="0" smtClean="0">
                <a:latin typeface="+mj-lt"/>
              </a:rPr>
              <a:t>The </a:t>
            </a:r>
            <a:r>
              <a:rPr lang="en-US" i="1" dirty="0" err="1" smtClean="0">
                <a:latin typeface="+mj-lt"/>
              </a:rPr>
              <a:t>metaDESK</a:t>
            </a:r>
            <a:r>
              <a:rPr lang="en-US" i="1" dirty="0" smtClean="0">
                <a:latin typeface="+mj-lt"/>
              </a:rPr>
              <a:t> effort is part of the larger Tangible Bits project</a:t>
            </a:r>
            <a:r>
              <a:rPr lang="en-US" i="1" strike="sngStrike" dirty="0" smtClean="0">
                <a:solidFill>
                  <a:schemeClr val="accent2">
                    <a:lumMod val="60000"/>
                    <a:lumOff val="40000"/>
                  </a:schemeClr>
                </a:solidFill>
                <a:latin typeface="+mj-lt"/>
              </a:rPr>
              <a:t>. The Tangible Bits vision paper</a:t>
            </a:r>
            <a:r>
              <a:rPr lang="en-US" i="1" u="sng" dirty="0" smtClean="0">
                <a:solidFill>
                  <a:schemeClr val="accent1">
                    <a:lumMod val="75000"/>
                  </a:schemeClr>
                </a:solidFill>
                <a:latin typeface="+mj-lt"/>
              </a:rPr>
              <a:t>, which</a:t>
            </a:r>
            <a:r>
              <a:rPr lang="en-US" i="1" dirty="0" smtClean="0">
                <a:latin typeface="+mj-lt"/>
              </a:rPr>
              <a:t> introduced the </a:t>
            </a:r>
            <a:r>
              <a:rPr lang="en-US" i="1" dirty="0" err="1" smtClean="0">
                <a:latin typeface="+mj-lt"/>
              </a:rPr>
              <a:t>metaDESK</a:t>
            </a:r>
            <a:r>
              <a:rPr lang="en-US" i="1" dirty="0" smtClean="0">
                <a:latin typeface="+mj-lt"/>
              </a:rPr>
              <a:t> </a:t>
            </a:r>
            <a:r>
              <a:rPr lang="en-US" i="1" strike="sngStrike" dirty="0" smtClean="0">
                <a:solidFill>
                  <a:schemeClr val="accent2">
                    <a:lumMod val="60000"/>
                    <a:lumOff val="40000"/>
                  </a:schemeClr>
                </a:solidFill>
                <a:latin typeface="+mj-lt"/>
              </a:rPr>
              <a:t>along </a:t>
            </a:r>
            <a:r>
              <a:rPr lang="en-US" i="1" strike="sngStrike" dirty="0" err="1" smtClean="0">
                <a:solidFill>
                  <a:schemeClr val="accent2">
                    <a:lumMod val="60000"/>
                    <a:lumOff val="40000"/>
                  </a:schemeClr>
                </a:solidFill>
                <a:latin typeface="+mj-lt"/>
              </a:rPr>
              <a:t>with</a:t>
            </a:r>
            <a:r>
              <a:rPr lang="en-US" i="1" u="sng" dirty="0" err="1" smtClean="0">
                <a:solidFill>
                  <a:schemeClr val="accent1">
                    <a:lumMod val="75000"/>
                  </a:schemeClr>
                </a:solidFill>
                <a:latin typeface="+mj-lt"/>
              </a:rPr>
              <a:t>and</a:t>
            </a:r>
            <a:r>
              <a:rPr lang="en-US" i="1" dirty="0" smtClean="0">
                <a:latin typeface="+mj-lt"/>
              </a:rPr>
              <a:t> two companion platforms, the </a:t>
            </a:r>
            <a:r>
              <a:rPr lang="en-US" i="1" dirty="0" err="1" smtClean="0">
                <a:latin typeface="+mj-lt"/>
              </a:rPr>
              <a:t>transBOARD</a:t>
            </a:r>
            <a:r>
              <a:rPr lang="en-US" i="1" dirty="0" smtClean="0">
                <a:latin typeface="+mj-lt"/>
              </a:rPr>
              <a:t> and </a:t>
            </a:r>
            <a:r>
              <a:rPr lang="en-US" i="1" dirty="0" err="1" smtClean="0">
                <a:latin typeface="+mj-lt"/>
              </a:rPr>
              <a:t>ambientROOM</a:t>
            </a:r>
            <a:r>
              <a:rPr lang="en-US" i="1" dirty="0" smtClean="0">
                <a:latin typeface="+mj-lt"/>
              </a:rPr>
              <a:t>.</a:t>
            </a:r>
            <a:endParaRPr lang="en-US" i="1" dirty="0">
              <a:latin typeface="+mj-lt"/>
            </a:endParaRPr>
          </a:p>
        </p:txBody>
      </p:sp>
      <p:sp>
        <p:nvSpPr>
          <p:cNvPr id="6" name="TextBox 5"/>
          <p:cNvSpPr txBox="1"/>
          <p:nvPr/>
        </p:nvSpPr>
        <p:spPr>
          <a:xfrm>
            <a:off x="1295400" y="2778443"/>
            <a:ext cx="7620000" cy="1538883"/>
          </a:xfrm>
          <a:prstGeom prst="rect">
            <a:avLst/>
          </a:prstGeom>
          <a:noFill/>
        </p:spPr>
        <p:txBody>
          <a:bodyPr wrap="square" rtlCol="0">
            <a:spAutoFit/>
          </a:bodyPr>
          <a:lstStyle/>
          <a:p>
            <a:r>
              <a:rPr lang="en-US" sz="2200" dirty="0" smtClean="0"/>
              <a:t>Draft </a:t>
            </a:r>
            <a:r>
              <a:rPr lang="en-US" sz="2200" cap="small" dirty="0" err="1" smtClean="0"/>
              <a:t>uist</a:t>
            </a:r>
            <a:r>
              <a:rPr lang="en-US" sz="2200" cap="small" dirty="0" smtClean="0"/>
              <a:t> </a:t>
            </a:r>
            <a:r>
              <a:rPr lang="en-US" sz="2200" dirty="0" smtClean="0"/>
              <a:t>Paper – 90%			5 </a:t>
            </a:r>
            <a:r>
              <a:rPr lang="en-US" sz="2200" dirty="0" err="1" smtClean="0"/>
              <a:t>para</a:t>
            </a:r>
            <a:r>
              <a:rPr lang="en-US" sz="2200" dirty="0" smtClean="0"/>
              <a:t>., 284 people, $7.47</a:t>
            </a:r>
            <a:endParaRPr lang="en-US" sz="2200" cap="small" dirty="0" smtClean="0"/>
          </a:p>
          <a:p>
            <a:r>
              <a:rPr lang="en-US" i="1" strike="sngStrike" dirty="0" smtClean="0">
                <a:solidFill>
                  <a:schemeClr val="accent2">
                    <a:lumMod val="60000"/>
                    <a:lumOff val="40000"/>
                  </a:schemeClr>
                </a:solidFill>
                <a:latin typeface="+mj-lt"/>
              </a:rPr>
              <a:t>In this paper we argue that</a:t>
            </a:r>
            <a:r>
              <a:rPr lang="en-US" i="1" dirty="0" smtClean="0">
                <a:latin typeface="+mj-lt"/>
              </a:rPr>
              <a:t> it is possible and desirable to combine the easy input affordances of text with the powerful retrieval and visualization capabilities of graphical applications.  We present </a:t>
            </a:r>
            <a:r>
              <a:rPr lang="en-US" i="1" dirty="0" err="1" smtClean="0">
                <a:latin typeface="+mj-lt"/>
              </a:rPr>
              <a:t>WenSo</a:t>
            </a:r>
            <a:r>
              <a:rPr lang="en-US" i="1" dirty="0" smtClean="0">
                <a:latin typeface="+mj-lt"/>
              </a:rPr>
              <a:t>, </a:t>
            </a:r>
            <a:r>
              <a:rPr lang="en-US" i="1" strike="sngStrike" dirty="0" smtClean="0">
                <a:solidFill>
                  <a:schemeClr val="accent2">
                    <a:lumMod val="60000"/>
                    <a:lumOff val="40000"/>
                  </a:schemeClr>
                </a:solidFill>
                <a:latin typeface="+mj-lt"/>
              </a:rPr>
              <a:t>a tool </a:t>
            </a:r>
            <a:r>
              <a:rPr lang="en-US" i="1" strike="sngStrike" dirty="0" err="1" smtClean="0">
                <a:solidFill>
                  <a:schemeClr val="accent2">
                    <a:lumMod val="60000"/>
                    <a:lumOff val="40000"/>
                  </a:schemeClr>
                </a:solidFill>
                <a:latin typeface="+mj-lt"/>
              </a:rPr>
              <a:t>that</a:t>
            </a:r>
            <a:r>
              <a:rPr lang="en-US" i="1" u="sng" dirty="0" err="1" smtClean="0">
                <a:solidFill>
                  <a:schemeClr val="accent1">
                    <a:lumMod val="75000"/>
                  </a:schemeClr>
                </a:solidFill>
                <a:latin typeface="+mj-lt"/>
              </a:rPr>
              <a:t>which</a:t>
            </a:r>
            <a:r>
              <a:rPr lang="en-US" i="1" dirty="0" smtClean="0">
                <a:latin typeface="+mj-lt"/>
              </a:rPr>
              <a:t> uses lightweight text input to capture richly structured information for later retrieval and navigation.</a:t>
            </a:r>
          </a:p>
        </p:txBody>
      </p:sp>
      <p:sp>
        <p:nvSpPr>
          <p:cNvPr id="7" name="TextBox 6"/>
          <p:cNvSpPr txBox="1"/>
          <p:nvPr/>
        </p:nvSpPr>
        <p:spPr>
          <a:xfrm>
            <a:off x="1295400" y="5562600"/>
            <a:ext cx="7467600" cy="1261884"/>
          </a:xfrm>
          <a:prstGeom prst="rect">
            <a:avLst/>
          </a:prstGeom>
          <a:noFill/>
        </p:spPr>
        <p:txBody>
          <a:bodyPr wrap="square" rtlCol="0">
            <a:spAutoFit/>
          </a:bodyPr>
          <a:lstStyle/>
          <a:p>
            <a:r>
              <a:rPr lang="en-US" sz="2200" dirty="0" smtClean="0"/>
              <a:t>Rambling E-mail – 78%			6 </a:t>
            </a:r>
            <a:r>
              <a:rPr lang="en-US" sz="2200" dirty="0" err="1" smtClean="0"/>
              <a:t>para</a:t>
            </a:r>
            <a:r>
              <a:rPr lang="en-US" sz="2200" dirty="0" smtClean="0"/>
              <a:t>., 362 people, $9.72</a:t>
            </a:r>
          </a:p>
          <a:p>
            <a:r>
              <a:rPr lang="en-US" i="1" strike="sngStrike" dirty="0" smtClean="0">
                <a:solidFill>
                  <a:schemeClr val="accent2">
                    <a:lumMod val="60000"/>
                    <a:lumOff val="40000"/>
                  </a:schemeClr>
                </a:solidFill>
                <a:latin typeface="+mj-lt"/>
              </a:rPr>
              <a:t>A previous board member, </a:t>
            </a:r>
            <a:r>
              <a:rPr lang="en-US" i="1" dirty="0" smtClean="0">
                <a:latin typeface="+mj-lt"/>
              </a:rPr>
              <a:t>Steve Burleigh</a:t>
            </a:r>
            <a:r>
              <a:rPr lang="en-US" i="1" strike="sngStrike" dirty="0" smtClean="0">
                <a:solidFill>
                  <a:schemeClr val="accent2">
                    <a:lumMod val="60000"/>
                    <a:lumOff val="40000"/>
                  </a:schemeClr>
                </a:solidFill>
                <a:latin typeface="+mj-lt"/>
              </a:rPr>
              <a:t>,</a:t>
            </a:r>
            <a:r>
              <a:rPr lang="en-US" i="1" dirty="0" smtClean="0">
                <a:latin typeface="+mj-lt"/>
              </a:rPr>
              <a:t> created our web site last year and gave me </a:t>
            </a:r>
            <a:r>
              <a:rPr lang="en-US" i="1" dirty="0" err="1" smtClean="0">
                <a:latin typeface="+mj-lt"/>
              </a:rPr>
              <a:t>alot</a:t>
            </a:r>
            <a:r>
              <a:rPr lang="en-US" i="1" dirty="0" smtClean="0">
                <a:latin typeface="+mj-lt"/>
              </a:rPr>
              <a:t> of ideas. </a:t>
            </a:r>
            <a:r>
              <a:rPr lang="en-US" i="1" strike="sngStrike" dirty="0" smtClean="0">
                <a:solidFill>
                  <a:schemeClr val="accent2">
                    <a:lumMod val="60000"/>
                    <a:lumOff val="40000"/>
                  </a:schemeClr>
                </a:solidFill>
                <a:latin typeface="+mj-lt"/>
              </a:rPr>
              <a:t>For this year, </a:t>
            </a:r>
            <a:r>
              <a:rPr lang="en-US" i="1" dirty="0" smtClean="0">
                <a:latin typeface="+mj-lt"/>
              </a:rPr>
              <a:t>I found a web site called </a:t>
            </a:r>
            <a:r>
              <a:rPr lang="en-US" i="1" dirty="0" err="1" smtClean="0">
                <a:latin typeface="+mj-lt"/>
              </a:rPr>
              <a:t>eTeamZ</a:t>
            </a:r>
            <a:r>
              <a:rPr lang="en-US" i="1" dirty="0" smtClean="0">
                <a:latin typeface="+mj-lt"/>
              </a:rPr>
              <a:t> that hosts web sites for sports groups.  Check out our new page: […]</a:t>
            </a:r>
          </a:p>
        </p:txBody>
      </p:sp>
      <p:sp>
        <p:nvSpPr>
          <p:cNvPr id="8" name="TextBox 7"/>
          <p:cNvSpPr txBox="1"/>
          <p:nvPr/>
        </p:nvSpPr>
        <p:spPr>
          <a:xfrm>
            <a:off x="1295400" y="4343400"/>
            <a:ext cx="7467600" cy="1261884"/>
          </a:xfrm>
          <a:prstGeom prst="rect">
            <a:avLst/>
          </a:prstGeom>
          <a:noFill/>
        </p:spPr>
        <p:txBody>
          <a:bodyPr wrap="square" rtlCol="0">
            <a:spAutoFit/>
          </a:bodyPr>
          <a:lstStyle/>
          <a:p>
            <a:r>
              <a:rPr lang="en-US" sz="2200" dirty="0" smtClean="0"/>
              <a:t>Technical Writing – 82%	3 </a:t>
            </a:r>
            <a:r>
              <a:rPr lang="en-US" sz="2200" dirty="0" err="1" smtClean="0"/>
              <a:t>para</a:t>
            </a:r>
            <a:r>
              <a:rPr lang="en-US" sz="2200" dirty="0" smtClean="0"/>
              <a:t>., 188 people, $4.84</a:t>
            </a:r>
          </a:p>
          <a:p>
            <a:r>
              <a:rPr lang="en-US" i="1" dirty="0" smtClean="0">
                <a:latin typeface="+mj-lt"/>
              </a:rPr>
              <a:t>Figure 3 shows the </a:t>
            </a:r>
            <a:r>
              <a:rPr lang="en-US" i="1" dirty="0" err="1" smtClean="0">
                <a:latin typeface="+mj-lt"/>
              </a:rPr>
              <a:t>pseudocode</a:t>
            </a:r>
            <a:r>
              <a:rPr lang="en-US" i="1" dirty="0" smtClean="0">
                <a:latin typeface="+mj-lt"/>
              </a:rPr>
              <a:t> that implements this design for Lookup. FAWN-DS extracts two fields from the 160-bit key: </a:t>
            </a:r>
            <a:r>
              <a:rPr lang="en-US" i="1" strike="sngStrike" dirty="0" smtClean="0">
                <a:solidFill>
                  <a:schemeClr val="accent2">
                    <a:lumMod val="60000"/>
                    <a:lumOff val="40000"/>
                  </a:schemeClr>
                </a:solidFill>
                <a:latin typeface="+mj-lt"/>
              </a:rPr>
              <a:t>the </a:t>
            </a:r>
            <a:r>
              <a:rPr lang="en-US" i="1" strike="sngStrike" dirty="0" err="1" smtClean="0">
                <a:solidFill>
                  <a:schemeClr val="accent2">
                    <a:lumMod val="60000"/>
                    <a:lumOff val="40000"/>
                  </a:schemeClr>
                </a:solidFill>
                <a:latin typeface="+mj-lt"/>
              </a:rPr>
              <a:t>i</a:t>
            </a:r>
            <a:r>
              <a:rPr lang="en-US" i="1" strike="sngStrike" dirty="0" smtClean="0">
                <a:solidFill>
                  <a:schemeClr val="accent2">
                    <a:lumMod val="60000"/>
                    <a:lumOff val="40000"/>
                  </a:schemeClr>
                </a:solidFill>
                <a:latin typeface="+mj-lt"/>
              </a:rPr>
              <a:t> low order bits of the key</a:t>
            </a:r>
            <a:r>
              <a:rPr lang="en-US" i="1" dirty="0" smtClean="0">
                <a:solidFill>
                  <a:schemeClr val="accent2">
                    <a:lumMod val="60000"/>
                    <a:lumOff val="40000"/>
                  </a:schemeClr>
                </a:solidFill>
                <a:latin typeface="+mj-lt"/>
              </a:rPr>
              <a:t> </a:t>
            </a:r>
            <a:r>
              <a:rPr lang="en-US" i="1" dirty="0" smtClean="0">
                <a:latin typeface="+mj-lt"/>
              </a:rPr>
              <a:t>(the index bits) and the next 15 low order bits </a:t>
            </a:r>
            <a:r>
              <a:rPr lang="en-US" i="1" strike="sngStrike" dirty="0" smtClean="0">
                <a:solidFill>
                  <a:schemeClr val="accent2">
                    <a:lumMod val="60000"/>
                    <a:lumOff val="40000"/>
                  </a:schemeClr>
                </a:solidFill>
                <a:latin typeface="+mj-lt"/>
              </a:rPr>
              <a:t>(the key fragment)</a:t>
            </a:r>
            <a:r>
              <a:rPr lang="en-US" i="1" dirty="0" smtClean="0">
                <a:latin typeface="+mj-lt"/>
              </a:rPr>
              <a:t>.</a:t>
            </a:r>
          </a:p>
        </p:txBody>
      </p:sp>
      <p:sp>
        <p:nvSpPr>
          <p:cNvPr id="12" name="TextBox 11"/>
          <p:cNvSpPr txBox="1"/>
          <p:nvPr/>
        </p:nvSpPr>
        <p:spPr>
          <a:xfrm rot="16200000">
            <a:off x="-1107117" y="2728812"/>
            <a:ext cx="3404649" cy="1400383"/>
          </a:xfrm>
          <a:prstGeom prst="rect">
            <a:avLst/>
          </a:prstGeom>
          <a:noFill/>
        </p:spPr>
        <p:txBody>
          <a:bodyPr wrap="none" rtlCol="0">
            <a:spAutoFit/>
          </a:bodyPr>
          <a:lstStyle/>
          <a:p>
            <a:pPr algn="ctr"/>
            <a:r>
              <a:rPr lang="en-US" sz="8500" dirty="0" smtClean="0">
                <a:solidFill>
                  <a:schemeClr val="bg1">
                    <a:lumMod val="75000"/>
                  </a:schemeClr>
                </a:solidFill>
                <a:latin typeface="Myriad Pro Semibold"/>
                <a:cs typeface="Myriad Pro Semibold"/>
              </a:rPr>
              <a:t>Shortn</a:t>
            </a:r>
          </a:p>
        </p:txBody>
      </p:sp>
      <p:sp>
        <p:nvSpPr>
          <p:cNvPr id="13" name="Rounded Rectangle 12"/>
          <p:cNvSpPr/>
          <p:nvPr/>
        </p:nvSpPr>
        <p:spPr>
          <a:xfrm>
            <a:off x="228600" y="1600200"/>
            <a:ext cx="8686800" cy="2819400"/>
          </a:xfrm>
          <a:prstGeom prst="roundRect">
            <a:avLst>
              <a:gd name="adj" fmla="val 6601"/>
            </a:avLst>
          </a:prstGeom>
          <a:solidFill>
            <a:schemeClr val="bg1"/>
          </a:solidFill>
          <a:ln>
            <a:solidFill>
              <a:schemeClr val="bg1">
                <a:lumMod val="50000"/>
              </a:schemeClr>
            </a:solidFill>
          </a:ln>
          <a:effectLst>
            <a:outerShdw blurRad="3175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p:cNvSpPr>
            <a:spLocks noGrp="1"/>
          </p:cNvSpPr>
          <p:nvPr>
            <p:ph idx="1"/>
          </p:nvPr>
        </p:nvSpPr>
        <p:spPr>
          <a:xfrm>
            <a:off x="457200" y="1676400"/>
            <a:ext cx="8229600" cy="838200"/>
          </a:xfrm>
        </p:spPr>
        <p:txBody>
          <a:bodyPr/>
          <a:lstStyle/>
          <a:p>
            <a:r>
              <a:rPr lang="en-US" dirty="0" smtClean="0">
                <a:latin typeface="Myriad Pro"/>
                <a:cs typeface="Myriad Pro"/>
              </a:rPr>
              <a:t>Focus on unnecessarily wordy phrases</a:t>
            </a:r>
            <a:endParaRPr lang="en-US" dirty="0">
              <a:latin typeface="Myriad Pro"/>
              <a:cs typeface="Myriad Pro"/>
            </a:endParaRPr>
          </a:p>
        </p:txBody>
      </p:sp>
      <p:sp>
        <p:nvSpPr>
          <p:cNvPr id="15" name="TextBox 14"/>
          <p:cNvSpPr txBox="1"/>
          <p:nvPr/>
        </p:nvSpPr>
        <p:spPr>
          <a:xfrm>
            <a:off x="457200" y="2281297"/>
            <a:ext cx="8305800" cy="2062103"/>
          </a:xfrm>
          <a:prstGeom prst="rect">
            <a:avLst/>
          </a:prstGeom>
          <a:noFill/>
          <a:ln w="25400" cap="flat" cmpd="sng" algn="ctr">
            <a:noFill/>
            <a:prstDash val="sysDot"/>
            <a:round/>
            <a:headEnd type="none" w="med" len="med"/>
            <a:tailEnd type="none" w="med" len="med"/>
          </a:ln>
        </p:spPr>
        <p:txBody>
          <a:bodyPr wrap="square" rtlCol="0">
            <a:spAutoFit/>
          </a:bodyPr>
          <a:lstStyle/>
          <a:p>
            <a:r>
              <a:rPr lang="en-US" sz="3200" i="1" dirty="0" smtClean="0">
                <a:solidFill>
                  <a:srgbClr val="A6A6A6"/>
                </a:solidFill>
                <a:latin typeface="+mj-lt"/>
              </a:rPr>
              <a:t>But in order to get people to pay for their magazine and newspaper apps, they </a:t>
            </a:r>
            <a:r>
              <a:rPr lang="en-US" sz="3200" i="1" strike="sngStrike" dirty="0" smtClean="0">
                <a:solidFill>
                  <a:schemeClr val="accent2">
                    <a:lumMod val="60000"/>
                    <a:lumOff val="40000"/>
                  </a:schemeClr>
                </a:solidFill>
                <a:latin typeface="+mj-lt"/>
              </a:rPr>
              <a:t>are going to </a:t>
            </a:r>
            <a:r>
              <a:rPr lang="en-US" sz="3200" i="1" dirty="0" smtClean="0">
                <a:solidFill>
                  <a:srgbClr val="A6A6A6"/>
                </a:solidFill>
                <a:latin typeface="+mj-lt"/>
              </a:rPr>
              <a:t>have to offer something different that readers cannot get at the newsstand or on the open Web.</a:t>
            </a:r>
            <a:endParaRPr lang="en-US" sz="3200" i="1" dirty="0">
              <a:solidFill>
                <a:srgbClr val="A6A6A6"/>
              </a:solidFill>
              <a:latin typeface="+mj-lt"/>
            </a:endParaRPr>
          </a:p>
        </p:txBody>
      </p:sp>
      <p:sp>
        <p:nvSpPr>
          <p:cNvPr id="16" name="Rounded Rectangle 15"/>
          <p:cNvSpPr/>
          <p:nvPr/>
        </p:nvSpPr>
        <p:spPr>
          <a:xfrm>
            <a:off x="4572000" y="2814698"/>
            <a:ext cx="3200400" cy="533400"/>
          </a:xfrm>
          <a:prstGeom prst="roundRect">
            <a:avLst/>
          </a:prstGeom>
          <a:noFill/>
          <a:ln w="38100" cap="flat" cmpd="sng" algn="ctr">
            <a:solidFill>
              <a:schemeClr val="accent2">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4">
                                            <p:txEl>
                                              <p:pRg st="0" end="0"/>
                                            </p:txEl>
                                          </p:spTgt>
                                        </p:tgtEl>
                                      </p:cBhvr>
                                    </p:animEffect>
                                    <p:set>
                                      <p:cBhvr>
                                        <p:cTn id="18" dur="1" fill="hold">
                                          <p:stCondLst>
                                            <p:cond delay="499"/>
                                          </p:stCondLst>
                                        </p:cTn>
                                        <p:tgtEl>
                                          <p:spTgt spid="14">
                                            <p:txEl>
                                              <p:pRg st="0" end="0"/>
                                            </p:txEl>
                                          </p:spTgt>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16" grpId="0" animBg="1"/>
      <p:bldP spid="16" grpId="1"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Box 11"/>
          <p:cNvSpPr txBox="1"/>
          <p:nvPr/>
        </p:nvSpPr>
        <p:spPr>
          <a:xfrm rot="16200000">
            <a:off x="-1107117" y="2728812"/>
            <a:ext cx="3404649" cy="1400383"/>
          </a:xfrm>
          <a:prstGeom prst="rect">
            <a:avLst/>
          </a:prstGeom>
          <a:noFill/>
        </p:spPr>
        <p:txBody>
          <a:bodyPr wrap="none" rtlCol="0">
            <a:spAutoFit/>
          </a:bodyPr>
          <a:lstStyle/>
          <a:p>
            <a:pPr algn="ctr"/>
            <a:r>
              <a:rPr lang="en-US" sz="8500" dirty="0" smtClean="0">
                <a:solidFill>
                  <a:schemeClr val="bg1">
                    <a:lumMod val="75000"/>
                  </a:schemeClr>
                </a:solidFill>
                <a:latin typeface="Myriad Pro Semibold"/>
                <a:cs typeface="Myriad Pro Semibold"/>
              </a:rPr>
              <a:t>Shortn</a:t>
            </a:r>
          </a:p>
        </p:txBody>
      </p:sp>
      <p:sp>
        <p:nvSpPr>
          <p:cNvPr id="5" name="TextBox 4"/>
          <p:cNvSpPr txBox="1"/>
          <p:nvPr/>
        </p:nvSpPr>
        <p:spPr>
          <a:xfrm>
            <a:off x="1295400" y="1527721"/>
            <a:ext cx="7467600" cy="1261884"/>
          </a:xfrm>
          <a:prstGeom prst="rect">
            <a:avLst/>
          </a:prstGeom>
          <a:noFill/>
        </p:spPr>
        <p:txBody>
          <a:bodyPr wrap="square" rtlCol="0">
            <a:spAutoFit/>
          </a:bodyPr>
          <a:lstStyle/>
          <a:p>
            <a:r>
              <a:rPr lang="en-US" sz="2200" dirty="0" smtClean="0"/>
              <a:t>Classic </a:t>
            </a:r>
            <a:r>
              <a:rPr lang="en-US" sz="2200" cap="small" dirty="0" err="1" smtClean="0"/>
              <a:t>uist</a:t>
            </a:r>
            <a:r>
              <a:rPr lang="en-US" sz="2200" cap="small" dirty="0" smtClean="0"/>
              <a:t> </a:t>
            </a:r>
            <a:r>
              <a:rPr lang="en-US" sz="2200" dirty="0" smtClean="0"/>
              <a:t>Paper</a:t>
            </a:r>
            <a:r>
              <a:rPr lang="en-US" sz="2200" cap="small" dirty="0" smtClean="0"/>
              <a:t> </a:t>
            </a:r>
            <a:r>
              <a:rPr lang="en-US" sz="2200" dirty="0" smtClean="0"/>
              <a:t>– 87%	7 </a:t>
            </a:r>
            <a:r>
              <a:rPr lang="en-US" sz="2200" dirty="0" err="1" smtClean="0"/>
              <a:t>para</a:t>
            </a:r>
            <a:r>
              <a:rPr lang="en-US" sz="2200" dirty="0" smtClean="0"/>
              <a:t>., 264 people, $7.45</a:t>
            </a:r>
            <a:endParaRPr lang="en-US" sz="2200" cap="small" dirty="0" smtClean="0"/>
          </a:p>
          <a:p>
            <a:r>
              <a:rPr lang="en-US" i="1" dirty="0" smtClean="0">
                <a:latin typeface="+mj-lt"/>
              </a:rPr>
              <a:t>The </a:t>
            </a:r>
            <a:r>
              <a:rPr lang="en-US" i="1" dirty="0" err="1" smtClean="0">
                <a:latin typeface="+mj-lt"/>
              </a:rPr>
              <a:t>metaDESK</a:t>
            </a:r>
            <a:r>
              <a:rPr lang="en-US" i="1" dirty="0" smtClean="0">
                <a:latin typeface="+mj-lt"/>
              </a:rPr>
              <a:t> effort is part of the larger Tangible Bits project</a:t>
            </a:r>
            <a:r>
              <a:rPr lang="en-US" i="1" strike="sngStrike" dirty="0" smtClean="0">
                <a:solidFill>
                  <a:schemeClr val="accent2">
                    <a:lumMod val="60000"/>
                    <a:lumOff val="40000"/>
                  </a:schemeClr>
                </a:solidFill>
                <a:latin typeface="+mj-lt"/>
              </a:rPr>
              <a:t>. The Tangible Bits vision paper</a:t>
            </a:r>
            <a:r>
              <a:rPr lang="en-US" i="1" u="sng" dirty="0" smtClean="0">
                <a:solidFill>
                  <a:schemeClr val="accent1">
                    <a:lumMod val="75000"/>
                  </a:schemeClr>
                </a:solidFill>
                <a:latin typeface="+mj-lt"/>
              </a:rPr>
              <a:t>, which</a:t>
            </a:r>
            <a:r>
              <a:rPr lang="en-US" i="1" dirty="0" smtClean="0">
                <a:latin typeface="+mj-lt"/>
              </a:rPr>
              <a:t> introduced the </a:t>
            </a:r>
            <a:r>
              <a:rPr lang="en-US" i="1" dirty="0" err="1" smtClean="0">
                <a:latin typeface="+mj-lt"/>
              </a:rPr>
              <a:t>metaDESK</a:t>
            </a:r>
            <a:r>
              <a:rPr lang="en-US" i="1" dirty="0" smtClean="0">
                <a:latin typeface="+mj-lt"/>
              </a:rPr>
              <a:t> </a:t>
            </a:r>
            <a:r>
              <a:rPr lang="en-US" i="1" strike="sngStrike" dirty="0" smtClean="0">
                <a:solidFill>
                  <a:schemeClr val="accent2">
                    <a:lumMod val="60000"/>
                    <a:lumOff val="40000"/>
                  </a:schemeClr>
                </a:solidFill>
                <a:latin typeface="+mj-lt"/>
              </a:rPr>
              <a:t>along </a:t>
            </a:r>
            <a:r>
              <a:rPr lang="en-US" i="1" strike="sngStrike" dirty="0" err="1" smtClean="0">
                <a:solidFill>
                  <a:schemeClr val="accent2">
                    <a:lumMod val="60000"/>
                    <a:lumOff val="40000"/>
                  </a:schemeClr>
                </a:solidFill>
                <a:latin typeface="+mj-lt"/>
              </a:rPr>
              <a:t>with</a:t>
            </a:r>
            <a:r>
              <a:rPr lang="en-US" i="1" u="sng" dirty="0" err="1" smtClean="0">
                <a:solidFill>
                  <a:schemeClr val="accent1">
                    <a:lumMod val="75000"/>
                  </a:schemeClr>
                </a:solidFill>
                <a:latin typeface="+mj-lt"/>
              </a:rPr>
              <a:t>and</a:t>
            </a:r>
            <a:r>
              <a:rPr lang="en-US" i="1" dirty="0" smtClean="0">
                <a:latin typeface="+mj-lt"/>
              </a:rPr>
              <a:t> two companion platforms, the </a:t>
            </a:r>
            <a:r>
              <a:rPr lang="en-US" i="1" dirty="0" err="1" smtClean="0">
                <a:latin typeface="+mj-lt"/>
              </a:rPr>
              <a:t>transBOARD</a:t>
            </a:r>
            <a:r>
              <a:rPr lang="en-US" i="1" dirty="0" smtClean="0">
                <a:latin typeface="+mj-lt"/>
              </a:rPr>
              <a:t> and </a:t>
            </a:r>
            <a:r>
              <a:rPr lang="en-US" i="1" dirty="0" err="1" smtClean="0">
                <a:latin typeface="+mj-lt"/>
              </a:rPr>
              <a:t>ambientROOM</a:t>
            </a:r>
            <a:r>
              <a:rPr lang="en-US" i="1" dirty="0" smtClean="0">
                <a:latin typeface="+mj-lt"/>
              </a:rPr>
              <a:t>.</a:t>
            </a:r>
            <a:endParaRPr lang="en-US" i="1" dirty="0">
              <a:latin typeface="+mj-lt"/>
            </a:endParaRPr>
          </a:p>
        </p:txBody>
      </p:sp>
      <p:sp>
        <p:nvSpPr>
          <p:cNvPr id="4" name="TextBox 3"/>
          <p:cNvSpPr txBox="1"/>
          <p:nvPr/>
        </p:nvSpPr>
        <p:spPr>
          <a:xfrm>
            <a:off x="1295400" y="0"/>
            <a:ext cx="7467600" cy="1538883"/>
          </a:xfrm>
          <a:prstGeom prst="rect">
            <a:avLst/>
          </a:prstGeom>
          <a:noFill/>
        </p:spPr>
        <p:txBody>
          <a:bodyPr wrap="square" rtlCol="0">
            <a:spAutoFit/>
          </a:bodyPr>
          <a:lstStyle/>
          <a:p>
            <a:r>
              <a:rPr lang="en-US" sz="2200" dirty="0" smtClean="0"/>
              <a:t>Blog – 83%					3 </a:t>
            </a:r>
            <a:r>
              <a:rPr lang="en-US" sz="2200" dirty="0" err="1" smtClean="0"/>
              <a:t>para</a:t>
            </a:r>
            <a:r>
              <a:rPr lang="en-US" sz="2200" dirty="0" smtClean="0"/>
              <a:t>., 158 people, $4.57</a:t>
            </a:r>
          </a:p>
          <a:p>
            <a:r>
              <a:rPr lang="en-US" i="1" dirty="0" smtClean="0">
                <a:latin typeface="+mj-lt"/>
              </a:rPr>
              <a:t>Print publishers are in a tizzy over Apple’s new </a:t>
            </a:r>
            <a:r>
              <a:rPr lang="en-US" i="1" dirty="0" err="1" smtClean="0">
                <a:latin typeface="+mj-lt"/>
              </a:rPr>
              <a:t>iPad</a:t>
            </a:r>
            <a:r>
              <a:rPr lang="en-US" i="1" dirty="0" smtClean="0">
                <a:latin typeface="+mj-lt"/>
              </a:rPr>
              <a:t> because they hope to </a:t>
            </a:r>
            <a:r>
              <a:rPr lang="en-US" i="1" strike="sngStrike" dirty="0" smtClean="0">
                <a:solidFill>
                  <a:schemeClr val="accent2">
                    <a:lumMod val="60000"/>
                    <a:lumOff val="40000"/>
                  </a:schemeClr>
                </a:solidFill>
                <a:latin typeface="+mj-lt"/>
              </a:rPr>
              <a:t>finally</a:t>
            </a:r>
            <a:r>
              <a:rPr lang="en-US" i="1" dirty="0" smtClean="0">
                <a:latin typeface="+mj-lt"/>
              </a:rPr>
              <a:t> be able to charge for their digital editions. But in order to get people to pay for their magazine and newspaper apps, they </a:t>
            </a:r>
            <a:r>
              <a:rPr lang="en-US" i="1" strike="sngStrike" dirty="0" smtClean="0">
                <a:solidFill>
                  <a:schemeClr val="accent2">
                    <a:lumMod val="60000"/>
                    <a:lumOff val="40000"/>
                  </a:schemeClr>
                </a:solidFill>
                <a:latin typeface="+mj-lt"/>
              </a:rPr>
              <a:t>are going to </a:t>
            </a:r>
            <a:r>
              <a:rPr lang="en-US" i="1" dirty="0" smtClean="0">
                <a:latin typeface="+mj-lt"/>
              </a:rPr>
              <a:t>have to offer something different that readers cannot get at the newsstand or on the open Web.</a:t>
            </a:r>
            <a:endParaRPr lang="en-US" i="1" dirty="0">
              <a:latin typeface="+mj-lt"/>
            </a:endParaRPr>
          </a:p>
        </p:txBody>
      </p:sp>
      <p:cxnSp>
        <p:nvCxnSpPr>
          <p:cNvPr id="20" name="Straight Connector 19"/>
          <p:cNvCxnSpPr/>
          <p:nvPr/>
        </p:nvCxnSpPr>
        <p:spPr>
          <a:xfrm rot="10800000" flipV="1">
            <a:off x="381000" y="2057400"/>
            <a:ext cx="6019800" cy="838200"/>
          </a:xfrm>
          <a:prstGeom prst="line">
            <a:avLst/>
          </a:prstGeom>
          <a:ln w="44450" cap="flat" cmpd="sng" algn="ctr">
            <a:solidFill>
              <a:srgbClr val="D9969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5" idx="3"/>
          </p:cNvCxnSpPr>
          <p:nvPr/>
        </p:nvCxnSpPr>
        <p:spPr>
          <a:xfrm>
            <a:off x="8763000" y="2158663"/>
            <a:ext cx="1588" cy="736937"/>
          </a:xfrm>
          <a:prstGeom prst="line">
            <a:avLst/>
          </a:prstGeom>
          <a:ln w="44450" cap="flat" cmpd="sng" algn="ctr">
            <a:solidFill>
              <a:srgbClr val="D9969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295400" y="2778443"/>
            <a:ext cx="7620000" cy="1538883"/>
          </a:xfrm>
          <a:prstGeom prst="rect">
            <a:avLst/>
          </a:prstGeom>
          <a:noFill/>
        </p:spPr>
        <p:txBody>
          <a:bodyPr wrap="square" rtlCol="0">
            <a:spAutoFit/>
          </a:bodyPr>
          <a:lstStyle/>
          <a:p>
            <a:r>
              <a:rPr lang="en-US" sz="2200" dirty="0" smtClean="0"/>
              <a:t>Draft </a:t>
            </a:r>
            <a:r>
              <a:rPr lang="en-US" sz="2200" cap="small" dirty="0" err="1" smtClean="0"/>
              <a:t>uist</a:t>
            </a:r>
            <a:r>
              <a:rPr lang="en-US" sz="2200" cap="small" dirty="0" smtClean="0"/>
              <a:t> </a:t>
            </a:r>
            <a:r>
              <a:rPr lang="en-US" sz="2200" dirty="0" smtClean="0"/>
              <a:t>Paper – 90%			5 </a:t>
            </a:r>
            <a:r>
              <a:rPr lang="en-US" sz="2200" dirty="0" err="1" smtClean="0"/>
              <a:t>para</a:t>
            </a:r>
            <a:r>
              <a:rPr lang="en-US" sz="2200" dirty="0" smtClean="0"/>
              <a:t>., 284 people, $7.47</a:t>
            </a:r>
            <a:endParaRPr lang="en-US" sz="2200" cap="small" dirty="0" smtClean="0"/>
          </a:p>
          <a:p>
            <a:r>
              <a:rPr lang="en-US" i="1" strike="sngStrike" dirty="0" smtClean="0">
                <a:solidFill>
                  <a:schemeClr val="accent2">
                    <a:lumMod val="60000"/>
                    <a:lumOff val="40000"/>
                  </a:schemeClr>
                </a:solidFill>
                <a:latin typeface="+mj-lt"/>
              </a:rPr>
              <a:t>In this paper we argue that</a:t>
            </a:r>
            <a:r>
              <a:rPr lang="en-US" i="1" dirty="0" smtClean="0">
                <a:latin typeface="+mj-lt"/>
              </a:rPr>
              <a:t> it is possible and desirable to combine the easy input affordances of text with the powerful retrieval and visualization capabilities of graphical applications.  We present </a:t>
            </a:r>
            <a:r>
              <a:rPr lang="en-US" i="1" dirty="0" err="1" smtClean="0">
                <a:latin typeface="+mj-lt"/>
              </a:rPr>
              <a:t>WenSo</a:t>
            </a:r>
            <a:r>
              <a:rPr lang="en-US" i="1" dirty="0" smtClean="0">
                <a:latin typeface="+mj-lt"/>
              </a:rPr>
              <a:t>, </a:t>
            </a:r>
            <a:r>
              <a:rPr lang="en-US" i="1" strike="sngStrike" dirty="0" smtClean="0">
                <a:solidFill>
                  <a:schemeClr val="accent2">
                    <a:lumMod val="60000"/>
                    <a:lumOff val="40000"/>
                  </a:schemeClr>
                </a:solidFill>
                <a:latin typeface="+mj-lt"/>
              </a:rPr>
              <a:t>a tool </a:t>
            </a:r>
            <a:r>
              <a:rPr lang="en-US" i="1" strike="sngStrike" dirty="0" err="1" smtClean="0">
                <a:solidFill>
                  <a:schemeClr val="accent2">
                    <a:lumMod val="60000"/>
                    <a:lumOff val="40000"/>
                  </a:schemeClr>
                </a:solidFill>
                <a:latin typeface="+mj-lt"/>
              </a:rPr>
              <a:t>that</a:t>
            </a:r>
            <a:r>
              <a:rPr lang="en-US" i="1" u="sng" dirty="0" err="1" smtClean="0">
                <a:solidFill>
                  <a:schemeClr val="accent1">
                    <a:lumMod val="75000"/>
                  </a:schemeClr>
                </a:solidFill>
                <a:latin typeface="+mj-lt"/>
              </a:rPr>
              <a:t>which</a:t>
            </a:r>
            <a:r>
              <a:rPr lang="en-US" i="1" dirty="0" smtClean="0">
                <a:latin typeface="+mj-lt"/>
              </a:rPr>
              <a:t> uses lightweight text input to capture richly structured information for later retrieval and navigation.</a:t>
            </a:r>
          </a:p>
        </p:txBody>
      </p:sp>
      <p:sp>
        <p:nvSpPr>
          <p:cNvPr id="7" name="TextBox 6"/>
          <p:cNvSpPr txBox="1"/>
          <p:nvPr/>
        </p:nvSpPr>
        <p:spPr>
          <a:xfrm>
            <a:off x="1295400" y="5562600"/>
            <a:ext cx="7467600" cy="1261884"/>
          </a:xfrm>
          <a:prstGeom prst="rect">
            <a:avLst/>
          </a:prstGeom>
          <a:noFill/>
        </p:spPr>
        <p:txBody>
          <a:bodyPr wrap="square" rtlCol="0">
            <a:spAutoFit/>
          </a:bodyPr>
          <a:lstStyle/>
          <a:p>
            <a:r>
              <a:rPr lang="en-US" sz="2200" dirty="0" smtClean="0"/>
              <a:t>Rambling E-mail – 78%			6 </a:t>
            </a:r>
            <a:r>
              <a:rPr lang="en-US" sz="2200" dirty="0" err="1" smtClean="0"/>
              <a:t>para</a:t>
            </a:r>
            <a:r>
              <a:rPr lang="en-US" sz="2200" dirty="0" smtClean="0"/>
              <a:t>., 362 people, $9.72</a:t>
            </a:r>
          </a:p>
          <a:p>
            <a:r>
              <a:rPr lang="en-US" i="1" strike="sngStrike" dirty="0" smtClean="0">
                <a:solidFill>
                  <a:schemeClr val="accent2">
                    <a:lumMod val="60000"/>
                    <a:lumOff val="40000"/>
                  </a:schemeClr>
                </a:solidFill>
                <a:latin typeface="+mj-lt"/>
              </a:rPr>
              <a:t>A previous board member, </a:t>
            </a:r>
            <a:r>
              <a:rPr lang="en-US" i="1" dirty="0" smtClean="0">
                <a:latin typeface="+mj-lt"/>
              </a:rPr>
              <a:t>Steve Burleigh</a:t>
            </a:r>
            <a:r>
              <a:rPr lang="en-US" i="1" strike="sngStrike" dirty="0" smtClean="0">
                <a:solidFill>
                  <a:schemeClr val="accent2">
                    <a:lumMod val="60000"/>
                    <a:lumOff val="40000"/>
                  </a:schemeClr>
                </a:solidFill>
                <a:latin typeface="+mj-lt"/>
              </a:rPr>
              <a:t>,</a:t>
            </a:r>
            <a:r>
              <a:rPr lang="en-US" i="1" dirty="0" smtClean="0">
                <a:latin typeface="+mj-lt"/>
              </a:rPr>
              <a:t> created our web site last year and gave me </a:t>
            </a:r>
            <a:r>
              <a:rPr lang="en-US" i="1" dirty="0" err="1" smtClean="0">
                <a:latin typeface="+mj-lt"/>
              </a:rPr>
              <a:t>alot</a:t>
            </a:r>
            <a:r>
              <a:rPr lang="en-US" i="1" dirty="0" smtClean="0">
                <a:latin typeface="+mj-lt"/>
              </a:rPr>
              <a:t> of ideas. </a:t>
            </a:r>
            <a:r>
              <a:rPr lang="en-US" i="1" strike="sngStrike" dirty="0" smtClean="0">
                <a:solidFill>
                  <a:schemeClr val="accent2">
                    <a:lumMod val="60000"/>
                    <a:lumOff val="40000"/>
                  </a:schemeClr>
                </a:solidFill>
                <a:latin typeface="+mj-lt"/>
              </a:rPr>
              <a:t>For this year, </a:t>
            </a:r>
            <a:r>
              <a:rPr lang="en-US" i="1" dirty="0" smtClean="0">
                <a:latin typeface="+mj-lt"/>
              </a:rPr>
              <a:t>I found a web site called </a:t>
            </a:r>
            <a:r>
              <a:rPr lang="en-US" i="1" dirty="0" err="1" smtClean="0">
                <a:latin typeface="+mj-lt"/>
              </a:rPr>
              <a:t>eTeamZ</a:t>
            </a:r>
            <a:r>
              <a:rPr lang="en-US" i="1" dirty="0" smtClean="0">
                <a:latin typeface="+mj-lt"/>
              </a:rPr>
              <a:t> that hosts web sites for sports groups.  Check out our new page: […]</a:t>
            </a:r>
          </a:p>
        </p:txBody>
      </p:sp>
      <p:sp>
        <p:nvSpPr>
          <p:cNvPr id="8" name="TextBox 7"/>
          <p:cNvSpPr txBox="1"/>
          <p:nvPr/>
        </p:nvSpPr>
        <p:spPr>
          <a:xfrm>
            <a:off x="1295400" y="4343400"/>
            <a:ext cx="7467600" cy="1261884"/>
          </a:xfrm>
          <a:prstGeom prst="rect">
            <a:avLst/>
          </a:prstGeom>
          <a:noFill/>
        </p:spPr>
        <p:txBody>
          <a:bodyPr wrap="square" rtlCol="0">
            <a:spAutoFit/>
          </a:bodyPr>
          <a:lstStyle/>
          <a:p>
            <a:r>
              <a:rPr lang="en-US" sz="2200" dirty="0" smtClean="0"/>
              <a:t>Technical Writing – 82%	3 </a:t>
            </a:r>
            <a:r>
              <a:rPr lang="en-US" sz="2200" dirty="0" err="1" smtClean="0"/>
              <a:t>para</a:t>
            </a:r>
            <a:r>
              <a:rPr lang="en-US" sz="2200" dirty="0" smtClean="0"/>
              <a:t>., 188 people, $4.84</a:t>
            </a:r>
          </a:p>
          <a:p>
            <a:r>
              <a:rPr lang="en-US" i="1" dirty="0" smtClean="0">
                <a:latin typeface="+mj-lt"/>
              </a:rPr>
              <a:t>Figure 3 shows the </a:t>
            </a:r>
            <a:r>
              <a:rPr lang="en-US" i="1" dirty="0" err="1" smtClean="0">
                <a:latin typeface="+mj-lt"/>
              </a:rPr>
              <a:t>pseudocode</a:t>
            </a:r>
            <a:r>
              <a:rPr lang="en-US" i="1" dirty="0" smtClean="0">
                <a:latin typeface="+mj-lt"/>
              </a:rPr>
              <a:t> that implements this design for Lookup. FAWN-DS extracts two fields from the 160-bit key: </a:t>
            </a:r>
            <a:r>
              <a:rPr lang="en-US" i="1" strike="sngStrike" dirty="0" smtClean="0">
                <a:solidFill>
                  <a:schemeClr val="accent2">
                    <a:lumMod val="60000"/>
                    <a:lumOff val="40000"/>
                  </a:schemeClr>
                </a:solidFill>
                <a:latin typeface="+mj-lt"/>
              </a:rPr>
              <a:t>the </a:t>
            </a:r>
            <a:r>
              <a:rPr lang="en-US" i="1" strike="sngStrike" dirty="0" err="1" smtClean="0">
                <a:solidFill>
                  <a:schemeClr val="accent2">
                    <a:lumMod val="60000"/>
                    <a:lumOff val="40000"/>
                  </a:schemeClr>
                </a:solidFill>
                <a:latin typeface="+mj-lt"/>
              </a:rPr>
              <a:t>i</a:t>
            </a:r>
            <a:r>
              <a:rPr lang="en-US" i="1" strike="sngStrike" dirty="0" smtClean="0">
                <a:solidFill>
                  <a:schemeClr val="accent2">
                    <a:lumMod val="60000"/>
                    <a:lumOff val="40000"/>
                  </a:schemeClr>
                </a:solidFill>
                <a:latin typeface="+mj-lt"/>
              </a:rPr>
              <a:t> low order bits of the key</a:t>
            </a:r>
            <a:r>
              <a:rPr lang="en-US" i="1" dirty="0" smtClean="0">
                <a:solidFill>
                  <a:schemeClr val="accent2">
                    <a:lumMod val="60000"/>
                    <a:lumOff val="40000"/>
                  </a:schemeClr>
                </a:solidFill>
                <a:latin typeface="+mj-lt"/>
              </a:rPr>
              <a:t> </a:t>
            </a:r>
            <a:r>
              <a:rPr lang="en-US" i="1" dirty="0" smtClean="0">
                <a:latin typeface="+mj-lt"/>
              </a:rPr>
              <a:t>(the index bits) and the next 15 low order bits </a:t>
            </a:r>
            <a:r>
              <a:rPr lang="en-US" i="1" strike="sngStrike" dirty="0" smtClean="0">
                <a:solidFill>
                  <a:schemeClr val="accent2">
                    <a:lumMod val="60000"/>
                    <a:lumOff val="40000"/>
                  </a:schemeClr>
                </a:solidFill>
                <a:latin typeface="+mj-lt"/>
              </a:rPr>
              <a:t>(the key fragment)</a:t>
            </a:r>
            <a:r>
              <a:rPr lang="en-US" i="1" dirty="0" smtClean="0">
                <a:latin typeface="+mj-lt"/>
              </a:rPr>
              <a:t>.</a:t>
            </a:r>
          </a:p>
        </p:txBody>
      </p:sp>
      <p:sp>
        <p:nvSpPr>
          <p:cNvPr id="13" name="Rounded Rectangle 12"/>
          <p:cNvSpPr/>
          <p:nvPr/>
        </p:nvSpPr>
        <p:spPr>
          <a:xfrm>
            <a:off x="228600" y="2819400"/>
            <a:ext cx="8686800" cy="3733800"/>
          </a:xfrm>
          <a:prstGeom prst="roundRect">
            <a:avLst>
              <a:gd name="adj" fmla="val 6601"/>
            </a:avLst>
          </a:prstGeom>
          <a:solidFill>
            <a:schemeClr val="bg1"/>
          </a:solidFill>
          <a:ln>
            <a:solidFill>
              <a:schemeClr val="bg1">
                <a:lumMod val="50000"/>
              </a:schemeClr>
            </a:solidFill>
          </a:ln>
          <a:effectLst>
            <a:outerShdw blurRad="3175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2"/>
          <p:cNvSpPr>
            <a:spLocks noGrp="1"/>
          </p:cNvSpPr>
          <p:nvPr>
            <p:ph idx="1"/>
          </p:nvPr>
        </p:nvSpPr>
        <p:spPr>
          <a:xfrm>
            <a:off x="457200" y="2819400"/>
            <a:ext cx="8229600" cy="1219199"/>
          </a:xfrm>
        </p:spPr>
        <p:txBody>
          <a:bodyPr>
            <a:normAutofit/>
          </a:bodyPr>
          <a:lstStyle/>
          <a:p>
            <a:r>
              <a:rPr lang="en-US" dirty="0" smtClean="0">
                <a:latin typeface="Myriad Pro"/>
                <a:cs typeface="Myriad Pro"/>
              </a:rPr>
              <a:t>Merged sentences when patches crossed sentence boundaries</a:t>
            </a:r>
            <a:endParaRPr lang="en-US" dirty="0">
              <a:latin typeface="Myriad Pro"/>
              <a:cs typeface="Myriad Pro"/>
            </a:endParaRPr>
          </a:p>
        </p:txBody>
      </p:sp>
      <p:sp>
        <p:nvSpPr>
          <p:cNvPr id="19" name="Rounded Rectangle 18"/>
          <p:cNvSpPr/>
          <p:nvPr/>
        </p:nvSpPr>
        <p:spPr>
          <a:xfrm>
            <a:off x="1585784" y="4419600"/>
            <a:ext cx="5805616" cy="494957"/>
          </a:xfrm>
          <a:prstGeom prst="roundRect">
            <a:avLst/>
          </a:prstGeom>
          <a:noFill/>
          <a:ln w="38100" cap="flat" cmpd="sng" algn="ctr">
            <a:solidFill>
              <a:schemeClr val="accent2">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sp>
        <p:nvSpPr>
          <p:cNvPr id="21" name="TextBox 20"/>
          <p:cNvSpPr txBox="1"/>
          <p:nvPr/>
        </p:nvSpPr>
        <p:spPr>
          <a:xfrm>
            <a:off x="457200" y="3846255"/>
            <a:ext cx="8305800" cy="2554545"/>
          </a:xfrm>
          <a:prstGeom prst="rect">
            <a:avLst/>
          </a:prstGeom>
          <a:noFill/>
          <a:ln w="25400" cap="flat" cmpd="sng" algn="ctr">
            <a:noFill/>
            <a:prstDash val="sysDot"/>
            <a:round/>
            <a:headEnd type="none" w="med" len="med"/>
            <a:tailEnd type="none" w="med" len="med"/>
          </a:ln>
        </p:spPr>
        <p:txBody>
          <a:bodyPr wrap="square" rtlCol="0">
            <a:spAutoFit/>
          </a:bodyPr>
          <a:lstStyle/>
          <a:p>
            <a:r>
              <a:rPr lang="en-US" sz="3200" i="1" dirty="0" smtClean="0">
                <a:solidFill>
                  <a:srgbClr val="A6A6A6"/>
                </a:solidFill>
                <a:latin typeface="+mj-lt"/>
              </a:rPr>
              <a:t>The </a:t>
            </a:r>
            <a:r>
              <a:rPr lang="en-US" sz="3200" i="1" dirty="0" err="1" smtClean="0">
                <a:solidFill>
                  <a:srgbClr val="A6A6A6"/>
                </a:solidFill>
                <a:latin typeface="+mj-lt"/>
              </a:rPr>
              <a:t>metaDESK</a:t>
            </a:r>
            <a:r>
              <a:rPr lang="en-US" sz="3200" i="1" dirty="0" smtClean="0">
                <a:solidFill>
                  <a:srgbClr val="A6A6A6"/>
                </a:solidFill>
                <a:latin typeface="+mj-lt"/>
              </a:rPr>
              <a:t> effort is part of the larger Tangible Bits project</a:t>
            </a:r>
            <a:r>
              <a:rPr lang="en-US" sz="3200" i="1" strike="sngStrike" dirty="0" smtClean="0">
                <a:solidFill>
                  <a:schemeClr val="accent2">
                    <a:lumMod val="60000"/>
                    <a:lumOff val="40000"/>
                  </a:schemeClr>
                </a:solidFill>
                <a:latin typeface="Myriad Pro Light"/>
                <a:cs typeface="Myriad Pro Light"/>
              </a:rPr>
              <a:t>. The Tangible Bits vision paper</a:t>
            </a:r>
            <a:r>
              <a:rPr lang="en-US" sz="3200" i="1" dirty="0" smtClean="0">
                <a:solidFill>
                  <a:schemeClr val="accent1">
                    <a:lumMod val="75000"/>
                  </a:schemeClr>
                </a:solidFill>
                <a:latin typeface="Myriad Pro Light"/>
                <a:cs typeface="Myriad Pro Light"/>
              </a:rPr>
              <a:t>, which</a:t>
            </a:r>
            <a:r>
              <a:rPr lang="en-US" sz="3200" i="1" dirty="0" smtClean="0">
                <a:latin typeface="Myriad Pro Light"/>
                <a:cs typeface="Myriad Pro Light"/>
              </a:rPr>
              <a:t> </a:t>
            </a:r>
            <a:r>
              <a:rPr lang="en-US" sz="3200" i="1" dirty="0" smtClean="0">
                <a:solidFill>
                  <a:srgbClr val="A6A6A6"/>
                </a:solidFill>
                <a:latin typeface="+mj-lt"/>
              </a:rPr>
              <a:t>introduced the </a:t>
            </a:r>
            <a:r>
              <a:rPr lang="en-US" sz="3200" i="1" dirty="0" err="1" smtClean="0">
                <a:solidFill>
                  <a:srgbClr val="A6A6A6"/>
                </a:solidFill>
                <a:latin typeface="+mj-lt"/>
              </a:rPr>
              <a:t>metaDESK</a:t>
            </a:r>
            <a:r>
              <a:rPr lang="en-US" sz="3200" i="1" dirty="0" smtClean="0">
                <a:solidFill>
                  <a:srgbClr val="A6A6A6"/>
                </a:solidFill>
                <a:latin typeface="+mj-lt"/>
              </a:rPr>
              <a:t> </a:t>
            </a:r>
            <a:r>
              <a:rPr lang="en-US" sz="3200" i="1" strike="sngStrike" dirty="0" smtClean="0">
                <a:solidFill>
                  <a:schemeClr val="accent2">
                    <a:lumMod val="60000"/>
                    <a:lumOff val="40000"/>
                  </a:schemeClr>
                </a:solidFill>
                <a:latin typeface="Myriad Pro Light"/>
                <a:cs typeface="Myriad Pro Light"/>
              </a:rPr>
              <a:t>along </a:t>
            </a:r>
            <a:r>
              <a:rPr lang="en-US" sz="3200" i="1" strike="sngStrike" dirty="0" err="1" smtClean="0">
                <a:solidFill>
                  <a:schemeClr val="accent2">
                    <a:lumMod val="60000"/>
                    <a:lumOff val="40000"/>
                  </a:schemeClr>
                </a:solidFill>
                <a:latin typeface="Myriad Pro Light"/>
                <a:cs typeface="Myriad Pro Light"/>
              </a:rPr>
              <a:t>with</a:t>
            </a:r>
            <a:r>
              <a:rPr lang="en-US" sz="3200" i="1" dirty="0" err="1" smtClean="0">
                <a:solidFill>
                  <a:schemeClr val="accent1">
                    <a:lumMod val="75000"/>
                  </a:schemeClr>
                </a:solidFill>
                <a:latin typeface="Myriad Pro Light"/>
                <a:cs typeface="Myriad Pro Light"/>
              </a:rPr>
              <a:t>and</a:t>
            </a:r>
            <a:r>
              <a:rPr lang="en-US" sz="3200" i="1" dirty="0" smtClean="0">
                <a:latin typeface="Myriad Pro Light"/>
                <a:cs typeface="Myriad Pro Light"/>
              </a:rPr>
              <a:t> </a:t>
            </a:r>
            <a:r>
              <a:rPr lang="en-US" sz="3200" i="1" dirty="0" smtClean="0">
                <a:solidFill>
                  <a:srgbClr val="A6A6A6"/>
                </a:solidFill>
                <a:latin typeface="+mj-lt"/>
              </a:rPr>
              <a:t>two companion platforms, the </a:t>
            </a:r>
            <a:r>
              <a:rPr lang="en-US" sz="3200" i="1" dirty="0" err="1" smtClean="0">
                <a:solidFill>
                  <a:srgbClr val="A6A6A6"/>
                </a:solidFill>
                <a:latin typeface="+mj-lt"/>
              </a:rPr>
              <a:t>transBOARD</a:t>
            </a:r>
            <a:r>
              <a:rPr lang="en-US" sz="3200" i="1" dirty="0" smtClean="0">
                <a:solidFill>
                  <a:srgbClr val="A6A6A6"/>
                </a:solidFill>
                <a:latin typeface="+mj-lt"/>
              </a:rPr>
              <a:t> and </a:t>
            </a:r>
            <a:r>
              <a:rPr lang="en-US" sz="3200" i="1" dirty="0" err="1" smtClean="0">
                <a:solidFill>
                  <a:srgbClr val="A6A6A6"/>
                </a:solidFill>
                <a:latin typeface="+mj-lt"/>
              </a:rPr>
              <a:t>ambientROOM</a:t>
            </a:r>
            <a:r>
              <a:rPr lang="en-US" sz="3200" i="1" dirty="0" smtClean="0">
                <a:solidFill>
                  <a:srgbClr val="A6A6A6"/>
                </a:solidFill>
                <a:latin typeface="+mj-lt"/>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8">
                                            <p:txEl>
                                              <p:pRg st="0" end="0"/>
                                            </p:txEl>
                                          </p:spTgt>
                                        </p:tgtEl>
                                      </p:cBhvr>
                                    </p:animEffect>
                                    <p:set>
                                      <p:cBhvr>
                                        <p:cTn id="15" dur="1" fill="hold">
                                          <p:stCondLst>
                                            <p:cond delay="499"/>
                                          </p:stCondLst>
                                        </p:cTn>
                                        <p:tgtEl>
                                          <p:spTgt spid="18">
                                            <p:txEl>
                                              <p:pRg st="0" end="0"/>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build="p"/>
      <p:bldP spid="19" grpId="0" animBg="1"/>
      <p:bldP spid="19" grpId="1" animBg="1"/>
      <p:bldP spid="21"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 name="Picture 44" descr="elevenpages.png"/>
          <p:cNvPicPr>
            <a:picLocks noChangeAspect="1"/>
          </p:cNvPicPr>
          <p:nvPr/>
        </p:nvPicPr>
        <p:blipFill>
          <a:blip r:embed="rId3" cstate="print"/>
          <a:srcRect t="61833" r="93582"/>
          <a:stretch>
            <a:fillRect/>
          </a:stretch>
        </p:blipFill>
        <p:spPr>
          <a:xfrm>
            <a:off x="0" y="2971800"/>
            <a:ext cx="586854" cy="1295400"/>
          </a:xfrm>
          <a:prstGeom prst="rect">
            <a:avLst/>
          </a:prstGeom>
        </p:spPr>
      </p:pic>
      <p:pic>
        <p:nvPicPr>
          <p:cNvPr id="46" name="Picture 45" descr="elevenpages.png"/>
          <p:cNvPicPr>
            <a:picLocks noChangeAspect="1"/>
          </p:cNvPicPr>
          <p:nvPr/>
        </p:nvPicPr>
        <p:blipFill>
          <a:blip r:embed="rId3" cstate="print"/>
          <a:srcRect l="93333" t="61833"/>
          <a:stretch>
            <a:fillRect/>
          </a:stretch>
        </p:blipFill>
        <p:spPr>
          <a:xfrm>
            <a:off x="8534400" y="2971800"/>
            <a:ext cx="609600" cy="1295400"/>
          </a:xfrm>
          <a:prstGeom prst="rect">
            <a:avLst/>
          </a:prstGeom>
        </p:spPr>
      </p:pic>
      <p:pic>
        <p:nvPicPr>
          <p:cNvPr id="42" name="Picture 41" descr="elevenpages.png"/>
          <p:cNvPicPr>
            <a:picLocks noChangeAspect="1"/>
          </p:cNvPicPr>
          <p:nvPr/>
        </p:nvPicPr>
        <p:blipFill>
          <a:blip r:embed="rId3"/>
          <a:stretch>
            <a:fillRect/>
          </a:stretch>
        </p:blipFill>
        <p:spPr>
          <a:xfrm>
            <a:off x="0" y="0"/>
            <a:ext cx="9144000" cy="3394061"/>
          </a:xfrm>
          <a:prstGeom prst="rect">
            <a:avLst/>
          </a:prstGeom>
        </p:spPr>
      </p:pic>
      <p:sp>
        <p:nvSpPr>
          <p:cNvPr id="108" name="Rectangle 107"/>
          <p:cNvSpPr/>
          <p:nvPr/>
        </p:nvSpPr>
        <p:spPr>
          <a:xfrm>
            <a:off x="567267" y="-381000"/>
            <a:ext cx="8001000" cy="2328333"/>
          </a:xfrm>
          <a:prstGeom prst="rect">
            <a:avLst/>
          </a:prstGeom>
          <a:solidFill>
            <a:schemeClr val="tx2">
              <a:lumMod val="75000"/>
              <a:alpha val="27000"/>
            </a:schemeClr>
          </a:solidFill>
          <a:ln w="19050" cap="flat" cmpd="sng" algn="ctr">
            <a:solidFill>
              <a:schemeClr val="tx2">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567267" y="2091267"/>
            <a:ext cx="8001000" cy="2175933"/>
          </a:xfrm>
          <a:prstGeom prst="rect">
            <a:avLst/>
          </a:prstGeom>
          <a:solidFill>
            <a:schemeClr val="tx2">
              <a:lumMod val="75000"/>
              <a:alpha val="27000"/>
            </a:schemeClr>
          </a:solidFill>
          <a:ln w="19050" cap="flat" cmpd="sng" algn="ctr">
            <a:solidFill>
              <a:schemeClr val="tx2">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1" name="Picture 110" descr="turker-white-medium.png"/>
          <p:cNvPicPr>
            <a:picLocks noChangeAspect="1"/>
          </p:cNvPicPr>
          <p:nvPr/>
        </p:nvPicPr>
        <p:blipFill>
          <a:blip r:embed="rId4"/>
          <a:stretch>
            <a:fillRect/>
          </a:stretch>
        </p:blipFill>
        <p:spPr>
          <a:xfrm>
            <a:off x="609600" y="0"/>
            <a:ext cx="609600" cy="1291525"/>
          </a:xfrm>
          <a:prstGeom prst="rect">
            <a:avLst/>
          </a:prstGeom>
        </p:spPr>
      </p:pic>
      <p:pic>
        <p:nvPicPr>
          <p:cNvPr id="112" name="Picture 111" descr="turker-white-medium.png"/>
          <p:cNvPicPr>
            <a:picLocks noChangeAspect="1"/>
          </p:cNvPicPr>
          <p:nvPr/>
        </p:nvPicPr>
        <p:blipFill>
          <a:blip r:embed="rId4"/>
          <a:stretch>
            <a:fillRect/>
          </a:stretch>
        </p:blipFill>
        <p:spPr>
          <a:xfrm>
            <a:off x="1066800" y="609600"/>
            <a:ext cx="609600" cy="1291525"/>
          </a:xfrm>
          <a:prstGeom prst="rect">
            <a:avLst/>
          </a:prstGeom>
        </p:spPr>
      </p:pic>
      <p:pic>
        <p:nvPicPr>
          <p:cNvPr id="113" name="Picture 112" descr="turker-white-medium.png"/>
          <p:cNvPicPr>
            <a:picLocks noChangeAspect="1"/>
          </p:cNvPicPr>
          <p:nvPr/>
        </p:nvPicPr>
        <p:blipFill>
          <a:blip r:embed="rId4"/>
          <a:stretch>
            <a:fillRect/>
          </a:stretch>
        </p:blipFill>
        <p:spPr>
          <a:xfrm>
            <a:off x="1524000" y="0"/>
            <a:ext cx="609600" cy="1291525"/>
          </a:xfrm>
          <a:prstGeom prst="rect">
            <a:avLst/>
          </a:prstGeom>
        </p:spPr>
      </p:pic>
      <p:pic>
        <p:nvPicPr>
          <p:cNvPr id="114" name="Picture 113" descr="turker-white-medium.png"/>
          <p:cNvPicPr>
            <a:picLocks noChangeAspect="1"/>
          </p:cNvPicPr>
          <p:nvPr/>
        </p:nvPicPr>
        <p:blipFill>
          <a:blip r:embed="rId4"/>
          <a:stretch>
            <a:fillRect/>
          </a:stretch>
        </p:blipFill>
        <p:spPr>
          <a:xfrm>
            <a:off x="1981200" y="609600"/>
            <a:ext cx="609600" cy="1291525"/>
          </a:xfrm>
          <a:prstGeom prst="rect">
            <a:avLst/>
          </a:prstGeom>
        </p:spPr>
      </p:pic>
      <p:pic>
        <p:nvPicPr>
          <p:cNvPr id="115" name="Picture 114" descr="turker-white-medium.png"/>
          <p:cNvPicPr>
            <a:picLocks noChangeAspect="1"/>
          </p:cNvPicPr>
          <p:nvPr/>
        </p:nvPicPr>
        <p:blipFill>
          <a:blip r:embed="rId4"/>
          <a:stretch>
            <a:fillRect/>
          </a:stretch>
        </p:blipFill>
        <p:spPr>
          <a:xfrm>
            <a:off x="2438400" y="0"/>
            <a:ext cx="609600" cy="1291525"/>
          </a:xfrm>
          <a:prstGeom prst="rect">
            <a:avLst/>
          </a:prstGeom>
        </p:spPr>
      </p:pic>
      <p:pic>
        <p:nvPicPr>
          <p:cNvPr id="116" name="Picture 115" descr="turker-white-medium.png"/>
          <p:cNvPicPr>
            <a:picLocks noChangeAspect="1"/>
          </p:cNvPicPr>
          <p:nvPr/>
        </p:nvPicPr>
        <p:blipFill>
          <a:blip r:embed="rId4"/>
          <a:stretch>
            <a:fillRect/>
          </a:stretch>
        </p:blipFill>
        <p:spPr>
          <a:xfrm>
            <a:off x="2895600" y="609600"/>
            <a:ext cx="609600" cy="1291525"/>
          </a:xfrm>
          <a:prstGeom prst="rect">
            <a:avLst/>
          </a:prstGeom>
        </p:spPr>
      </p:pic>
      <p:pic>
        <p:nvPicPr>
          <p:cNvPr id="117" name="Picture 116" descr="turker-white-medium.png"/>
          <p:cNvPicPr>
            <a:picLocks noChangeAspect="1"/>
          </p:cNvPicPr>
          <p:nvPr/>
        </p:nvPicPr>
        <p:blipFill>
          <a:blip r:embed="rId4"/>
          <a:stretch>
            <a:fillRect/>
          </a:stretch>
        </p:blipFill>
        <p:spPr>
          <a:xfrm>
            <a:off x="3352800" y="0"/>
            <a:ext cx="609600" cy="1291525"/>
          </a:xfrm>
          <a:prstGeom prst="rect">
            <a:avLst/>
          </a:prstGeom>
        </p:spPr>
      </p:pic>
      <p:pic>
        <p:nvPicPr>
          <p:cNvPr id="118" name="Picture 117" descr="turker-white-medium.png"/>
          <p:cNvPicPr>
            <a:picLocks noChangeAspect="1"/>
          </p:cNvPicPr>
          <p:nvPr/>
        </p:nvPicPr>
        <p:blipFill>
          <a:blip r:embed="rId4"/>
          <a:stretch>
            <a:fillRect/>
          </a:stretch>
        </p:blipFill>
        <p:spPr>
          <a:xfrm>
            <a:off x="3810000" y="609600"/>
            <a:ext cx="609600" cy="1291525"/>
          </a:xfrm>
          <a:prstGeom prst="rect">
            <a:avLst/>
          </a:prstGeom>
        </p:spPr>
      </p:pic>
      <p:pic>
        <p:nvPicPr>
          <p:cNvPr id="119" name="Picture 118" descr="turker-white-medium.png"/>
          <p:cNvPicPr>
            <a:picLocks noChangeAspect="1"/>
          </p:cNvPicPr>
          <p:nvPr/>
        </p:nvPicPr>
        <p:blipFill>
          <a:blip r:embed="rId4"/>
          <a:stretch>
            <a:fillRect/>
          </a:stretch>
        </p:blipFill>
        <p:spPr>
          <a:xfrm>
            <a:off x="4267200" y="0"/>
            <a:ext cx="609600" cy="1291525"/>
          </a:xfrm>
          <a:prstGeom prst="rect">
            <a:avLst/>
          </a:prstGeom>
        </p:spPr>
      </p:pic>
      <p:pic>
        <p:nvPicPr>
          <p:cNvPr id="120" name="Picture 119" descr="turker-white-medium.png"/>
          <p:cNvPicPr>
            <a:picLocks noChangeAspect="1"/>
          </p:cNvPicPr>
          <p:nvPr/>
        </p:nvPicPr>
        <p:blipFill>
          <a:blip r:embed="rId4"/>
          <a:stretch>
            <a:fillRect/>
          </a:stretch>
        </p:blipFill>
        <p:spPr>
          <a:xfrm>
            <a:off x="4724400" y="609600"/>
            <a:ext cx="609600" cy="1291525"/>
          </a:xfrm>
          <a:prstGeom prst="rect">
            <a:avLst/>
          </a:prstGeom>
        </p:spPr>
      </p:pic>
      <p:pic>
        <p:nvPicPr>
          <p:cNvPr id="121" name="Picture 120" descr="turker-white-medium.png"/>
          <p:cNvPicPr>
            <a:picLocks noChangeAspect="1"/>
          </p:cNvPicPr>
          <p:nvPr/>
        </p:nvPicPr>
        <p:blipFill>
          <a:blip r:embed="rId4"/>
          <a:stretch>
            <a:fillRect/>
          </a:stretch>
        </p:blipFill>
        <p:spPr>
          <a:xfrm>
            <a:off x="5181600" y="0"/>
            <a:ext cx="609600" cy="1291525"/>
          </a:xfrm>
          <a:prstGeom prst="rect">
            <a:avLst/>
          </a:prstGeom>
        </p:spPr>
      </p:pic>
      <p:pic>
        <p:nvPicPr>
          <p:cNvPr id="122" name="Picture 121" descr="turker-white-medium.png"/>
          <p:cNvPicPr>
            <a:picLocks noChangeAspect="1"/>
          </p:cNvPicPr>
          <p:nvPr/>
        </p:nvPicPr>
        <p:blipFill>
          <a:blip r:embed="rId4"/>
          <a:stretch>
            <a:fillRect/>
          </a:stretch>
        </p:blipFill>
        <p:spPr>
          <a:xfrm>
            <a:off x="5638800" y="609600"/>
            <a:ext cx="609600" cy="1291525"/>
          </a:xfrm>
          <a:prstGeom prst="rect">
            <a:avLst/>
          </a:prstGeom>
        </p:spPr>
      </p:pic>
      <p:pic>
        <p:nvPicPr>
          <p:cNvPr id="123" name="Picture 122" descr="turker-white-medium.png"/>
          <p:cNvPicPr>
            <a:picLocks noChangeAspect="1"/>
          </p:cNvPicPr>
          <p:nvPr/>
        </p:nvPicPr>
        <p:blipFill>
          <a:blip r:embed="rId4"/>
          <a:stretch>
            <a:fillRect/>
          </a:stretch>
        </p:blipFill>
        <p:spPr>
          <a:xfrm>
            <a:off x="6096000" y="0"/>
            <a:ext cx="609600" cy="1291525"/>
          </a:xfrm>
          <a:prstGeom prst="rect">
            <a:avLst/>
          </a:prstGeom>
        </p:spPr>
      </p:pic>
      <p:pic>
        <p:nvPicPr>
          <p:cNvPr id="124" name="Picture 123" descr="turker-white-medium.png"/>
          <p:cNvPicPr>
            <a:picLocks noChangeAspect="1"/>
          </p:cNvPicPr>
          <p:nvPr/>
        </p:nvPicPr>
        <p:blipFill>
          <a:blip r:embed="rId4"/>
          <a:stretch>
            <a:fillRect/>
          </a:stretch>
        </p:blipFill>
        <p:spPr>
          <a:xfrm>
            <a:off x="6553200" y="609600"/>
            <a:ext cx="609600" cy="1291525"/>
          </a:xfrm>
          <a:prstGeom prst="rect">
            <a:avLst/>
          </a:prstGeom>
        </p:spPr>
      </p:pic>
      <p:pic>
        <p:nvPicPr>
          <p:cNvPr id="125" name="Picture 124" descr="turker-white-medium.png"/>
          <p:cNvPicPr>
            <a:picLocks noChangeAspect="1"/>
          </p:cNvPicPr>
          <p:nvPr/>
        </p:nvPicPr>
        <p:blipFill>
          <a:blip r:embed="rId4"/>
          <a:stretch>
            <a:fillRect/>
          </a:stretch>
        </p:blipFill>
        <p:spPr>
          <a:xfrm>
            <a:off x="7010400" y="0"/>
            <a:ext cx="609600" cy="1291525"/>
          </a:xfrm>
          <a:prstGeom prst="rect">
            <a:avLst/>
          </a:prstGeom>
        </p:spPr>
      </p:pic>
      <p:pic>
        <p:nvPicPr>
          <p:cNvPr id="126" name="Picture 125" descr="turker-white-medium.png"/>
          <p:cNvPicPr>
            <a:picLocks noChangeAspect="1"/>
          </p:cNvPicPr>
          <p:nvPr/>
        </p:nvPicPr>
        <p:blipFill>
          <a:blip r:embed="rId4"/>
          <a:stretch>
            <a:fillRect/>
          </a:stretch>
        </p:blipFill>
        <p:spPr>
          <a:xfrm>
            <a:off x="7467600" y="609600"/>
            <a:ext cx="609600" cy="1291525"/>
          </a:xfrm>
          <a:prstGeom prst="rect">
            <a:avLst/>
          </a:prstGeom>
        </p:spPr>
      </p:pic>
      <p:pic>
        <p:nvPicPr>
          <p:cNvPr id="127" name="Picture 126" descr="turker-white-medium.png"/>
          <p:cNvPicPr>
            <a:picLocks noChangeAspect="1"/>
          </p:cNvPicPr>
          <p:nvPr/>
        </p:nvPicPr>
        <p:blipFill>
          <a:blip r:embed="rId4"/>
          <a:stretch>
            <a:fillRect/>
          </a:stretch>
        </p:blipFill>
        <p:spPr>
          <a:xfrm>
            <a:off x="7924800" y="0"/>
            <a:ext cx="609600" cy="1291525"/>
          </a:xfrm>
          <a:prstGeom prst="rect">
            <a:avLst/>
          </a:prstGeom>
        </p:spPr>
      </p:pic>
      <p:pic>
        <p:nvPicPr>
          <p:cNvPr id="128" name="Picture 127" descr="turker-white-medium.png"/>
          <p:cNvPicPr>
            <a:picLocks noChangeAspect="1"/>
          </p:cNvPicPr>
          <p:nvPr/>
        </p:nvPicPr>
        <p:blipFill>
          <a:blip r:embed="rId4"/>
          <a:stretch>
            <a:fillRect/>
          </a:stretch>
        </p:blipFill>
        <p:spPr>
          <a:xfrm>
            <a:off x="609600" y="2209800"/>
            <a:ext cx="609600" cy="1291525"/>
          </a:xfrm>
          <a:prstGeom prst="rect">
            <a:avLst/>
          </a:prstGeom>
        </p:spPr>
      </p:pic>
      <p:pic>
        <p:nvPicPr>
          <p:cNvPr id="129" name="Picture 128" descr="turker-white-medium.png"/>
          <p:cNvPicPr>
            <a:picLocks noChangeAspect="1"/>
          </p:cNvPicPr>
          <p:nvPr/>
        </p:nvPicPr>
        <p:blipFill>
          <a:blip r:embed="rId4"/>
          <a:stretch>
            <a:fillRect/>
          </a:stretch>
        </p:blipFill>
        <p:spPr>
          <a:xfrm>
            <a:off x="1066800" y="2819400"/>
            <a:ext cx="609600" cy="1291525"/>
          </a:xfrm>
          <a:prstGeom prst="rect">
            <a:avLst/>
          </a:prstGeom>
        </p:spPr>
      </p:pic>
      <p:pic>
        <p:nvPicPr>
          <p:cNvPr id="130" name="Picture 129" descr="turker-white-medium.png"/>
          <p:cNvPicPr>
            <a:picLocks noChangeAspect="1"/>
          </p:cNvPicPr>
          <p:nvPr/>
        </p:nvPicPr>
        <p:blipFill>
          <a:blip r:embed="rId4"/>
          <a:stretch>
            <a:fillRect/>
          </a:stretch>
        </p:blipFill>
        <p:spPr>
          <a:xfrm>
            <a:off x="1524000" y="2209800"/>
            <a:ext cx="609600" cy="1291525"/>
          </a:xfrm>
          <a:prstGeom prst="rect">
            <a:avLst/>
          </a:prstGeom>
        </p:spPr>
      </p:pic>
      <p:pic>
        <p:nvPicPr>
          <p:cNvPr id="131" name="Picture 130" descr="turker-white-medium.png"/>
          <p:cNvPicPr>
            <a:picLocks noChangeAspect="1"/>
          </p:cNvPicPr>
          <p:nvPr/>
        </p:nvPicPr>
        <p:blipFill>
          <a:blip r:embed="rId4"/>
          <a:stretch>
            <a:fillRect/>
          </a:stretch>
        </p:blipFill>
        <p:spPr>
          <a:xfrm>
            <a:off x="1981200" y="2819400"/>
            <a:ext cx="609600" cy="1291525"/>
          </a:xfrm>
          <a:prstGeom prst="rect">
            <a:avLst/>
          </a:prstGeom>
        </p:spPr>
      </p:pic>
      <p:pic>
        <p:nvPicPr>
          <p:cNvPr id="132" name="Picture 131" descr="turker-white-medium.png"/>
          <p:cNvPicPr>
            <a:picLocks noChangeAspect="1"/>
          </p:cNvPicPr>
          <p:nvPr/>
        </p:nvPicPr>
        <p:blipFill>
          <a:blip r:embed="rId4"/>
          <a:stretch>
            <a:fillRect/>
          </a:stretch>
        </p:blipFill>
        <p:spPr>
          <a:xfrm>
            <a:off x="2438400" y="2209800"/>
            <a:ext cx="609600" cy="1291525"/>
          </a:xfrm>
          <a:prstGeom prst="rect">
            <a:avLst/>
          </a:prstGeom>
        </p:spPr>
      </p:pic>
      <p:pic>
        <p:nvPicPr>
          <p:cNvPr id="133" name="Picture 132" descr="turker-white-medium.png"/>
          <p:cNvPicPr>
            <a:picLocks noChangeAspect="1"/>
          </p:cNvPicPr>
          <p:nvPr/>
        </p:nvPicPr>
        <p:blipFill>
          <a:blip r:embed="rId4"/>
          <a:stretch>
            <a:fillRect/>
          </a:stretch>
        </p:blipFill>
        <p:spPr>
          <a:xfrm>
            <a:off x="2895600" y="2819400"/>
            <a:ext cx="609600" cy="1291525"/>
          </a:xfrm>
          <a:prstGeom prst="rect">
            <a:avLst/>
          </a:prstGeom>
        </p:spPr>
      </p:pic>
      <p:pic>
        <p:nvPicPr>
          <p:cNvPr id="134" name="Picture 133" descr="turker-white-medium.png"/>
          <p:cNvPicPr>
            <a:picLocks noChangeAspect="1"/>
          </p:cNvPicPr>
          <p:nvPr/>
        </p:nvPicPr>
        <p:blipFill>
          <a:blip r:embed="rId4"/>
          <a:stretch>
            <a:fillRect/>
          </a:stretch>
        </p:blipFill>
        <p:spPr>
          <a:xfrm>
            <a:off x="3352800" y="2209800"/>
            <a:ext cx="609600" cy="1291525"/>
          </a:xfrm>
          <a:prstGeom prst="rect">
            <a:avLst/>
          </a:prstGeom>
        </p:spPr>
      </p:pic>
      <p:pic>
        <p:nvPicPr>
          <p:cNvPr id="135" name="Picture 134" descr="turker-white-medium.png"/>
          <p:cNvPicPr>
            <a:picLocks noChangeAspect="1"/>
          </p:cNvPicPr>
          <p:nvPr/>
        </p:nvPicPr>
        <p:blipFill>
          <a:blip r:embed="rId4"/>
          <a:stretch>
            <a:fillRect/>
          </a:stretch>
        </p:blipFill>
        <p:spPr>
          <a:xfrm>
            <a:off x="3810000" y="2819400"/>
            <a:ext cx="609600" cy="1291525"/>
          </a:xfrm>
          <a:prstGeom prst="rect">
            <a:avLst/>
          </a:prstGeom>
        </p:spPr>
      </p:pic>
      <p:pic>
        <p:nvPicPr>
          <p:cNvPr id="136" name="Picture 135" descr="turker-white-medium.png"/>
          <p:cNvPicPr>
            <a:picLocks noChangeAspect="1"/>
          </p:cNvPicPr>
          <p:nvPr/>
        </p:nvPicPr>
        <p:blipFill>
          <a:blip r:embed="rId4"/>
          <a:stretch>
            <a:fillRect/>
          </a:stretch>
        </p:blipFill>
        <p:spPr>
          <a:xfrm>
            <a:off x="4267200" y="2209800"/>
            <a:ext cx="609600" cy="1291525"/>
          </a:xfrm>
          <a:prstGeom prst="rect">
            <a:avLst/>
          </a:prstGeom>
        </p:spPr>
      </p:pic>
      <p:pic>
        <p:nvPicPr>
          <p:cNvPr id="137" name="Picture 136" descr="turker-white-medium.png"/>
          <p:cNvPicPr>
            <a:picLocks noChangeAspect="1"/>
          </p:cNvPicPr>
          <p:nvPr/>
        </p:nvPicPr>
        <p:blipFill>
          <a:blip r:embed="rId4"/>
          <a:stretch>
            <a:fillRect/>
          </a:stretch>
        </p:blipFill>
        <p:spPr>
          <a:xfrm>
            <a:off x="4724400" y="2819400"/>
            <a:ext cx="609600" cy="1291525"/>
          </a:xfrm>
          <a:prstGeom prst="rect">
            <a:avLst/>
          </a:prstGeom>
        </p:spPr>
      </p:pic>
      <p:pic>
        <p:nvPicPr>
          <p:cNvPr id="138" name="Picture 137" descr="turker-white-medium.png"/>
          <p:cNvPicPr>
            <a:picLocks noChangeAspect="1"/>
          </p:cNvPicPr>
          <p:nvPr/>
        </p:nvPicPr>
        <p:blipFill>
          <a:blip r:embed="rId4"/>
          <a:stretch>
            <a:fillRect/>
          </a:stretch>
        </p:blipFill>
        <p:spPr>
          <a:xfrm>
            <a:off x="5181600" y="2209800"/>
            <a:ext cx="609600" cy="1291525"/>
          </a:xfrm>
          <a:prstGeom prst="rect">
            <a:avLst/>
          </a:prstGeom>
        </p:spPr>
      </p:pic>
      <p:pic>
        <p:nvPicPr>
          <p:cNvPr id="139" name="Picture 138" descr="turker-white-medium.png"/>
          <p:cNvPicPr>
            <a:picLocks noChangeAspect="1"/>
          </p:cNvPicPr>
          <p:nvPr/>
        </p:nvPicPr>
        <p:blipFill>
          <a:blip r:embed="rId4"/>
          <a:stretch>
            <a:fillRect/>
          </a:stretch>
        </p:blipFill>
        <p:spPr>
          <a:xfrm>
            <a:off x="5638800" y="2819400"/>
            <a:ext cx="609600" cy="1291525"/>
          </a:xfrm>
          <a:prstGeom prst="rect">
            <a:avLst/>
          </a:prstGeom>
        </p:spPr>
      </p:pic>
      <p:pic>
        <p:nvPicPr>
          <p:cNvPr id="140" name="Picture 139" descr="turker-white-medium.png"/>
          <p:cNvPicPr>
            <a:picLocks noChangeAspect="1"/>
          </p:cNvPicPr>
          <p:nvPr/>
        </p:nvPicPr>
        <p:blipFill>
          <a:blip r:embed="rId4"/>
          <a:stretch>
            <a:fillRect/>
          </a:stretch>
        </p:blipFill>
        <p:spPr>
          <a:xfrm>
            <a:off x="6096000" y="2209800"/>
            <a:ext cx="609600" cy="1291525"/>
          </a:xfrm>
          <a:prstGeom prst="rect">
            <a:avLst/>
          </a:prstGeom>
        </p:spPr>
      </p:pic>
      <p:pic>
        <p:nvPicPr>
          <p:cNvPr id="141" name="Picture 140" descr="turker-white-medium.png"/>
          <p:cNvPicPr>
            <a:picLocks noChangeAspect="1"/>
          </p:cNvPicPr>
          <p:nvPr/>
        </p:nvPicPr>
        <p:blipFill>
          <a:blip r:embed="rId4"/>
          <a:stretch>
            <a:fillRect/>
          </a:stretch>
        </p:blipFill>
        <p:spPr>
          <a:xfrm>
            <a:off x="6553200" y="2819400"/>
            <a:ext cx="609600" cy="1291525"/>
          </a:xfrm>
          <a:prstGeom prst="rect">
            <a:avLst/>
          </a:prstGeom>
        </p:spPr>
      </p:pic>
      <p:pic>
        <p:nvPicPr>
          <p:cNvPr id="142" name="Picture 141" descr="turker-white-medium.png"/>
          <p:cNvPicPr>
            <a:picLocks noChangeAspect="1"/>
          </p:cNvPicPr>
          <p:nvPr/>
        </p:nvPicPr>
        <p:blipFill>
          <a:blip r:embed="rId4"/>
          <a:stretch>
            <a:fillRect/>
          </a:stretch>
        </p:blipFill>
        <p:spPr>
          <a:xfrm>
            <a:off x="7010400" y="2209800"/>
            <a:ext cx="609600" cy="1291525"/>
          </a:xfrm>
          <a:prstGeom prst="rect">
            <a:avLst/>
          </a:prstGeom>
        </p:spPr>
      </p:pic>
      <p:pic>
        <p:nvPicPr>
          <p:cNvPr id="143" name="Picture 142" descr="turker-white-medium.png"/>
          <p:cNvPicPr>
            <a:picLocks noChangeAspect="1"/>
          </p:cNvPicPr>
          <p:nvPr/>
        </p:nvPicPr>
        <p:blipFill>
          <a:blip r:embed="rId4"/>
          <a:stretch>
            <a:fillRect/>
          </a:stretch>
        </p:blipFill>
        <p:spPr>
          <a:xfrm>
            <a:off x="7467600" y="2819400"/>
            <a:ext cx="609600" cy="1291525"/>
          </a:xfrm>
          <a:prstGeom prst="rect">
            <a:avLst/>
          </a:prstGeom>
        </p:spPr>
      </p:pic>
      <p:pic>
        <p:nvPicPr>
          <p:cNvPr id="144" name="Picture 143" descr="turker-white-medium.png"/>
          <p:cNvPicPr>
            <a:picLocks noChangeAspect="1"/>
          </p:cNvPicPr>
          <p:nvPr/>
        </p:nvPicPr>
        <p:blipFill>
          <a:blip r:embed="rId4"/>
          <a:stretch>
            <a:fillRect/>
          </a:stretch>
        </p:blipFill>
        <p:spPr>
          <a:xfrm>
            <a:off x="7924800" y="2209800"/>
            <a:ext cx="609600" cy="1291525"/>
          </a:xfrm>
          <a:prstGeom prst="rect">
            <a:avLst/>
          </a:prstGeom>
        </p:spPr>
      </p:pic>
      <p:sp>
        <p:nvSpPr>
          <p:cNvPr id="148" name="TextBox 147"/>
          <p:cNvSpPr txBox="1"/>
          <p:nvPr/>
        </p:nvSpPr>
        <p:spPr>
          <a:xfrm>
            <a:off x="1447800" y="4853970"/>
            <a:ext cx="4481610" cy="784830"/>
          </a:xfrm>
          <a:prstGeom prst="rect">
            <a:avLst/>
          </a:prstGeom>
          <a:noFill/>
        </p:spPr>
        <p:txBody>
          <a:bodyPr wrap="none" rtlCol="0">
            <a:spAutoFit/>
          </a:bodyPr>
          <a:lstStyle/>
          <a:p>
            <a:r>
              <a:rPr lang="en-US" sz="4500" dirty="0" smtClean="0">
                <a:solidFill>
                  <a:srgbClr val="000000"/>
                </a:solidFill>
                <a:latin typeface="Myriad Pro"/>
                <a:cs typeface="Myriad Pro"/>
              </a:rPr>
              <a:t>4) Recruit a crowd</a:t>
            </a:r>
          </a:p>
        </p:txBody>
      </p:sp>
      <p:cxnSp>
        <p:nvCxnSpPr>
          <p:cNvPr id="47" name="Straight Connector 46"/>
          <p:cNvCxnSpPr/>
          <p:nvPr/>
        </p:nvCxnSpPr>
        <p:spPr>
          <a:xfrm>
            <a:off x="0" y="4267200"/>
            <a:ext cx="9144000" cy="1588"/>
          </a:xfrm>
          <a:prstGeom prst="line">
            <a:avLst/>
          </a:prstGeom>
          <a:ln w="38100" cap="flat" cmpd="sng" algn="ctr">
            <a:solidFill>
              <a:srgbClr val="59595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609600" y="4220384"/>
            <a:ext cx="7971218" cy="784830"/>
          </a:xfrm>
          <a:prstGeom prst="rect">
            <a:avLst/>
          </a:prstGeom>
          <a:noFill/>
        </p:spPr>
        <p:txBody>
          <a:bodyPr wrap="none" rtlCol="0">
            <a:spAutoFit/>
          </a:bodyPr>
          <a:lstStyle/>
          <a:p>
            <a:r>
              <a:rPr lang="en-US" sz="4500" dirty="0" smtClean="0">
                <a:latin typeface="Myriad Pro" pitchFamily="34" charset="0"/>
              </a:rPr>
              <a:t>Shortening A Paper to Ten Pages</a:t>
            </a:r>
            <a:endParaRPr lang="en-US" sz="4500" dirty="0"/>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1295400" y="2778443"/>
            <a:ext cx="7620000" cy="1538883"/>
          </a:xfrm>
          <a:prstGeom prst="rect">
            <a:avLst/>
          </a:prstGeom>
          <a:noFill/>
        </p:spPr>
        <p:txBody>
          <a:bodyPr wrap="square" rtlCol="0">
            <a:spAutoFit/>
          </a:bodyPr>
          <a:lstStyle/>
          <a:p>
            <a:r>
              <a:rPr lang="en-US" sz="2200" dirty="0" smtClean="0"/>
              <a:t>Draft </a:t>
            </a:r>
            <a:r>
              <a:rPr lang="en-US" sz="2200" cap="small" dirty="0" err="1" smtClean="0"/>
              <a:t>uist</a:t>
            </a:r>
            <a:r>
              <a:rPr lang="en-US" sz="2200" cap="small" dirty="0" smtClean="0"/>
              <a:t> </a:t>
            </a:r>
            <a:r>
              <a:rPr lang="en-US" sz="2200" dirty="0" smtClean="0"/>
              <a:t>Paper – 90%			5 </a:t>
            </a:r>
            <a:r>
              <a:rPr lang="en-US" sz="2200" dirty="0" err="1" smtClean="0"/>
              <a:t>para</a:t>
            </a:r>
            <a:r>
              <a:rPr lang="en-US" sz="2200" dirty="0" smtClean="0"/>
              <a:t>., 284 people, $7.47</a:t>
            </a:r>
            <a:endParaRPr lang="en-US" sz="2200" cap="small" dirty="0" smtClean="0"/>
          </a:p>
          <a:p>
            <a:r>
              <a:rPr lang="en-US" i="1" strike="sngStrike" dirty="0" smtClean="0">
                <a:solidFill>
                  <a:schemeClr val="accent2">
                    <a:lumMod val="60000"/>
                    <a:lumOff val="40000"/>
                  </a:schemeClr>
                </a:solidFill>
                <a:latin typeface="+mj-lt"/>
              </a:rPr>
              <a:t>In this paper we argue that</a:t>
            </a:r>
            <a:r>
              <a:rPr lang="en-US" i="1" dirty="0" smtClean="0">
                <a:latin typeface="+mj-lt"/>
              </a:rPr>
              <a:t> it is possible and desirable to combine the easy input affordances of text with the powerful retrieval and visualization capabilities of graphical applications.  We present </a:t>
            </a:r>
            <a:r>
              <a:rPr lang="en-US" i="1" dirty="0" err="1" smtClean="0">
                <a:latin typeface="+mj-lt"/>
              </a:rPr>
              <a:t>WenSo</a:t>
            </a:r>
            <a:r>
              <a:rPr lang="en-US" i="1" dirty="0" smtClean="0">
                <a:latin typeface="+mj-lt"/>
              </a:rPr>
              <a:t>, </a:t>
            </a:r>
            <a:r>
              <a:rPr lang="en-US" i="1" strike="sngStrike" dirty="0" smtClean="0">
                <a:solidFill>
                  <a:schemeClr val="accent2">
                    <a:lumMod val="60000"/>
                    <a:lumOff val="40000"/>
                  </a:schemeClr>
                </a:solidFill>
                <a:latin typeface="+mj-lt"/>
              </a:rPr>
              <a:t>a tool </a:t>
            </a:r>
            <a:r>
              <a:rPr lang="en-US" i="1" strike="sngStrike" dirty="0" err="1" smtClean="0">
                <a:solidFill>
                  <a:schemeClr val="accent2">
                    <a:lumMod val="60000"/>
                    <a:lumOff val="40000"/>
                  </a:schemeClr>
                </a:solidFill>
                <a:latin typeface="+mj-lt"/>
              </a:rPr>
              <a:t>that</a:t>
            </a:r>
            <a:r>
              <a:rPr lang="en-US" i="1" u="sng" dirty="0" err="1" smtClean="0">
                <a:solidFill>
                  <a:schemeClr val="accent1">
                    <a:lumMod val="75000"/>
                  </a:schemeClr>
                </a:solidFill>
                <a:latin typeface="+mj-lt"/>
              </a:rPr>
              <a:t>which</a:t>
            </a:r>
            <a:r>
              <a:rPr lang="en-US" i="1" dirty="0" smtClean="0">
                <a:latin typeface="+mj-lt"/>
              </a:rPr>
              <a:t> uses lightweight text input to capture richly structured information for later retrieval and navigation.</a:t>
            </a:r>
          </a:p>
        </p:txBody>
      </p:sp>
      <p:sp>
        <p:nvSpPr>
          <p:cNvPr id="12" name="TextBox 11"/>
          <p:cNvSpPr txBox="1"/>
          <p:nvPr/>
        </p:nvSpPr>
        <p:spPr>
          <a:xfrm rot="16200000">
            <a:off x="-1107117" y="2728812"/>
            <a:ext cx="3404649" cy="1400383"/>
          </a:xfrm>
          <a:prstGeom prst="rect">
            <a:avLst/>
          </a:prstGeom>
          <a:noFill/>
        </p:spPr>
        <p:txBody>
          <a:bodyPr wrap="none" rtlCol="0">
            <a:spAutoFit/>
          </a:bodyPr>
          <a:lstStyle/>
          <a:p>
            <a:pPr algn="ctr"/>
            <a:r>
              <a:rPr lang="en-US" sz="8500" dirty="0" smtClean="0">
                <a:solidFill>
                  <a:schemeClr val="bg1">
                    <a:lumMod val="75000"/>
                  </a:schemeClr>
                </a:solidFill>
                <a:latin typeface="Myriad Pro Semibold"/>
                <a:cs typeface="Myriad Pro Semibold"/>
              </a:rPr>
              <a:t>Shortn</a:t>
            </a:r>
          </a:p>
        </p:txBody>
      </p:sp>
      <p:sp>
        <p:nvSpPr>
          <p:cNvPr id="5" name="TextBox 4"/>
          <p:cNvSpPr txBox="1"/>
          <p:nvPr/>
        </p:nvSpPr>
        <p:spPr>
          <a:xfrm>
            <a:off x="1295400" y="1527721"/>
            <a:ext cx="7467600" cy="1261884"/>
          </a:xfrm>
          <a:prstGeom prst="rect">
            <a:avLst/>
          </a:prstGeom>
          <a:noFill/>
        </p:spPr>
        <p:txBody>
          <a:bodyPr wrap="square" rtlCol="0">
            <a:spAutoFit/>
          </a:bodyPr>
          <a:lstStyle/>
          <a:p>
            <a:r>
              <a:rPr lang="en-US" sz="2200" dirty="0" smtClean="0"/>
              <a:t>Classic </a:t>
            </a:r>
            <a:r>
              <a:rPr lang="en-US" sz="2200" cap="small" dirty="0" err="1" smtClean="0"/>
              <a:t>uist</a:t>
            </a:r>
            <a:r>
              <a:rPr lang="en-US" sz="2200" cap="small" dirty="0" smtClean="0"/>
              <a:t> </a:t>
            </a:r>
            <a:r>
              <a:rPr lang="en-US" sz="2200" dirty="0" smtClean="0"/>
              <a:t>Paper</a:t>
            </a:r>
            <a:r>
              <a:rPr lang="en-US" sz="2200" cap="small" dirty="0" smtClean="0"/>
              <a:t> </a:t>
            </a:r>
            <a:r>
              <a:rPr lang="en-US" sz="2200" dirty="0" smtClean="0"/>
              <a:t>– 87%	7 </a:t>
            </a:r>
            <a:r>
              <a:rPr lang="en-US" sz="2200" dirty="0" err="1" smtClean="0"/>
              <a:t>para</a:t>
            </a:r>
            <a:r>
              <a:rPr lang="en-US" sz="2200" dirty="0" smtClean="0"/>
              <a:t>., 264 people, $7.45</a:t>
            </a:r>
            <a:endParaRPr lang="en-US" sz="2200" cap="small" dirty="0" smtClean="0"/>
          </a:p>
          <a:p>
            <a:r>
              <a:rPr lang="en-US" i="1" dirty="0" smtClean="0">
                <a:latin typeface="+mj-lt"/>
              </a:rPr>
              <a:t>The </a:t>
            </a:r>
            <a:r>
              <a:rPr lang="en-US" i="1" dirty="0" err="1" smtClean="0">
                <a:latin typeface="+mj-lt"/>
              </a:rPr>
              <a:t>metaDESK</a:t>
            </a:r>
            <a:r>
              <a:rPr lang="en-US" i="1" dirty="0" smtClean="0">
                <a:latin typeface="+mj-lt"/>
              </a:rPr>
              <a:t> effort is part of the larger Tangible Bits project</a:t>
            </a:r>
            <a:r>
              <a:rPr lang="en-US" i="1" strike="sngStrike" dirty="0" smtClean="0">
                <a:solidFill>
                  <a:schemeClr val="accent2">
                    <a:lumMod val="60000"/>
                    <a:lumOff val="40000"/>
                  </a:schemeClr>
                </a:solidFill>
                <a:latin typeface="+mj-lt"/>
              </a:rPr>
              <a:t>. The Tangible Bits vision paper</a:t>
            </a:r>
            <a:r>
              <a:rPr lang="en-US" i="1" u="sng" dirty="0" smtClean="0">
                <a:solidFill>
                  <a:schemeClr val="accent1">
                    <a:lumMod val="75000"/>
                  </a:schemeClr>
                </a:solidFill>
                <a:latin typeface="+mj-lt"/>
              </a:rPr>
              <a:t>, which</a:t>
            </a:r>
            <a:r>
              <a:rPr lang="en-US" i="1" dirty="0" smtClean="0">
                <a:latin typeface="+mj-lt"/>
              </a:rPr>
              <a:t> introduced the </a:t>
            </a:r>
            <a:r>
              <a:rPr lang="en-US" i="1" dirty="0" err="1" smtClean="0">
                <a:latin typeface="+mj-lt"/>
              </a:rPr>
              <a:t>metaDESK</a:t>
            </a:r>
            <a:r>
              <a:rPr lang="en-US" i="1" dirty="0" smtClean="0">
                <a:latin typeface="+mj-lt"/>
              </a:rPr>
              <a:t> </a:t>
            </a:r>
            <a:r>
              <a:rPr lang="en-US" i="1" strike="sngStrike" dirty="0" smtClean="0">
                <a:solidFill>
                  <a:schemeClr val="accent2">
                    <a:lumMod val="60000"/>
                    <a:lumOff val="40000"/>
                  </a:schemeClr>
                </a:solidFill>
                <a:latin typeface="+mj-lt"/>
              </a:rPr>
              <a:t>along </a:t>
            </a:r>
            <a:r>
              <a:rPr lang="en-US" i="1" strike="sngStrike" dirty="0" err="1" smtClean="0">
                <a:solidFill>
                  <a:schemeClr val="accent2">
                    <a:lumMod val="60000"/>
                    <a:lumOff val="40000"/>
                  </a:schemeClr>
                </a:solidFill>
                <a:latin typeface="+mj-lt"/>
              </a:rPr>
              <a:t>with</a:t>
            </a:r>
            <a:r>
              <a:rPr lang="en-US" i="1" u="sng" dirty="0" err="1" smtClean="0">
                <a:solidFill>
                  <a:schemeClr val="accent1">
                    <a:lumMod val="75000"/>
                  </a:schemeClr>
                </a:solidFill>
                <a:latin typeface="+mj-lt"/>
              </a:rPr>
              <a:t>and</a:t>
            </a:r>
            <a:r>
              <a:rPr lang="en-US" i="1" dirty="0" smtClean="0">
                <a:latin typeface="+mj-lt"/>
              </a:rPr>
              <a:t> two companion platforms, the </a:t>
            </a:r>
            <a:r>
              <a:rPr lang="en-US" i="1" dirty="0" err="1" smtClean="0">
                <a:latin typeface="+mj-lt"/>
              </a:rPr>
              <a:t>transBOARD</a:t>
            </a:r>
            <a:r>
              <a:rPr lang="en-US" i="1" dirty="0" smtClean="0">
                <a:latin typeface="+mj-lt"/>
              </a:rPr>
              <a:t> and </a:t>
            </a:r>
            <a:r>
              <a:rPr lang="en-US" i="1" dirty="0" err="1" smtClean="0">
                <a:latin typeface="+mj-lt"/>
              </a:rPr>
              <a:t>ambientROOM</a:t>
            </a:r>
            <a:r>
              <a:rPr lang="en-US" i="1" dirty="0" smtClean="0">
                <a:latin typeface="+mj-lt"/>
              </a:rPr>
              <a:t>.</a:t>
            </a:r>
            <a:endParaRPr lang="en-US" i="1" dirty="0">
              <a:latin typeface="+mj-lt"/>
            </a:endParaRPr>
          </a:p>
        </p:txBody>
      </p:sp>
      <p:sp>
        <p:nvSpPr>
          <p:cNvPr id="4" name="TextBox 3"/>
          <p:cNvSpPr txBox="1"/>
          <p:nvPr/>
        </p:nvSpPr>
        <p:spPr>
          <a:xfrm>
            <a:off x="1295400" y="0"/>
            <a:ext cx="7467600" cy="1538883"/>
          </a:xfrm>
          <a:prstGeom prst="rect">
            <a:avLst/>
          </a:prstGeom>
          <a:noFill/>
        </p:spPr>
        <p:txBody>
          <a:bodyPr wrap="square" rtlCol="0">
            <a:spAutoFit/>
          </a:bodyPr>
          <a:lstStyle/>
          <a:p>
            <a:r>
              <a:rPr lang="en-US" sz="2200" dirty="0" smtClean="0"/>
              <a:t>Blog – 83%					3 </a:t>
            </a:r>
            <a:r>
              <a:rPr lang="en-US" sz="2200" dirty="0" err="1" smtClean="0"/>
              <a:t>para</a:t>
            </a:r>
            <a:r>
              <a:rPr lang="en-US" sz="2200" dirty="0" smtClean="0"/>
              <a:t>., 158 people, $4.57</a:t>
            </a:r>
          </a:p>
          <a:p>
            <a:r>
              <a:rPr lang="en-US" i="1" dirty="0" smtClean="0">
                <a:latin typeface="+mj-lt"/>
              </a:rPr>
              <a:t>Print publishers are in a tizzy over Apple’s new </a:t>
            </a:r>
            <a:r>
              <a:rPr lang="en-US" i="1" dirty="0" err="1" smtClean="0">
                <a:latin typeface="+mj-lt"/>
              </a:rPr>
              <a:t>iPad</a:t>
            </a:r>
            <a:r>
              <a:rPr lang="en-US" i="1" dirty="0" smtClean="0">
                <a:latin typeface="+mj-lt"/>
              </a:rPr>
              <a:t> because they hope to </a:t>
            </a:r>
            <a:r>
              <a:rPr lang="en-US" i="1" strike="sngStrike" dirty="0" smtClean="0">
                <a:solidFill>
                  <a:schemeClr val="accent2">
                    <a:lumMod val="60000"/>
                    <a:lumOff val="40000"/>
                  </a:schemeClr>
                </a:solidFill>
                <a:latin typeface="+mj-lt"/>
              </a:rPr>
              <a:t>finally</a:t>
            </a:r>
            <a:r>
              <a:rPr lang="en-US" i="1" dirty="0" smtClean="0">
                <a:latin typeface="+mj-lt"/>
              </a:rPr>
              <a:t> be able to charge for their digital editions. But in order to get people to pay for their magazine and newspaper apps, they </a:t>
            </a:r>
            <a:r>
              <a:rPr lang="en-US" i="1" strike="sngStrike" dirty="0" smtClean="0">
                <a:solidFill>
                  <a:schemeClr val="accent2">
                    <a:lumMod val="60000"/>
                    <a:lumOff val="40000"/>
                  </a:schemeClr>
                </a:solidFill>
                <a:latin typeface="+mj-lt"/>
              </a:rPr>
              <a:t>are going to </a:t>
            </a:r>
            <a:r>
              <a:rPr lang="en-US" i="1" dirty="0" smtClean="0">
                <a:latin typeface="+mj-lt"/>
              </a:rPr>
              <a:t>have to offer something different that readers cannot get at the newsstand or on the open Web.</a:t>
            </a:r>
            <a:endParaRPr lang="en-US" i="1" dirty="0">
              <a:latin typeface="+mj-lt"/>
            </a:endParaRPr>
          </a:p>
        </p:txBody>
      </p:sp>
      <p:cxnSp>
        <p:nvCxnSpPr>
          <p:cNvPr id="20" name="Straight Connector 19"/>
          <p:cNvCxnSpPr/>
          <p:nvPr/>
        </p:nvCxnSpPr>
        <p:spPr>
          <a:xfrm rot="10800000" flipV="1">
            <a:off x="381000" y="3352800"/>
            <a:ext cx="990600" cy="76200"/>
          </a:xfrm>
          <a:prstGeom prst="line">
            <a:avLst/>
          </a:prstGeom>
          <a:ln w="44450" cap="flat" cmpd="sng" algn="ctr">
            <a:solidFill>
              <a:srgbClr val="D9969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810000" y="3352800"/>
            <a:ext cx="4800600" cy="76200"/>
          </a:xfrm>
          <a:prstGeom prst="line">
            <a:avLst/>
          </a:prstGeom>
          <a:ln w="44450" cap="flat" cmpd="sng" algn="ctr">
            <a:solidFill>
              <a:srgbClr val="D9969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295400" y="5562600"/>
            <a:ext cx="7467600" cy="1261884"/>
          </a:xfrm>
          <a:prstGeom prst="rect">
            <a:avLst/>
          </a:prstGeom>
          <a:noFill/>
        </p:spPr>
        <p:txBody>
          <a:bodyPr wrap="square" rtlCol="0">
            <a:spAutoFit/>
          </a:bodyPr>
          <a:lstStyle/>
          <a:p>
            <a:r>
              <a:rPr lang="en-US" sz="2200" dirty="0" smtClean="0"/>
              <a:t>Rambling E-mail – 78%			6 </a:t>
            </a:r>
            <a:r>
              <a:rPr lang="en-US" sz="2200" dirty="0" err="1" smtClean="0"/>
              <a:t>para</a:t>
            </a:r>
            <a:r>
              <a:rPr lang="en-US" sz="2200" dirty="0" smtClean="0"/>
              <a:t>., 362 people, $9.72</a:t>
            </a:r>
          </a:p>
          <a:p>
            <a:r>
              <a:rPr lang="en-US" i="1" strike="sngStrike" dirty="0" smtClean="0">
                <a:solidFill>
                  <a:schemeClr val="accent2">
                    <a:lumMod val="60000"/>
                    <a:lumOff val="40000"/>
                  </a:schemeClr>
                </a:solidFill>
                <a:latin typeface="+mj-lt"/>
              </a:rPr>
              <a:t>A previous board member, </a:t>
            </a:r>
            <a:r>
              <a:rPr lang="en-US" i="1" dirty="0" smtClean="0">
                <a:latin typeface="+mj-lt"/>
              </a:rPr>
              <a:t>Steve Burleigh</a:t>
            </a:r>
            <a:r>
              <a:rPr lang="en-US" i="1" strike="sngStrike" dirty="0" smtClean="0">
                <a:solidFill>
                  <a:schemeClr val="accent2">
                    <a:lumMod val="60000"/>
                    <a:lumOff val="40000"/>
                  </a:schemeClr>
                </a:solidFill>
                <a:latin typeface="+mj-lt"/>
              </a:rPr>
              <a:t>,</a:t>
            </a:r>
            <a:r>
              <a:rPr lang="en-US" i="1" dirty="0" smtClean="0">
                <a:latin typeface="+mj-lt"/>
              </a:rPr>
              <a:t> created our web site last year and gave me </a:t>
            </a:r>
            <a:r>
              <a:rPr lang="en-US" i="1" dirty="0" err="1" smtClean="0">
                <a:latin typeface="+mj-lt"/>
              </a:rPr>
              <a:t>alot</a:t>
            </a:r>
            <a:r>
              <a:rPr lang="en-US" i="1" dirty="0" smtClean="0">
                <a:latin typeface="+mj-lt"/>
              </a:rPr>
              <a:t> of ideas. </a:t>
            </a:r>
            <a:r>
              <a:rPr lang="en-US" i="1" strike="sngStrike" dirty="0" smtClean="0">
                <a:solidFill>
                  <a:schemeClr val="accent2">
                    <a:lumMod val="60000"/>
                    <a:lumOff val="40000"/>
                  </a:schemeClr>
                </a:solidFill>
                <a:latin typeface="+mj-lt"/>
              </a:rPr>
              <a:t>For this year, </a:t>
            </a:r>
            <a:r>
              <a:rPr lang="en-US" i="1" dirty="0" smtClean="0">
                <a:latin typeface="+mj-lt"/>
              </a:rPr>
              <a:t>I found a web site called </a:t>
            </a:r>
            <a:r>
              <a:rPr lang="en-US" i="1" dirty="0" err="1" smtClean="0">
                <a:latin typeface="+mj-lt"/>
              </a:rPr>
              <a:t>eTeamZ</a:t>
            </a:r>
            <a:r>
              <a:rPr lang="en-US" i="1" dirty="0" smtClean="0">
                <a:latin typeface="+mj-lt"/>
              </a:rPr>
              <a:t> that hosts web sites for sports groups.  Check out our new page: […]</a:t>
            </a:r>
          </a:p>
        </p:txBody>
      </p:sp>
      <p:sp>
        <p:nvSpPr>
          <p:cNvPr id="8" name="TextBox 7"/>
          <p:cNvSpPr txBox="1"/>
          <p:nvPr/>
        </p:nvSpPr>
        <p:spPr>
          <a:xfrm>
            <a:off x="1295400" y="4343400"/>
            <a:ext cx="7467600" cy="1261884"/>
          </a:xfrm>
          <a:prstGeom prst="rect">
            <a:avLst/>
          </a:prstGeom>
          <a:noFill/>
        </p:spPr>
        <p:txBody>
          <a:bodyPr wrap="square" rtlCol="0">
            <a:spAutoFit/>
          </a:bodyPr>
          <a:lstStyle/>
          <a:p>
            <a:r>
              <a:rPr lang="en-US" sz="2200" dirty="0" smtClean="0"/>
              <a:t>Technical Writing – 82%	3 </a:t>
            </a:r>
            <a:r>
              <a:rPr lang="en-US" sz="2200" dirty="0" err="1" smtClean="0"/>
              <a:t>para</a:t>
            </a:r>
            <a:r>
              <a:rPr lang="en-US" sz="2200" dirty="0" smtClean="0"/>
              <a:t>., 188 people, $4.84</a:t>
            </a:r>
          </a:p>
          <a:p>
            <a:r>
              <a:rPr lang="en-US" i="1" dirty="0" smtClean="0">
                <a:latin typeface="+mj-lt"/>
              </a:rPr>
              <a:t>Figure 3 shows the </a:t>
            </a:r>
            <a:r>
              <a:rPr lang="en-US" i="1" dirty="0" err="1" smtClean="0">
                <a:latin typeface="+mj-lt"/>
              </a:rPr>
              <a:t>pseudocode</a:t>
            </a:r>
            <a:r>
              <a:rPr lang="en-US" i="1" dirty="0" smtClean="0">
                <a:latin typeface="+mj-lt"/>
              </a:rPr>
              <a:t> that implements this design for Lookup. FAWN-DS extracts two fields from the 160-bit key: </a:t>
            </a:r>
            <a:r>
              <a:rPr lang="en-US" i="1" strike="sngStrike" dirty="0" smtClean="0">
                <a:solidFill>
                  <a:schemeClr val="accent2">
                    <a:lumMod val="60000"/>
                    <a:lumOff val="40000"/>
                  </a:schemeClr>
                </a:solidFill>
                <a:latin typeface="+mj-lt"/>
              </a:rPr>
              <a:t>the </a:t>
            </a:r>
            <a:r>
              <a:rPr lang="en-US" i="1" strike="sngStrike" dirty="0" err="1" smtClean="0">
                <a:solidFill>
                  <a:schemeClr val="accent2">
                    <a:lumMod val="60000"/>
                    <a:lumOff val="40000"/>
                  </a:schemeClr>
                </a:solidFill>
                <a:latin typeface="+mj-lt"/>
              </a:rPr>
              <a:t>i</a:t>
            </a:r>
            <a:r>
              <a:rPr lang="en-US" i="1" strike="sngStrike" dirty="0" smtClean="0">
                <a:solidFill>
                  <a:schemeClr val="accent2">
                    <a:lumMod val="60000"/>
                    <a:lumOff val="40000"/>
                  </a:schemeClr>
                </a:solidFill>
                <a:latin typeface="+mj-lt"/>
              </a:rPr>
              <a:t> low order bits of the key</a:t>
            </a:r>
            <a:r>
              <a:rPr lang="en-US" i="1" dirty="0" smtClean="0">
                <a:solidFill>
                  <a:schemeClr val="accent2">
                    <a:lumMod val="60000"/>
                    <a:lumOff val="40000"/>
                  </a:schemeClr>
                </a:solidFill>
                <a:latin typeface="+mj-lt"/>
              </a:rPr>
              <a:t> </a:t>
            </a:r>
            <a:r>
              <a:rPr lang="en-US" i="1" dirty="0" smtClean="0">
                <a:latin typeface="+mj-lt"/>
              </a:rPr>
              <a:t>(the index bits) and the next 15 low order bits </a:t>
            </a:r>
            <a:r>
              <a:rPr lang="en-US" i="1" strike="sngStrike" dirty="0" smtClean="0">
                <a:solidFill>
                  <a:schemeClr val="accent2">
                    <a:lumMod val="60000"/>
                    <a:lumOff val="40000"/>
                  </a:schemeClr>
                </a:solidFill>
                <a:latin typeface="+mj-lt"/>
              </a:rPr>
              <a:t>(the key fragment)</a:t>
            </a:r>
            <a:r>
              <a:rPr lang="en-US" i="1" dirty="0" smtClean="0">
                <a:latin typeface="+mj-lt"/>
              </a:rPr>
              <a:t>.</a:t>
            </a:r>
          </a:p>
        </p:txBody>
      </p:sp>
      <p:sp>
        <p:nvSpPr>
          <p:cNvPr id="13" name="Rounded Rectangle 12"/>
          <p:cNvSpPr/>
          <p:nvPr/>
        </p:nvSpPr>
        <p:spPr>
          <a:xfrm>
            <a:off x="228600" y="3429000"/>
            <a:ext cx="8686800" cy="3352800"/>
          </a:xfrm>
          <a:prstGeom prst="roundRect">
            <a:avLst>
              <a:gd name="adj" fmla="val 6601"/>
            </a:avLst>
          </a:prstGeom>
          <a:solidFill>
            <a:schemeClr val="bg1"/>
          </a:solidFill>
          <a:ln>
            <a:solidFill>
              <a:schemeClr val="bg1">
                <a:lumMod val="50000"/>
              </a:schemeClr>
            </a:solidFill>
          </a:ln>
          <a:effectLst>
            <a:outerShdw blurRad="3175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2"/>
          <p:cNvSpPr>
            <a:spLocks noGrp="1"/>
          </p:cNvSpPr>
          <p:nvPr>
            <p:ph idx="1"/>
          </p:nvPr>
        </p:nvSpPr>
        <p:spPr>
          <a:xfrm>
            <a:off x="457200" y="3576697"/>
            <a:ext cx="8229600" cy="1219199"/>
          </a:xfrm>
        </p:spPr>
        <p:txBody>
          <a:bodyPr>
            <a:normAutofit/>
          </a:bodyPr>
          <a:lstStyle/>
          <a:p>
            <a:r>
              <a:rPr lang="en-US" dirty="0" smtClean="0">
                <a:latin typeface="Myriad Pro"/>
                <a:cs typeface="Myriad Pro"/>
              </a:rPr>
              <a:t>Workers introduced style errors when </a:t>
            </a:r>
            <a:br>
              <a:rPr lang="en-US" dirty="0" smtClean="0">
                <a:latin typeface="Myriad Pro"/>
                <a:cs typeface="Myriad Pro"/>
              </a:rPr>
            </a:br>
            <a:r>
              <a:rPr lang="en-US" dirty="0" smtClean="0">
                <a:latin typeface="Myriad Pro"/>
                <a:cs typeface="Myriad Pro"/>
              </a:rPr>
              <a:t>not part of the community of practice</a:t>
            </a:r>
            <a:endParaRPr lang="en-US" dirty="0">
              <a:latin typeface="Myriad Pro"/>
              <a:cs typeface="Myriad Pro"/>
            </a:endParaRPr>
          </a:p>
        </p:txBody>
      </p:sp>
      <p:sp>
        <p:nvSpPr>
          <p:cNvPr id="16" name="TextBox 15"/>
          <p:cNvSpPr txBox="1"/>
          <p:nvPr/>
        </p:nvSpPr>
        <p:spPr>
          <a:xfrm>
            <a:off x="457200" y="4648200"/>
            <a:ext cx="8305800" cy="2062103"/>
          </a:xfrm>
          <a:prstGeom prst="rect">
            <a:avLst/>
          </a:prstGeom>
          <a:noFill/>
          <a:ln w="25400" cap="flat" cmpd="sng" algn="ctr">
            <a:noFill/>
            <a:prstDash val="sysDot"/>
            <a:round/>
            <a:headEnd type="none" w="med" len="med"/>
            <a:tailEnd type="none" w="med" len="med"/>
          </a:ln>
        </p:spPr>
        <p:txBody>
          <a:bodyPr wrap="square" rtlCol="0">
            <a:spAutoFit/>
          </a:bodyPr>
          <a:lstStyle/>
          <a:p>
            <a:r>
              <a:rPr lang="en-US" sz="3200" i="1" strike="sngStrike" dirty="0" smtClean="0">
                <a:solidFill>
                  <a:schemeClr val="accent2">
                    <a:lumMod val="60000"/>
                    <a:lumOff val="40000"/>
                  </a:schemeClr>
                </a:solidFill>
                <a:latin typeface="Myriad Pro Light"/>
                <a:cs typeface="Myriad Pro Light"/>
              </a:rPr>
              <a:t>In this paper we argue that</a:t>
            </a:r>
            <a:r>
              <a:rPr lang="en-US" sz="3200" i="1" dirty="0" smtClean="0">
                <a:latin typeface="Myriad Pro Light"/>
                <a:cs typeface="Myriad Pro Light"/>
              </a:rPr>
              <a:t> </a:t>
            </a:r>
            <a:r>
              <a:rPr lang="en-US" sz="3200" i="1" dirty="0" smtClean="0">
                <a:solidFill>
                  <a:srgbClr val="A6A6A6"/>
                </a:solidFill>
                <a:latin typeface="+mj-lt"/>
              </a:rPr>
              <a:t>it is possible and desirable to combine the easy input affordances of text with the powerful retrieval and visualization capabilities of graphical applications.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5">
                                            <p:txEl>
                                              <p:pRg st="0" end="0"/>
                                            </p:txEl>
                                          </p:spTgt>
                                        </p:tgtEl>
                                      </p:cBhvr>
                                    </p:animEffect>
                                    <p:set>
                                      <p:cBhvr>
                                        <p:cTn id="16" dur="1" fill="hold">
                                          <p:stCondLst>
                                            <p:cond delay="499"/>
                                          </p:stCondLst>
                                        </p:cTn>
                                        <p:tgtEl>
                                          <p:spTgt spid="15">
                                            <p:txEl>
                                              <p:pRg st="0" end="0"/>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build="p"/>
      <p:bldP spid="16"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1295400" y="4343400"/>
            <a:ext cx="7467600" cy="1261884"/>
          </a:xfrm>
          <a:prstGeom prst="rect">
            <a:avLst/>
          </a:prstGeom>
          <a:noFill/>
        </p:spPr>
        <p:txBody>
          <a:bodyPr wrap="square" rtlCol="0">
            <a:spAutoFit/>
          </a:bodyPr>
          <a:lstStyle/>
          <a:p>
            <a:r>
              <a:rPr lang="en-US" sz="2200" dirty="0" smtClean="0"/>
              <a:t>Technical Writing – 82%	3 </a:t>
            </a:r>
            <a:r>
              <a:rPr lang="en-US" sz="2200" dirty="0" err="1" smtClean="0"/>
              <a:t>para</a:t>
            </a:r>
            <a:r>
              <a:rPr lang="en-US" sz="2200" dirty="0" smtClean="0"/>
              <a:t>., 188 people, $4.84</a:t>
            </a:r>
          </a:p>
          <a:p>
            <a:r>
              <a:rPr lang="en-US" i="1" dirty="0" smtClean="0">
                <a:latin typeface="+mj-lt"/>
              </a:rPr>
              <a:t>Figure 3 shows the </a:t>
            </a:r>
            <a:r>
              <a:rPr lang="en-US" i="1" dirty="0" err="1" smtClean="0">
                <a:latin typeface="+mj-lt"/>
              </a:rPr>
              <a:t>pseudocode</a:t>
            </a:r>
            <a:r>
              <a:rPr lang="en-US" i="1" dirty="0" smtClean="0">
                <a:latin typeface="+mj-lt"/>
              </a:rPr>
              <a:t> that implements this design for Lookup. FAWN-DS extracts two fields from the 160-bit key: </a:t>
            </a:r>
            <a:r>
              <a:rPr lang="en-US" i="1" strike="sngStrike" dirty="0" smtClean="0">
                <a:solidFill>
                  <a:schemeClr val="accent2">
                    <a:lumMod val="60000"/>
                    <a:lumOff val="40000"/>
                  </a:schemeClr>
                </a:solidFill>
                <a:latin typeface="+mj-lt"/>
              </a:rPr>
              <a:t>the </a:t>
            </a:r>
            <a:r>
              <a:rPr lang="en-US" i="1" strike="sngStrike" dirty="0" err="1" smtClean="0">
                <a:solidFill>
                  <a:schemeClr val="accent2">
                    <a:lumMod val="60000"/>
                    <a:lumOff val="40000"/>
                  </a:schemeClr>
                </a:solidFill>
                <a:latin typeface="+mj-lt"/>
              </a:rPr>
              <a:t>i</a:t>
            </a:r>
            <a:r>
              <a:rPr lang="en-US" i="1" strike="sngStrike" dirty="0" smtClean="0">
                <a:solidFill>
                  <a:schemeClr val="accent2">
                    <a:lumMod val="60000"/>
                    <a:lumOff val="40000"/>
                  </a:schemeClr>
                </a:solidFill>
                <a:latin typeface="+mj-lt"/>
              </a:rPr>
              <a:t> low order bits of the key</a:t>
            </a:r>
            <a:r>
              <a:rPr lang="en-US" i="1" dirty="0" smtClean="0">
                <a:solidFill>
                  <a:schemeClr val="accent2">
                    <a:lumMod val="60000"/>
                    <a:lumOff val="40000"/>
                  </a:schemeClr>
                </a:solidFill>
                <a:latin typeface="+mj-lt"/>
              </a:rPr>
              <a:t> </a:t>
            </a:r>
            <a:r>
              <a:rPr lang="en-US" i="1" dirty="0" smtClean="0">
                <a:latin typeface="+mj-lt"/>
              </a:rPr>
              <a:t>(the index bits) and the next 15 low order bits </a:t>
            </a:r>
            <a:r>
              <a:rPr lang="en-US" i="1" strike="sngStrike" dirty="0" smtClean="0">
                <a:solidFill>
                  <a:schemeClr val="accent2">
                    <a:lumMod val="60000"/>
                    <a:lumOff val="40000"/>
                  </a:schemeClr>
                </a:solidFill>
                <a:latin typeface="+mj-lt"/>
              </a:rPr>
              <a:t>(the key fragment)</a:t>
            </a:r>
            <a:r>
              <a:rPr lang="en-US" i="1" dirty="0" smtClean="0">
                <a:latin typeface="+mj-lt"/>
              </a:rPr>
              <a:t>.</a:t>
            </a:r>
          </a:p>
        </p:txBody>
      </p:sp>
      <p:sp>
        <p:nvSpPr>
          <p:cNvPr id="6" name="TextBox 5"/>
          <p:cNvSpPr txBox="1"/>
          <p:nvPr/>
        </p:nvSpPr>
        <p:spPr>
          <a:xfrm>
            <a:off x="1295400" y="2778443"/>
            <a:ext cx="7620000" cy="1538883"/>
          </a:xfrm>
          <a:prstGeom prst="rect">
            <a:avLst/>
          </a:prstGeom>
          <a:noFill/>
        </p:spPr>
        <p:txBody>
          <a:bodyPr wrap="square" rtlCol="0">
            <a:spAutoFit/>
          </a:bodyPr>
          <a:lstStyle/>
          <a:p>
            <a:r>
              <a:rPr lang="en-US" sz="2200" dirty="0" smtClean="0"/>
              <a:t>Draft </a:t>
            </a:r>
            <a:r>
              <a:rPr lang="en-US" sz="2200" cap="small" dirty="0" err="1" smtClean="0"/>
              <a:t>uist</a:t>
            </a:r>
            <a:r>
              <a:rPr lang="en-US" sz="2200" cap="small" dirty="0" smtClean="0"/>
              <a:t> </a:t>
            </a:r>
            <a:r>
              <a:rPr lang="en-US" sz="2200" dirty="0" smtClean="0"/>
              <a:t>Paper – 90%			5 </a:t>
            </a:r>
            <a:r>
              <a:rPr lang="en-US" sz="2200" dirty="0" err="1" smtClean="0"/>
              <a:t>para</a:t>
            </a:r>
            <a:r>
              <a:rPr lang="en-US" sz="2200" dirty="0" smtClean="0"/>
              <a:t>., 284 people, $7.47</a:t>
            </a:r>
            <a:endParaRPr lang="en-US" sz="2200" cap="small" dirty="0" smtClean="0"/>
          </a:p>
          <a:p>
            <a:r>
              <a:rPr lang="en-US" i="1" strike="sngStrike" dirty="0" smtClean="0">
                <a:solidFill>
                  <a:schemeClr val="accent2">
                    <a:lumMod val="60000"/>
                    <a:lumOff val="40000"/>
                  </a:schemeClr>
                </a:solidFill>
                <a:latin typeface="+mj-lt"/>
              </a:rPr>
              <a:t>In this paper we argue that</a:t>
            </a:r>
            <a:r>
              <a:rPr lang="en-US" i="1" dirty="0" smtClean="0">
                <a:latin typeface="+mj-lt"/>
              </a:rPr>
              <a:t> it is possible and desirable to combine the easy input affordances of text with the powerful retrieval and visualization capabilities of graphical applications.  We present </a:t>
            </a:r>
            <a:r>
              <a:rPr lang="en-US" i="1" dirty="0" err="1" smtClean="0">
                <a:latin typeface="+mj-lt"/>
              </a:rPr>
              <a:t>WenSo</a:t>
            </a:r>
            <a:r>
              <a:rPr lang="en-US" i="1" dirty="0" smtClean="0">
                <a:latin typeface="+mj-lt"/>
              </a:rPr>
              <a:t>, </a:t>
            </a:r>
            <a:r>
              <a:rPr lang="en-US" i="1" strike="sngStrike" dirty="0" smtClean="0">
                <a:solidFill>
                  <a:schemeClr val="accent2">
                    <a:lumMod val="60000"/>
                    <a:lumOff val="40000"/>
                  </a:schemeClr>
                </a:solidFill>
                <a:latin typeface="+mj-lt"/>
              </a:rPr>
              <a:t>a tool </a:t>
            </a:r>
            <a:r>
              <a:rPr lang="en-US" i="1" strike="sngStrike" dirty="0" err="1" smtClean="0">
                <a:solidFill>
                  <a:schemeClr val="accent2">
                    <a:lumMod val="60000"/>
                    <a:lumOff val="40000"/>
                  </a:schemeClr>
                </a:solidFill>
                <a:latin typeface="+mj-lt"/>
              </a:rPr>
              <a:t>that</a:t>
            </a:r>
            <a:r>
              <a:rPr lang="en-US" i="1" u="sng" dirty="0" err="1" smtClean="0">
                <a:solidFill>
                  <a:schemeClr val="accent1">
                    <a:lumMod val="75000"/>
                  </a:schemeClr>
                </a:solidFill>
                <a:latin typeface="+mj-lt"/>
              </a:rPr>
              <a:t>which</a:t>
            </a:r>
            <a:r>
              <a:rPr lang="en-US" i="1" dirty="0" smtClean="0">
                <a:latin typeface="+mj-lt"/>
              </a:rPr>
              <a:t> uses lightweight text input to capture richly structured information for later retrieval and navigation.</a:t>
            </a:r>
          </a:p>
        </p:txBody>
      </p:sp>
      <p:sp>
        <p:nvSpPr>
          <p:cNvPr id="12" name="TextBox 11"/>
          <p:cNvSpPr txBox="1"/>
          <p:nvPr/>
        </p:nvSpPr>
        <p:spPr>
          <a:xfrm rot="16200000">
            <a:off x="-1107117" y="2728812"/>
            <a:ext cx="3404649" cy="1400383"/>
          </a:xfrm>
          <a:prstGeom prst="rect">
            <a:avLst/>
          </a:prstGeom>
          <a:noFill/>
        </p:spPr>
        <p:txBody>
          <a:bodyPr wrap="none" rtlCol="0">
            <a:spAutoFit/>
          </a:bodyPr>
          <a:lstStyle/>
          <a:p>
            <a:pPr algn="ctr"/>
            <a:r>
              <a:rPr lang="en-US" sz="8500" dirty="0" smtClean="0">
                <a:solidFill>
                  <a:schemeClr val="bg1">
                    <a:lumMod val="75000"/>
                  </a:schemeClr>
                </a:solidFill>
                <a:latin typeface="Myriad Pro Semibold"/>
                <a:cs typeface="Myriad Pro Semibold"/>
              </a:rPr>
              <a:t>Shortn</a:t>
            </a:r>
          </a:p>
        </p:txBody>
      </p:sp>
      <p:sp>
        <p:nvSpPr>
          <p:cNvPr id="5" name="TextBox 4"/>
          <p:cNvSpPr txBox="1"/>
          <p:nvPr/>
        </p:nvSpPr>
        <p:spPr>
          <a:xfrm>
            <a:off x="1295400" y="1527721"/>
            <a:ext cx="7467600" cy="1261884"/>
          </a:xfrm>
          <a:prstGeom prst="rect">
            <a:avLst/>
          </a:prstGeom>
          <a:noFill/>
        </p:spPr>
        <p:txBody>
          <a:bodyPr wrap="square" rtlCol="0">
            <a:spAutoFit/>
          </a:bodyPr>
          <a:lstStyle/>
          <a:p>
            <a:r>
              <a:rPr lang="en-US" sz="2200" dirty="0" smtClean="0"/>
              <a:t>Classic </a:t>
            </a:r>
            <a:r>
              <a:rPr lang="en-US" sz="2200" cap="small" dirty="0" err="1" smtClean="0"/>
              <a:t>uist</a:t>
            </a:r>
            <a:r>
              <a:rPr lang="en-US" sz="2200" cap="small" dirty="0" smtClean="0"/>
              <a:t> </a:t>
            </a:r>
            <a:r>
              <a:rPr lang="en-US" sz="2200" dirty="0" smtClean="0"/>
              <a:t>Paper</a:t>
            </a:r>
            <a:r>
              <a:rPr lang="en-US" sz="2200" cap="small" dirty="0" smtClean="0"/>
              <a:t> </a:t>
            </a:r>
            <a:r>
              <a:rPr lang="en-US" sz="2200" dirty="0" smtClean="0"/>
              <a:t>– 87%	7 </a:t>
            </a:r>
            <a:r>
              <a:rPr lang="en-US" sz="2200" dirty="0" err="1" smtClean="0"/>
              <a:t>para</a:t>
            </a:r>
            <a:r>
              <a:rPr lang="en-US" sz="2200" dirty="0" smtClean="0"/>
              <a:t>., 264 people, $7.45</a:t>
            </a:r>
            <a:endParaRPr lang="en-US" sz="2200" cap="small" dirty="0" smtClean="0"/>
          </a:p>
          <a:p>
            <a:r>
              <a:rPr lang="en-US" i="1" dirty="0" smtClean="0">
                <a:latin typeface="+mj-lt"/>
              </a:rPr>
              <a:t>The </a:t>
            </a:r>
            <a:r>
              <a:rPr lang="en-US" i="1" dirty="0" err="1" smtClean="0">
                <a:latin typeface="+mj-lt"/>
              </a:rPr>
              <a:t>metaDESK</a:t>
            </a:r>
            <a:r>
              <a:rPr lang="en-US" i="1" dirty="0" smtClean="0">
                <a:latin typeface="+mj-lt"/>
              </a:rPr>
              <a:t> effort is part of the larger Tangible Bits project</a:t>
            </a:r>
            <a:r>
              <a:rPr lang="en-US" i="1" strike="sngStrike" dirty="0" smtClean="0">
                <a:solidFill>
                  <a:schemeClr val="accent2">
                    <a:lumMod val="60000"/>
                    <a:lumOff val="40000"/>
                  </a:schemeClr>
                </a:solidFill>
                <a:latin typeface="+mj-lt"/>
              </a:rPr>
              <a:t>. The Tangible Bits vision paper</a:t>
            </a:r>
            <a:r>
              <a:rPr lang="en-US" i="1" u="sng" dirty="0" smtClean="0">
                <a:solidFill>
                  <a:schemeClr val="accent1">
                    <a:lumMod val="75000"/>
                  </a:schemeClr>
                </a:solidFill>
                <a:latin typeface="+mj-lt"/>
              </a:rPr>
              <a:t>, which</a:t>
            </a:r>
            <a:r>
              <a:rPr lang="en-US" i="1" dirty="0" smtClean="0">
                <a:latin typeface="+mj-lt"/>
              </a:rPr>
              <a:t> introduced the </a:t>
            </a:r>
            <a:r>
              <a:rPr lang="en-US" i="1" dirty="0" err="1" smtClean="0">
                <a:latin typeface="+mj-lt"/>
              </a:rPr>
              <a:t>metaDESK</a:t>
            </a:r>
            <a:r>
              <a:rPr lang="en-US" i="1" dirty="0" smtClean="0">
                <a:latin typeface="+mj-lt"/>
              </a:rPr>
              <a:t> </a:t>
            </a:r>
            <a:r>
              <a:rPr lang="en-US" i="1" strike="sngStrike" dirty="0" smtClean="0">
                <a:solidFill>
                  <a:schemeClr val="accent2">
                    <a:lumMod val="60000"/>
                    <a:lumOff val="40000"/>
                  </a:schemeClr>
                </a:solidFill>
                <a:latin typeface="+mj-lt"/>
              </a:rPr>
              <a:t>along </a:t>
            </a:r>
            <a:r>
              <a:rPr lang="en-US" i="1" strike="sngStrike" dirty="0" err="1" smtClean="0">
                <a:solidFill>
                  <a:schemeClr val="accent2">
                    <a:lumMod val="60000"/>
                    <a:lumOff val="40000"/>
                  </a:schemeClr>
                </a:solidFill>
                <a:latin typeface="+mj-lt"/>
              </a:rPr>
              <a:t>with</a:t>
            </a:r>
            <a:r>
              <a:rPr lang="en-US" i="1" u="sng" dirty="0" err="1" smtClean="0">
                <a:solidFill>
                  <a:schemeClr val="accent1">
                    <a:lumMod val="75000"/>
                  </a:schemeClr>
                </a:solidFill>
                <a:latin typeface="+mj-lt"/>
              </a:rPr>
              <a:t>and</a:t>
            </a:r>
            <a:r>
              <a:rPr lang="en-US" i="1" dirty="0" smtClean="0">
                <a:latin typeface="+mj-lt"/>
              </a:rPr>
              <a:t> two companion platforms, the </a:t>
            </a:r>
            <a:r>
              <a:rPr lang="en-US" i="1" dirty="0" err="1" smtClean="0">
                <a:latin typeface="+mj-lt"/>
              </a:rPr>
              <a:t>transBOARD</a:t>
            </a:r>
            <a:r>
              <a:rPr lang="en-US" i="1" dirty="0" smtClean="0">
                <a:latin typeface="+mj-lt"/>
              </a:rPr>
              <a:t> and </a:t>
            </a:r>
            <a:r>
              <a:rPr lang="en-US" i="1" dirty="0" err="1" smtClean="0">
                <a:latin typeface="+mj-lt"/>
              </a:rPr>
              <a:t>ambientROOM</a:t>
            </a:r>
            <a:r>
              <a:rPr lang="en-US" i="1" dirty="0" smtClean="0">
                <a:latin typeface="+mj-lt"/>
              </a:rPr>
              <a:t>.</a:t>
            </a:r>
            <a:endParaRPr lang="en-US" i="1" dirty="0">
              <a:latin typeface="+mj-lt"/>
            </a:endParaRPr>
          </a:p>
        </p:txBody>
      </p:sp>
      <p:sp>
        <p:nvSpPr>
          <p:cNvPr id="4" name="TextBox 3"/>
          <p:cNvSpPr txBox="1"/>
          <p:nvPr/>
        </p:nvSpPr>
        <p:spPr>
          <a:xfrm>
            <a:off x="1295400" y="0"/>
            <a:ext cx="7467600" cy="1538883"/>
          </a:xfrm>
          <a:prstGeom prst="rect">
            <a:avLst/>
          </a:prstGeom>
          <a:noFill/>
        </p:spPr>
        <p:txBody>
          <a:bodyPr wrap="square" rtlCol="0">
            <a:spAutoFit/>
          </a:bodyPr>
          <a:lstStyle/>
          <a:p>
            <a:r>
              <a:rPr lang="en-US" sz="2200" dirty="0" smtClean="0"/>
              <a:t>Blog – 83%					3 </a:t>
            </a:r>
            <a:r>
              <a:rPr lang="en-US" sz="2200" dirty="0" err="1" smtClean="0"/>
              <a:t>para</a:t>
            </a:r>
            <a:r>
              <a:rPr lang="en-US" sz="2200" dirty="0" smtClean="0"/>
              <a:t>., 158 people, $4.57</a:t>
            </a:r>
          </a:p>
          <a:p>
            <a:r>
              <a:rPr lang="en-US" i="1" dirty="0" smtClean="0">
                <a:latin typeface="+mj-lt"/>
              </a:rPr>
              <a:t>Print publishers are in a tizzy over Apple’s new </a:t>
            </a:r>
            <a:r>
              <a:rPr lang="en-US" i="1" dirty="0" err="1" smtClean="0">
                <a:latin typeface="+mj-lt"/>
              </a:rPr>
              <a:t>iPad</a:t>
            </a:r>
            <a:r>
              <a:rPr lang="en-US" i="1" dirty="0" smtClean="0">
                <a:latin typeface="+mj-lt"/>
              </a:rPr>
              <a:t> because they hope to </a:t>
            </a:r>
            <a:r>
              <a:rPr lang="en-US" i="1" strike="sngStrike" dirty="0" smtClean="0">
                <a:solidFill>
                  <a:schemeClr val="accent2">
                    <a:lumMod val="60000"/>
                    <a:lumOff val="40000"/>
                  </a:schemeClr>
                </a:solidFill>
                <a:latin typeface="+mj-lt"/>
              </a:rPr>
              <a:t>finally</a:t>
            </a:r>
            <a:r>
              <a:rPr lang="en-US" i="1" dirty="0" smtClean="0">
                <a:latin typeface="+mj-lt"/>
              </a:rPr>
              <a:t> be able to charge for their digital editions. But in order to get people to pay for their magazine and newspaper apps, they </a:t>
            </a:r>
            <a:r>
              <a:rPr lang="en-US" i="1" strike="sngStrike" dirty="0" smtClean="0">
                <a:solidFill>
                  <a:schemeClr val="accent2">
                    <a:lumMod val="60000"/>
                    <a:lumOff val="40000"/>
                  </a:schemeClr>
                </a:solidFill>
                <a:latin typeface="+mj-lt"/>
              </a:rPr>
              <a:t>are going to </a:t>
            </a:r>
            <a:r>
              <a:rPr lang="en-US" i="1" dirty="0" smtClean="0">
                <a:latin typeface="+mj-lt"/>
              </a:rPr>
              <a:t>have to offer something different that readers cannot get at the newsstand or on the open Web.</a:t>
            </a:r>
            <a:endParaRPr lang="en-US" i="1" dirty="0">
              <a:latin typeface="+mj-lt"/>
            </a:endParaRPr>
          </a:p>
        </p:txBody>
      </p:sp>
      <p:cxnSp>
        <p:nvCxnSpPr>
          <p:cNvPr id="20" name="Straight Connector 19"/>
          <p:cNvCxnSpPr/>
          <p:nvPr/>
        </p:nvCxnSpPr>
        <p:spPr>
          <a:xfrm rot="10800000">
            <a:off x="457200" y="3429000"/>
            <a:ext cx="4267200" cy="1600200"/>
          </a:xfrm>
          <a:prstGeom prst="line">
            <a:avLst/>
          </a:prstGeom>
          <a:ln w="44450" cap="flat" cmpd="sng" algn="ctr">
            <a:solidFill>
              <a:srgbClr val="D9969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7277894" y="3467894"/>
            <a:ext cx="1598612" cy="1524000"/>
          </a:xfrm>
          <a:prstGeom prst="line">
            <a:avLst/>
          </a:prstGeom>
          <a:ln w="44450" cap="flat" cmpd="sng" algn="ctr">
            <a:solidFill>
              <a:srgbClr val="D9969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295400" y="5562600"/>
            <a:ext cx="7467600" cy="1261884"/>
          </a:xfrm>
          <a:prstGeom prst="rect">
            <a:avLst/>
          </a:prstGeom>
          <a:noFill/>
        </p:spPr>
        <p:txBody>
          <a:bodyPr wrap="square" rtlCol="0">
            <a:spAutoFit/>
          </a:bodyPr>
          <a:lstStyle/>
          <a:p>
            <a:r>
              <a:rPr lang="en-US" sz="2200" dirty="0" smtClean="0"/>
              <a:t>Rambling E-mail – 78%			6 </a:t>
            </a:r>
            <a:r>
              <a:rPr lang="en-US" sz="2200" dirty="0" err="1" smtClean="0"/>
              <a:t>para</a:t>
            </a:r>
            <a:r>
              <a:rPr lang="en-US" sz="2200" dirty="0" smtClean="0"/>
              <a:t>., 362 people, $9.72</a:t>
            </a:r>
          </a:p>
          <a:p>
            <a:r>
              <a:rPr lang="en-US" i="1" strike="sngStrike" dirty="0" smtClean="0">
                <a:solidFill>
                  <a:schemeClr val="accent2">
                    <a:lumMod val="60000"/>
                    <a:lumOff val="40000"/>
                  </a:schemeClr>
                </a:solidFill>
                <a:latin typeface="+mj-lt"/>
              </a:rPr>
              <a:t>A previous board member, </a:t>
            </a:r>
            <a:r>
              <a:rPr lang="en-US" i="1" dirty="0" smtClean="0">
                <a:latin typeface="+mj-lt"/>
              </a:rPr>
              <a:t>Steve Burleigh</a:t>
            </a:r>
            <a:r>
              <a:rPr lang="en-US" i="1" strike="sngStrike" dirty="0" smtClean="0">
                <a:solidFill>
                  <a:schemeClr val="accent2">
                    <a:lumMod val="60000"/>
                    <a:lumOff val="40000"/>
                  </a:schemeClr>
                </a:solidFill>
                <a:latin typeface="+mj-lt"/>
              </a:rPr>
              <a:t>,</a:t>
            </a:r>
            <a:r>
              <a:rPr lang="en-US" i="1" dirty="0" smtClean="0">
                <a:latin typeface="+mj-lt"/>
              </a:rPr>
              <a:t> created our web site last year and gave me </a:t>
            </a:r>
            <a:r>
              <a:rPr lang="en-US" i="1" dirty="0" err="1" smtClean="0">
                <a:latin typeface="+mj-lt"/>
              </a:rPr>
              <a:t>alot</a:t>
            </a:r>
            <a:r>
              <a:rPr lang="en-US" i="1" dirty="0" smtClean="0">
                <a:latin typeface="+mj-lt"/>
              </a:rPr>
              <a:t> of ideas. </a:t>
            </a:r>
            <a:r>
              <a:rPr lang="en-US" i="1" strike="sngStrike" dirty="0" smtClean="0">
                <a:solidFill>
                  <a:schemeClr val="accent2">
                    <a:lumMod val="60000"/>
                    <a:lumOff val="40000"/>
                  </a:schemeClr>
                </a:solidFill>
                <a:latin typeface="+mj-lt"/>
              </a:rPr>
              <a:t>For this year, </a:t>
            </a:r>
            <a:r>
              <a:rPr lang="en-US" i="1" dirty="0" smtClean="0">
                <a:latin typeface="+mj-lt"/>
              </a:rPr>
              <a:t>I found a web site called </a:t>
            </a:r>
            <a:r>
              <a:rPr lang="en-US" i="1" dirty="0" err="1" smtClean="0">
                <a:latin typeface="+mj-lt"/>
              </a:rPr>
              <a:t>eTeamZ</a:t>
            </a:r>
            <a:r>
              <a:rPr lang="en-US" i="1" dirty="0" smtClean="0">
                <a:latin typeface="+mj-lt"/>
              </a:rPr>
              <a:t> that hosts web sites for sports groups.  Check out our new page: […]</a:t>
            </a:r>
          </a:p>
        </p:txBody>
      </p:sp>
      <p:sp>
        <p:nvSpPr>
          <p:cNvPr id="13" name="Rounded Rectangle 12"/>
          <p:cNvSpPr/>
          <p:nvPr/>
        </p:nvSpPr>
        <p:spPr>
          <a:xfrm>
            <a:off x="304800" y="914400"/>
            <a:ext cx="8686800" cy="2514600"/>
          </a:xfrm>
          <a:prstGeom prst="roundRect">
            <a:avLst>
              <a:gd name="adj" fmla="val 6601"/>
            </a:avLst>
          </a:prstGeom>
          <a:solidFill>
            <a:schemeClr val="bg1"/>
          </a:solidFill>
          <a:ln>
            <a:solidFill>
              <a:schemeClr val="bg1">
                <a:lumMod val="50000"/>
              </a:schemeClr>
            </a:solidFill>
          </a:ln>
          <a:effectLst>
            <a:outerShdw blurRad="3175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ontent Placeholder 2"/>
          <p:cNvSpPr>
            <a:spLocks noGrp="1"/>
          </p:cNvSpPr>
          <p:nvPr>
            <p:ph idx="1"/>
          </p:nvPr>
        </p:nvSpPr>
        <p:spPr>
          <a:xfrm>
            <a:off x="457200" y="990600"/>
            <a:ext cx="8229600" cy="1219199"/>
          </a:xfrm>
        </p:spPr>
        <p:txBody>
          <a:bodyPr>
            <a:normAutofit/>
          </a:bodyPr>
          <a:lstStyle/>
          <a:p>
            <a:r>
              <a:rPr lang="en-US" dirty="0" smtClean="0">
                <a:latin typeface="Myriad Pro"/>
                <a:cs typeface="Myriad Pro"/>
              </a:rPr>
              <a:t>Parallelism can result in inconsistent changes</a:t>
            </a:r>
            <a:endParaRPr lang="en-US" dirty="0">
              <a:latin typeface="Myriad Pro"/>
              <a:cs typeface="Myriad Pro"/>
            </a:endParaRPr>
          </a:p>
        </p:txBody>
      </p:sp>
      <p:sp>
        <p:nvSpPr>
          <p:cNvPr id="18" name="TextBox 17"/>
          <p:cNvSpPr txBox="1"/>
          <p:nvPr/>
        </p:nvSpPr>
        <p:spPr>
          <a:xfrm>
            <a:off x="457200" y="1676400"/>
            <a:ext cx="8305800" cy="1569660"/>
          </a:xfrm>
          <a:prstGeom prst="rect">
            <a:avLst/>
          </a:prstGeom>
          <a:noFill/>
          <a:ln w="25400" cap="flat" cmpd="sng" algn="ctr">
            <a:noFill/>
            <a:prstDash val="sysDot"/>
            <a:round/>
            <a:headEnd type="none" w="med" len="med"/>
            <a:tailEnd type="none" w="med" len="med"/>
          </a:ln>
        </p:spPr>
        <p:txBody>
          <a:bodyPr wrap="square" rtlCol="0">
            <a:spAutoFit/>
          </a:bodyPr>
          <a:lstStyle/>
          <a:p>
            <a:r>
              <a:rPr lang="en-US" sz="3200" i="1" dirty="0" smtClean="0">
                <a:solidFill>
                  <a:srgbClr val="A6A6A6"/>
                </a:solidFill>
                <a:latin typeface="+mj-lt"/>
              </a:rPr>
              <a:t>FAWN-DS extracts two fields from the 160-bit key: </a:t>
            </a:r>
            <a:br>
              <a:rPr lang="en-US" sz="3200" i="1" dirty="0" smtClean="0">
                <a:solidFill>
                  <a:srgbClr val="A6A6A6"/>
                </a:solidFill>
                <a:latin typeface="+mj-lt"/>
              </a:rPr>
            </a:br>
            <a:r>
              <a:rPr lang="en-US" sz="3200" i="1" strike="sngStrike" dirty="0" smtClean="0">
                <a:solidFill>
                  <a:schemeClr val="accent2">
                    <a:lumMod val="60000"/>
                    <a:lumOff val="40000"/>
                  </a:schemeClr>
                </a:solidFill>
                <a:latin typeface="Myriad Pro Light"/>
                <a:cs typeface="Myriad Pro Light"/>
              </a:rPr>
              <a:t>the </a:t>
            </a:r>
            <a:r>
              <a:rPr lang="en-US" sz="3200" i="1" strike="sngStrike" dirty="0" err="1" smtClean="0">
                <a:solidFill>
                  <a:schemeClr val="accent2">
                    <a:lumMod val="60000"/>
                    <a:lumOff val="40000"/>
                  </a:schemeClr>
                </a:solidFill>
                <a:latin typeface="Myriad Pro Light"/>
                <a:cs typeface="Myriad Pro Light"/>
              </a:rPr>
              <a:t>i</a:t>
            </a:r>
            <a:r>
              <a:rPr lang="en-US" sz="3200" i="1" strike="sngStrike" dirty="0" smtClean="0">
                <a:solidFill>
                  <a:schemeClr val="accent2">
                    <a:lumMod val="60000"/>
                    <a:lumOff val="40000"/>
                  </a:schemeClr>
                </a:solidFill>
                <a:latin typeface="Myriad Pro Light"/>
                <a:cs typeface="Myriad Pro Light"/>
              </a:rPr>
              <a:t> low order bits of the key</a:t>
            </a:r>
            <a:r>
              <a:rPr lang="en-US" sz="3200" i="1" dirty="0" smtClean="0">
                <a:solidFill>
                  <a:schemeClr val="accent2">
                    <a:lumMod val="60000"/>
                    <a:lumOff val="40000"/>
                  </a:schemeClr>
                </a:solidFill>
                <a:latin typeface="Myriad Pro Light"/>
                <a:cs typeface="Myriad Pro Light"/>
              </a:rPr>
              <a:t> </a:t>
            </a:r>
            <a:r>
              <a:rPr lang="en-US" sz="3200" i="1" dirty="0" smtClean="0">
                <a:solidFill>
                  <a:srgbClr val="A6A6A6"/>
                </a:solidFill>
                <a:latin typeface="+mj-lt"/>
              </a:rPr>
              <a:t>(the index bits) and the next 15 low order bits </a:t>
            </a:r>
            <a:r>
              <a:rPr lang="en-US" sz="3200" i="1" strike="sngStrike" dirty="0" smtClean="0">
                <a:solidFill>
                  <a:schemeClr val="accent2">
                    <a:lumMod val="60000"/>
                    <a:lumOff val="40000"/>
                  </a:schemeClr>
                </a:solidFill>
                <a:latin typeface="Myriad Pro Light"/>
                <a:cs typeface="Myriad Pro Light"/>
              </a:rPr>
              <a:t>(the key fragment)</a:t>
            </a:r>
            <a:r>
              <a:rPr lang="en-US" sz="3200" i="1" dirty="0" smtClean="0">
                <a:solidFill>
                  <a:srgbClr val="A6A6A6"/>
                </a:solidFill>
                <a:latin typeface="+mj-lt"/>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7">
                                            <p:txEl>
                                              <p:pRg st="0" end="0"/>
                                            </p:txEl>
                                          </p:spTgt>
                                        </p:tgtEl>
                                      </p:cBhvr>
                                    </p:animEffect>
                                    <p:set>
                                      <p:cBhvr>
                                        <p:cTn id="16" dur="1" fill="hold">
                                          <p:stCondLst>
                                            <p:cond delay="499"/>
                                          </p:stCondLst>
                                        </p:cTn>
                                        <p:tgtEl>
                                          <p:spTgt spid="17">
                                            <p:txEl>
                                              <p:pRg st="0" end="0"/>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build="p"/>
      <p:bldP spid="18"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Lag</a:t>
            </a:r>
            <a:endParaRPr lang="en-US" dirty="0"/>
          </a:p>
        </p:txBody>
      </p:sp>
      <p:sp>
        <p:nvSpPr>
          <p:cNvPr id="10" name="Left Brace 9"/>
          <p:cNvSpPr/>
          <p:nvPr/>
        </p:nvSpPr>
        <p:spPr>
          <a:xfrm flipH="1">
            <a:off x="3238500" y="4264152"/>
            <a:ext cx="175260" cy="1755648"/>
          </a:xfrm>
          <a:prstGeom prst="leftBrace">
            <a:avLst/>
          </a:prstGeom>
          <a:ln w="19050" cap="flat" cmpd="sng" algn="ctr">
            <a:solidFill>
              <a:schemeClr val="accent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accent2">
                  <a:lumMod val="50000"/>
                </a:schemeClr>
              </a:solidFill>
            </a:endParaRPr>
          </a:p>
        </p:txBody>
      </p:sp>
      <p:sp>
        <p:nvSpPr>
          <p:cNvPr id="11" name="Left Brace 10"/>
          <p:cNvSpPr/>
          <p:nvPr/>
        </p:nvSpPr>
        <p:spPr>
          <a:xfrm flipH="1">
            <a:off x="3238500" y="2206752"/>
            <a:ext cx="190500" cy="1755648"/>
          </a:xfrm>
          <a:prstGeom prst="leftBrace">
            <a:avLst/>
          </a:prstGeom>
          <a:ln w="19050" cap="flat" cmpd="sng" algn="ctr">
            <a:solidFill>
              <a:schemeClr val="accent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accent2">
                  <a:lumMod val="50000"/>
                </a:schemeClr>
              </a:solidFill>
            </a:endParaRPr>
          </a:p>
        </p:txBody>
      </p:sp>
      <p:grpSp>
        <p:nvGrpSpPr>
          <p:cNvPr id="27" name="Group 26"/>
          <p:cNvGrpSpPr/>
          <p:nvPr/>
        </p:nvGrpSpPr>
        <p:grpSpPr>
          <a:xfrm>
            <a:off x="609600" y="1676400"/>
            <a:ext cx="2362200" cy="2857500"/>
            <a:chOff x="609600" y="1676400"/>
            <a:chExt cx="2362200" cy="2857500"/>
          </a:xfrm>
        </p:grpSpPr>
        <p:sp>
          <p:nvSpPr>
            <p:cNvPr id="4" name="Rounded Rectangle 3"/>
            <p:cNvSpPr/>
            <p:nvPr/>
          </p:nvSpPr>
          <p:spPr>
            <a:xfrm>
              <a:off x="609600" y="1676400"/>
              <a:ext cx="2362200" cy="990600"/>
            </a:xfrm>
            <a:prstGeom prst="roundRect">
              <a:avLst/>
            </a:prstGeom>
            <a:solidFill>
              <a:schemeClr val="bg1">
                <a:lumMod val="8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lumMod val="65000"/>
                      <a:lumOff val="35000"/>
                    </a:schemeClr>
                  </a:solidFill>
                  <a:latin typeface="Myriad Pro Light"/>
                  <a:cs typeface="Myriad Pro Light"/>
                </a:rPr>
                <a:t>Soylent Posts Task</a:t>
              </a:r>
              <a:endParaRPr lang="en-US" sz="3200" dirty="0">
                <a:solidFill>
                  <a:schemeClr val="tx1">
                    <a:lumMod val="65000"/>
                    <a:lumOff val="35000"/>
                  </a:schemeClr>
                </a:solidFill>
                <a:latin typeface="Myriad Pro Light"/>
                <a:cs typeface="Myriad Pro Light"/>
              </a:endParaRPr>
            </a:p>
          </p:txBody>
        </p:sp>
        <p:sp>
          <p:nvSpPr>
            <p:cNvPr id="5" name="Rounded Rectangle 4"/>
            <p:cNvSpPr/>
            <p:nvPr/>
          </p:nvSpPr>
          <p:spPr>
            <a:xfrm>
              <a:off x="609600" y="3543300"/>
              <a:ext cx="2362200" cy="990600"/>
            </a:xfrm>
            <a:prstGeom prst="roundRect">
              <a:avLst/>
            </a:prstGeom>
            <a:solidFill>
              <a:schemeClr val="bg1">
                <a:lumMod val="8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tIns="0" bIns="45720" rtlCol="0" anchor="ctr"/>
            <a:lstStyle/>
            <a:p>
              <a:pPr algn="ctr"/>
              <a:r>
                <a:rPr lang="en-US" sz="3200" dirty="0" smtClean="0">
                  <a:solidFill>
                    <a:schemeClr val="tx1">
                      <a:lumMod val="65000"/>
                      <a:lumOff val="35000"/>
                    </a:schemeClr>
                  </a:solidFill>
                  <a:latin typeface="Myriad Pro Light"/>
                  <a:cs typeface="Myriad Pro Light"/>
                </a:rPr>
                <a:t>Worker</a:t>
              </a:r>
              <a:br>
                <a:rPr lang="en-US" sz="3200" dirty="0" smtClean="0">
                  <a:solidFill>
                    <a:schemeClr val="tx1">
                      <a:lumMod val="65000"/>
                      <a:lumOff val="35000"/>
                    </a:schemeClr>
                  </a:solidFill>
                  <a:latin typeface="Myriad Pro Light"/>
                  <a:cs typeface="Myriad Pro Light"/>
                </a:rPr>
              </a:br>
              <a:r>
                <a:rPr lang="en-US" sz="3200" dirty="0" smtClean="0">
                  <a:solidFill>
                    <a:schemeClr val="tx1">
                      <a:lumMod val="65000"/>
                      <a:lumOff val="35000"/>
                    </a:schemeClr>
                  </a:solidFill>
                  <a:latin typeface="Myriad Pro Light"/>
                  <a:cs typeface="Myriad Pro Light"/>
                </a:rPr>
                <a:t>Accepts Task</a:t>
              </a:r>
              <a:endParaRPr lang="en-US" sz="3200" dirty="0">
                <a:solidFill>
                  <a:schemeClr val="tx1">
                    <a:lumMod val="65000"/>
                    <a:lumOff val="35000"/>
                  </a:schemeClr>
                </a:solidFill>
                <a:latin typeface="Myriad Pro Light"/>
                <a:cs typeface="Myriad Pro Light"/>
              </a:endParaRPr>
            </a:p>
          </p:txBody>
        </p:sp>
        <p:cxnSp>
          <p:nvCxnSpPr>
            <p:cNvPr id="14" name="Straight Arrow Connector 13"/>
            <p:cNvCxnSpPr/>
            <p:nvPr/>
          </p:nvCxnSpPr>
          <p:spPr>
            <a:xfrm rot="5400000">
              <a:off x="1524794" y="3123406"/>
              <a:ext cx="609600" cy="1588"/>
            </a:xfrm>
            <a:prstGeom prst="straightConnector1">
              <a:avLst/>
            </a:prstGeom>
            <a:ln>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609600" y="4724400"/>
            <a:ext cx="2362200" cy="1676400"/>
            <a:chOff x="609600" y="4724400"/>
            <a:chExt cx="2362200" cy="1676400"/>
          </a:xfrm>
        </p:grpSpPr>
        <p:sp>
          <p:nvSpPr>
            <p:cNvPr id="7" name="Rounded Rectangle 6"/>
            <p:cNvSpPr/>
            <p:nvPr/>
          </p:nvSpPr>
          <p:spPr>
            <a:xfrm>
              <a:off x="609600" y="5410200"/>
              <a:ext cx="2362200" cy="990600"/>
            </a:xfrm>
            <a:prstGeom prst="roundRect">
              <a:avLst/>
            </a:prstGeom>
            <a:solidFill>
              <a:schemeClr val="bg1">
                <a:lumMod val="8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tIns="0" bIns="45720" rtlCol="0" anchor="ctr"/>
            <a:lstStyle/>
            <a:p>
              <a:pPr algn="ctr"/>
              <a:r>
                <a:rPr lang="en-US" sz="3200" dirty="0" smtClean="0">
                  <a:solidFill>
                    <a:schemeClr val="tx1">
                      <a:lumMod val="65000"/>
                      <a:lumOff val="35000"/>
                    </a:schemeClr>
                  </a:solidFill>
                  <a:latin typeface="Myriad Pro Light"/>
                  <a:cs typeface="Myriad Pro Light"/>
                </a:rPr>
                <a:t>Worker</a:t>
              </a:r>
              <a:br>
                <a:rPr lang="en-US" sz="3200" dirty="0" smtClean="0">
                  <a:solidFill>
                    <a:schemeClr val="tx1">
                      <a:lumMod val="65000"/>
                      <a:lumOff val="35000"/>
                    </a:schemeClr>
                  </a:solidFill>
                  <a:latin typeface="Myriad Pro Light"/>
                  <a:cs typeface="Myriad Pro Light"/>
                </a:rPr>
              </a:br>
              <a:r>
                <a:rPr lang="en-US" sz="3200" dirty="0" smtClean="0">
                  <a:solidFill>
                    <a:schemeClr val="tx1">
                      <a:lumMod val="65000"/>
                      <a:lumOff val="35000"/>
                    </a:schemeClr>
                  </a:solidFill>
                  <a:latin typeface="Myriad Pro Light"/>
                  <a:cs typeface="Myriad Pro Light"/>
                </a:rPr>
                <a:t>Submits Task</a:t>
              </a:r>
              <a:endParaRPr lang="en-US" sz="3200" dirty="0">
                <a:solidFill>
                  <a:schemeClr val="tx1">
                    <a:lumMod val="65000"/>
                    <a:lumOff val="35000"/>
                  </a:schemeClr>
                </a:solidFill>
                <a:latin typeface="Myriad Pro Light"/>
                <a:cs typeface="Myriad Pro Light"/>
              </a:endParaRPr>
            </a:p>
          </p:txBody>
        </p:sp>
        <p:cxnSp>
          <p:nvCxnSpPr>
            <p:cNvPr id="18" name="Straight Arrow Connector 17"/>
            <p:cNvCxnSpPr/>
            <p:nvPr/>
          </p:nvCxnSpPr>
          <p:spPr>
            <a:xfrm rot="5400000">
              <a:off x="1562894" y="4990306"/>
              <a:ext cx="533400" cy="1588"/>
            </a:xfrm>
            <a:prstGeom prst="straightConnector1">
              <a:avLst/>
            </a:prstGeom>
            <a:ln>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3657600" y="2286000"/>
            <a:ext cx="5715000" cy="1569660"/>
          </a:xfrm>
          <a:prstGeom prst="rect">
            <a:avLst/>
          </a:prstGeom>
          <a:noFill/>
        </p:spPr>
        <p:txBody>
          <a:bodyPr wrap="square" rtlCol="0">
            <a:spAutoFit/>
          </a:bodyPr>
          <a:lstStyle/>
          <a:p>
            <a:r>
              <a:rPr lang="en-US" sz="3200" dirty="0" smtClean="0">
                <a:latin typeface="Myriad Pro Light"/>
                <a:cs typeface="Myriad Pro Light"/>
              </a:rPr>
              <a:t>Most time is spent waiting: </a:t>
            </a:r>
            <a:br>
              <a:rPr lang="en-US" sz="3200" dirty="0" smtClean="0">
                <a:latin typeface="Myriad Pro Light"/>
                <a:cs typeface="Myriad Pro Light"/>
              </a:rPr>
            </a:br>
            <a:r>
              <a:rPr lang="en-US" sz="3200" dirty="0" smtClean="0">
                <a:latin typeface="Myriad Pro Light"/>
                <a:cs typeface="Myriad Pro Light"/>
              </a:rPr>
              <a:t>Median 18.5 minutes</a:t>
            </a:r>
            <a:br>
              <a:rPr lang="en-US" sz="3200" dirty="0" smtClean="0">
                <a:latin typeface="Myriad Pro Light"/>
                <a:cs typeface="Myriad Pro Light"/>
              </a:rPr>
            </a:br>
            <a:r>
              <a:rPr lang="en-US" sz="1600" dirty="0" smtClean="0">
                <a:solidFill>
                  <a:schemeClr val="bg1">
                    <a:lumMod val="50000"/>
                  </a:schemeClr>
                </a:solidFill>
                <a:latin typeface="Myriad Pro Light"/>
                <a:cs typeface="Myriad Pro Light"/>
              </a:rPr>
              <a:t>Summed medians across Find, Fix and Verify</a:t>
            </a:r>
          </a:p>
          <a:p>
            <a:r>
              <a:rPr lang="en-US" sz="1600" cap="small" dirty="0" smtClean="0">
                <a:solidFill>
                  <a:schemeClr val="bg1">
                    <a:lumMod val="50000"/>
                  </a:schemeClr>
                </a:solidFill>
                <a:latin typeface="Myriad Pro Light"/>
                <a:cs typeface="Myriad Pro Light"/>
              </a:rPr>
              <a:t>q</a:t>
            </a:r>
            <a:r>
              <a:rPr lang="en-US" sz="1600" baseline="-25000" dirty="0" smtClean="0">
                <a:solidFill>
                  <a:schemeClr val="bg1">
                    <a:lumMod val="50000"/>
                  </a:schemeClr>
                </a:solidFill>
                <a:latin typeface="Myriad Pro Light"/>
                <a:cs typeface="Myriad Pro Light"/>
              </a:rPr>
              <a:t>1</a:t>
            </a:r>
            <a:r>
              <a:rPr lang="en-US" sz="1600" dirty="0" smtClean="0">
                <a:solidFill>
                  <a:schemeClr val="bg1">
                    <a:lumMod val="50000"/>
                  </a:schemeClr>
                </a:solidFill>
                <a:latin typeface="Myriad Pro Light"/>
                <a:cs typeface="Myriad Pro Light"/>
              </a:rPr>
              <a:t>=8.3 minutes, </a:t>
            </a:r>
            <a:r>
              <a:rPr lang="en-US" sz="1600" cap="small" dirty="0" smtClean="0">
                <a:solidFill>
                  <a:schemeClr val="bg1">
                    <a:lumMod val="50000"/>
                  </a:schemeClr>
                </a:solidFill>
                <a:latin typeface="Myriad Pro Light"/>
                <a:cs typeface="Myriad Pro Light"/>
              </a:rPr>
              <a:t>q</a:t>
            </a:r>
            <a:r>
              <a:rPr lang="en-US" sz="1600" baseline="-25000" dirty="0" smtClean="0">
                <a:solidFill>
                  <a:schemeClr val="bg1">
                    <a:lumMod val="50000"/>
                  </a:schemeClr>
                </a:solidFill>
                <a:latin typeface="Myriad Pro Light"/>
                <a:cs typeface="Myriad Pro Light"/>
              </a:rPr>
              <a:t>3</a:t>
            </a:r>
            <a:r>
              <a:rPr lang="en-US" sz="1600" dirty="0" smtClean="0">
                <a:solidFill>
                  <a:schemeClr val="bg1">
                    <a:lumMod val="50000"/>
                  </a:schemeClr>
                </a:solidFill>
                <a:latin typeface="Myriad Pro Light"/>
                <a:cs typeface="Myriad Pro Light"/>
              </a:rPr>
              <a:t>=41.6 minutes</a:t>
            </a:r>
          </a:p>
        </p:txBody>
      </p:sp>
      <p:sp>
        <p:nvSpPr>
          <p:cNvPr id="23" name="TextBox 22"/>
          <p:cNvSpPr txBox="1"/>
          <p:nvPr/>
        </p:nvSpPr>
        <p:spPr>
          <a:xfrm>
            <a:off x="3657600" y="4343400"/>
            <a:ext cx="5714999" cy="1569660"/>
          </a:xfrm>
          <a:prstGeom prst="rect">
            <a:avLst/>
          </a:prstGeom>
          <a:noFill/>
        </p:spPr>
        <p:txBody>
          <a:bodyPr wrap="square" rtlCol="0">
            <a:spAutoFit/>
          </a:bodyPr>
          <a:lstStyle/>
          <a:p>
            <a:r>
              <a:rPr lang="en-US" sz="3200" dirty="0" smtClean="0">
                <a:latin typeface="Myriad Pro Light"/>
                <a:cs typeface="Myriad Pro Light"/>
              </a:rPr>
              <a:t>Actual work time is very short:</a:t>
            </a:r>
            <a:br>
              <a:rPr lang="en-US" sz="3200" dirty="0" smtClean="0">
                <a:latin typeface="Myriad Pro Light"/>
                <a:cs typeface="Myriad Pro Light"/>
              </a:rPr>
            </a:br>
            <a:r>
              <a:rPr lang="en-US" sz="3200" dirty="0" smtClean="0">
                <a:latin typeface="Myriad Pro Light"/>
                <a:cs typeface="Myriad Pro Light"/>
              </a:rPr>
              <a:t>Median 2.0 minutes</a:t>
            </a:r>
            <a:br>
              <a:rPr lang="en-US" sz="3200" dirty="0" smtClean="0">
                <a:latin typeface="Myriad Pro Light"/>
                <a:cs typeface="Myriad Pro Light"/>
              </a:rPr>
            </a:br>
            <a:r>
              <a:rPr lang="en-US" sz="1600" dirty="0" smtClean="0">
                <a:solidFill>
                  <a:schemeClr val="bg1">
                    <a:lumMod val="50000"/>
                  </a:schemeClr>
                </a:solidFill>
                <a:latin typeface="Myriad Pro Light"/>
                <a:cs typeface="Myriad Pro Light"/>
              </a:rPr>
              <a:t>Summed medians across Find, Fix and Verify</a:t>
            </a:r>
            <a:r>
              <a:rPr lang="en-US" sz="3200" dirty="0" smtClean="0">
                <a:latin typeface="Myriad Pro Light"/>
                <a:cs typeface="Myriad Pro Light"/>
              </a:rPr>
              <a:t/>
            </a:r>
            <a:br>
              <a:rPr lang="en-US" sz="3200" dirty="0" smtClean="0">
                <a:latin typeface="Myriad Pro Light"/>
                <a:cs typeface="Myriad Pro Light"/>
              </a:rPr>
            </a:br>
            <a:r>
              <a:rPr lang="en-US" sz="1600" cap="small" dirty="0" smtClean="0">
                <a:solidFill>
                  <a:schemeClr val="bg1">
                    <a:lumMod val="50000"/>
                  </a:schemeClr>
                </a:solidFill>
                <a:latin typeface="Myriad Pro Light"/>
                <a:cs typeface="Myriad Pro Light"/>
              </a:rPr>
              <a:t>q</a:t>
            </a:r>
            <a:r>
              <a:rPr lang="en-US" sz="1600" baseline="-25000" dirty="0" smtClean="0">
                <a:solidFill>
                  <a:schemeClr val="bg1">
                    <a:lumMod val="50000"/>
                  </a:schemeClr>
                </a:solidFill>
                <a:latin typeface="Myriad Pro Light"/>
                <a:cs typeface="Myriad Pro Light"/>
              </a:rPr>
              <a:t>1</a:t>
            </a:r>
            <a:r>
              <a:rPr lang="en-US" sz="1600" dirty="0" smtClean="0">
                <a:solidFill>
                  <a:schemeClr val="bg1">
                    <a:lumMod val="50000"/>
                  </a:schemeClr>
                </a:solidFill>
                <a:latin typeface="Myriad Pro Light"/>
                <a:cs typeface="Myriad Pro Light"/>
              </a:rPr>
              <a:t>=60 seconds, </a:t>
            </a:r>
            <a:r>
              <a:rPr lang="en-US" sz="1600" cap="small" dirty="0" smtClean="0">
                <a:solidFill>
                  <a:schemeClr val="bg1">
                    <a:lumMod val="50000"/>
                  </a:schemeClr>
                </a:solidFill>
                <a:latin typeface="Myriad Pro Light"/>
                <a:cs typeface="Myriad Pro Light"/>
              </a:rPr>
              <a:t>q</a:t>
            </a:r>
            <a:r>
              <a:rPr lang="en-US" sz="1600" baseline="-25000" dirty="0" smtClean="0">
                <a:solidFill>
                  <a:schemeClr val="bg1">
                    <a:lumMod val="50000"/>
                  </a:schemeClr>
                </a:solidFill>
                <a:latin typeface="Myriad Pro Light"/>
                <a:cs typeface="Myriad Pro Light"/>
              </a:rPr>
              <a:t>3</a:t>
            </a:r>
            <a:r>
              <a:rPr lang="en-US" sz="1600" dirty="0" smtClean="0">
                <a:solidFill>
                  <a:schemeClr val="bg1">
                    <a:lumMod val="50000"/>
                  </a:schemeClr>
                </a:solidFill>
                <a:latin typeface="Myriad Pro Light"/>
                <a:cs typeface="Myriad Pro Light"/>
              </a:rPr>
              <a:t>=3.6 minutes</a:t>
            </a:r>
            <a:endParaRPr lang="en-US" sz="1600" dirty="0" smtClean="0">
              <a:latin typeface="Myriad Pro Light"/>
              <a:cs typeface="Myriad Pro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2" grpId="0"/>
      <p:bldP spid="23"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295400" y="1295400"/>
            <a:ext cx="7619999" cy="984885"/>
          </a:xfrm>
          <a:prstGeom prst="rect">
            <a:avLst/>
          </a:prstGeom>
          <a:noFill/>
        </p:spPr>
        <p:txBody>
          <a:bodyPr wrap="square" rtlCol="0">
            <a:spAutoFit/>
          </a:bodyPr>
          <a:lstStyle/>
          <a:p>
            <a:r>
              <a:rPr lang="en-US" sz="2200" dirty="0" smtClean="0"/>
              <a:t>Passes Word’s Grammar Checker</a:t>
            </a:r>
          </a:p>
          <a:p>
            <a:r>
              <a:rPr lang="en-US" i="1" dirty="0" smtClean="0">
                <a:latin typeface="+mj-lt"/>
              </a:rPr>
              <a:t>Marketing are bad for brand big and small.  You Know What I am Saying. It is no wondering that advertisings are bad for company in America, Chicago and Germany. </a:t>
            </a:r>
            <a:endParaRPr lang="en-US" i="1" dirty="0">
              <a:latin typeface="+mj-lt"/>
            </a:endParaRPr>
          </a:p>
        </p:txBody>
      </p:sp>
      <p:sp>
        <p:nvSpPr>
          <p:cNvPr id="6" name="TextBox 5"/>
          <p:cNvSpPr txBox="1"/>
          <p:nvPr/>
        </p:nvSpPr>
        <p:spPr>
          <a:xfrm rot="16200000">
            <a:off x="-2344057" y="2728812"/>
            <a:ext cx="5878532" cy="1400383"/>
          </a:xfrm>
          <a:prstGeom prst="rect">
            <a:avLst/>
          </a:prstGeom>
          <a:noFill/>
        </p:spPr>
        <p:txBody>
          <a:bodyPr wrap="none" rtlCol="0">
            <a:spAutoFit/>
          </a:bodyPr>
          <a:lstStyle/>
          <a:p>
            <a:pPr algn="ctr"/>
            <a:r>
              <a:rPr lang="en-US" sz="8500" dirty="0" smtClean="0">
                <a:solidFill>
                  <a:schemeClr val="bg1">
                    <a:lumMod val="75000"/>
                  </a:schemeClr>
                </a:solidFill>
                <a:latin typeface="Myriad Pro Semibold"/>
                <a:cs typeface="Myriad Pro Semibold"/>
              </a:rPr>
              <a:t>Crowdproof</a:t>
            </a:r>
          </a:p>
        </p:txBody>
      </p:sp>
      <p:sp>
        <p:nvSpPr>
          <p:cNvPr id="9" name="TextBox 8"/>
          <p:cNvSpPr txBox="1"/>
          <p:nvPr/>
        </p:nvSpPr>
        <p:spPr>
          <a:xfrm>
            <a:off x="1295401" y="0"/>
            <a:ext cx="7619999" cy="1261884"/>
          </a:xfrm>
          <a:prstGeom prst="rect">
            <a:avLst/>
          </a:prstGeom>
          <a:noFill/>
        </p:spPr>
        <p:txBody>
          <a:bodyPr wrap="square" rtlCol="0">
            <a:spAutoFit/>
          </a:bodyPr>
          <a:lstStyle/>
          <a:p>
            <a:r>
              <a:rPr lang="en-US" sz="2200" dirty="0" smtClean="0"/>
              <a:t>ESL: English as a Second Language</a:t>
            </a:r>
          </a:p>
          <a:p>
            <a:r>
              <a:rPr lang="en-US" i="1" dirty="0" smtClean="0">
                <a:latin typeface="+mj-lt"/>
              </a:rPr>
              <a:t>However, while GUI made using computers be more intuitive and easier to learn, it didn’t let people be able to control computers efficiently. Masses only can use the software developed by software companies.</a:t>
            </a:r>
            <a:endParaRPr lang="en-US" i="1" dirty="0">
              <a:latin typeface="+mj-lt"/>
            </a:endParaRPr>
          </a:p>
        </p:txBody>
      </p:sp>
      <p:sp>
        <p:nvSpPr>
          <p:cNvPr id="10" name="TextBox 9"/>
          <p:cNvSpPr txBox="1"/>
          <p:nvPr/>
        </p:nvSpPr>
        <p:spPr>
          <a:xfrm>
            <a:off x="1295401" y="2514600"/>
            <a:ext cx="7619999" cy="1538883"/>
          </a:xfrm>
          <a:prstGeom prst="rect">
            <a:avLst/>
          </a:prstGeom>
          <a:noFill/>
        </p:spPr>
        <p:txBody>
          <a:bodyPr wrap="square" rtlCol="0">
            <a:spAutoFit/>
          </a:bodyPr>
          <a:lstStyle/>
          <a:p>
            <a:r>
              <a:rPr lang="en-US" sz="2200" dirty="0" smtClean="0"/>
              <a:t>Wikipedia</a:t>
            </a:r>
          </a:p>
          <a:p>
            <a:r>
              <a:rPr lang="en-US" i="1" dirty="0" err="1" smtClean="0">
                <a:latin typeface="+mj-lt"/>
              </a:rPr>
              <a:t>Dandu</a:t>
            </a:r>
            <a:r>
              <a:rPr lang="en-US" i="1" dirty="0" smtClean="0">
                <a:latin typeface="+mj-lt"/>
              </a:rPr>
              <a:t> </a:t>
            </a:r>
            <a:r>
              <a:rPr lang="en-US" i="1" dirty="0" err="1" smtClean="0">
                <a:latin typeface="+mj-lt"/>
              </a:rPr>
              <a:t>Monara</a:t>
            </a:r>
            <a:r>
              <a:rPr lang="en-US" i="1" dirty="0" smtClean="0">
                <a:latin typeface="+mj-lt"/>
              </a:rPr>
              <a:t> (Flying Peacock, Wooden Peacock), The Flying machine able to fly. The King </a:t>
            </a:r>
            <a:r>
              <a:rPr lang="en-US" i="1" dirty="0" err="1" smtClean="0">
                <a:latin typeface="+mj-lt"/>
              </a:rPr>
              <a:t>Ravana</a:t>
            </a:r>
            <a:r>
              <a:rPr lang="en-US" i="1" dirty="0" smtClean="0">
                <a:latin typeface="+mj-lt"/>
              </a:rPr>
              <a:t> (Sri Lanka) built it. </a:t>
            </a:r>
            <a:r>
              <a:rPr lang="en-US" i="1" dirty="0" err="1" smtClean="0">
                <a:latin typeface="+mj-lt"/>
              </a:rPr>
              <a:t>Accorinding</a:t>
            </a:r>
            <a:r>
              <a:rPr lang="en-US" i="1" dirty="0" smtClean="0">
                <a:latin typeface="+mj-lt"/>
              </a:rPr>
              <a:t> to </a:t>
            </a:r>
            <a:r>
              <a:rPr lang="en-US" i="1" dirty="0" err="1" smtClean="0">
                <a:latin typeface="+mj-lt"/>
              </a:rPr>
              <a:t>hindu</a:t>
            </a:r>
            <a:r>
              <a:rPr lang="en-US" i="1" dirty="0" smtClean="0">
                <a:latin typeface="+mj-lt"/>
              </a:rPr>
              <a:t> believes in </a:t>
            </a:r>
            <a:r>
              <a:rPr lang="en-US" i="1" dirty="0" err="1" smtClean="0">
                <a:latin typeface="+mj-lt"/>
              </a:rPr>
              <a:t>Ramayanaya</a:t>
            </a:r>
            <a:r>
              <a:rPr lang="en-US" i="1" dirty="0" smtClean="0">
                <a:latin typeface="+mj-lt"/>
              </a:rPr>
              <a:t> King </a:t>
            </a:r>
            <a:r>
              <a:rPr lang="en-US" i="1" dirty="0" err="1" smtClean="0">
                <a:latin typeface="+mj-lt"/>
              </a:rPr>
              <a:t>Ravana</a:t>
            </a:r>
            <a:r>
              <a:rPr lang="en-US" i="1" dirty="0" smtClean="0">
                <a:latin typeface="+mj-lt"/>
              </a:rPr>
              <a:t> used "</a:t>
            </a:r>
            <a:r>
              <a:rPr lang="en-US" i="1" dirty="0" err="1" smtClean="0">
                <a:latin typeface="+mj-lt"/>
              </a:rPr>
              <a:t>Dandu</a:t>
            </a:r>
            <a:r>
              <a:rPr lang="en-US" i="1" dirty="0" smtClean="0">
                <a:latin typeface="+mj-lt"/>
              </a:rPr>
              <a:t> </a:t>
            </a:r>
            <a:r>
              <a:rPr lang="en-US" i="1" dirty="0" err="1" smtClean="0">
                <a:latin typeface="+mj-lt"/>
              </a:rPr>
              <a:t>Monara</a:t>
            </a:r>
            <a:r>
              <a:rPr lang="en-US" i="1" dirty="0" smtClean="0">
                <a:latin typeface="+mj-lt"/>
              </a:rPr>
              <a:t>" for abduct queen </a:t>
            </a:r>
            <a:r>
              <a:rPr lang="en-US" i="1" dirty="0" err="1" smtClean="0">
                <a:latin typeface="+mj-lt"/>
              </a:rPr>
              <a:t>Seetha</a:t>
            </a:r>
            <a:r>
              <a:rPr lang="en-US" i="1" dirty="0" smtClean="0">
                <a:latin typeface="+mj-lt"/>
              </a:rPr>
              <a:t> from Rama. According to believes "</a:t>
            </a:r>
            <a:r>
              <a:rPr lang="en-US" i="1" dirty="0" err="1" smtClean="0">
                <a:latin typeface="+mj-lt"/>
              </a:rPr>
              <a:t>Dandu</a:t>
            </a:r>
            <a:r>
              <a:rPr lang="en-US" i="1" dirty="0" smtClean="0">
                <a:latin typeface="+mj-lt"/>
              </a:rPr>
              <a:t> </a:t>
            </a:r>
            <a:r>
              <a:rPr lang="en-US" i="1" dirty="0" err="1" smtClean="0">
                <a:latin typeface="+mj-lt"/>
              </a:rPr>
              <a:t>Monara</a:t>
            </a:r>
            <a:r>
              <a:rPr lang="en-US" i="1" dirty="0" smtClean="0">
                <a:latin typeface="+mj-lt"/>
              </a:rPr>
              <a:t>" landed at </a:t>
            </a:r>
            <a:r>
              <a:rPr lang="en-US" i="1" dirty="0" err="1" smtClean="0">
                <a:latin typeface="+mj-lt"/>
              </a:rPr>
              <a:t>Werangatota</a:t>
            </a:r>
            <a:r>
              <a:rPr lang="en-US" i="1" dirty="0" smtClean="0">
                <a:latin typeface="+mj-lt"/>
              </a:rPr>
              <a:t>.</a:t>
            </a:r>
          </a:p>
        </p:txBody>
      </p:sp>
      <p:sp>
        <p:nvSpPr>
          <p:cNvPr id="7" name="TextBox 6"/>
          <p:cNvSpPr txBox="1"/>
          <p:nvPr/>
        </p:nvSpPr>
        <p:spPr>
          <a:xfrm>
            <a:off x="1295401" y="4038600"/>
            <a:ext cx="7619999" cy="1261884"/>
          </a:xfrm>
          <a:prstGeom prst="rect">
            <a:avLst/>
          </a:prstGeom>
          <a:noFill/>
        </p:spPr>
        <p:txBody>
          <a:bodyPr wrap="square" rtlCol="0">
            <a:spAutoFit/>
          </a:bodyPr>
          <a:lstStyle/>
          <a:p>
            <a:r>
              <a:rPr lang="en-US" sz="2200" dirty="0" smtClean="0"/>
              <a:t>Notes</a:t>
            </a:r>
          </a:p>
          <a:p>
            <a:r>
              <a:rPr lang="en-US" i="1" dirty="0" smtClean="0">
                <a:latin typeface="+mj-lt"/>
              </a:rPr>
              <a:t>Blah blah blah—argument about whether there should be a standard “</a:t>
            </a:r>
            <a:r>
              <a:rPr lang="en-US" i="1" dirty="0" err="1" smtClean="0">
                <a:latin typeface="+mj-lt"/>
              </a:rPr>
              <a:t>nosql</a:t>
            </a:r>
            <a:r>
              <a:rPr lang="en-US" i="1" dirty="0" smtClean="0">
                <a:latin typeface="+mj-lt"/>
              </a:rPr>
              <a:t> </a:t>
            </a:r>
            <a:r>
              <a:rPr lang="en-US" i="1" dirty="0" err="1" smtClean="0">
                <a:latin typeface="+mj-lt"/>
              </a:rPr>
              <a:t>sto</a:t>
            </a:r>
            <a:r>
              <a:rPr lang="en-US" i="1" dirty="0" smtClean="0">
                <a:latin typeface="+mj-lt"/>
              </a:rPr>
              <a:t>- rage” API to protect developers storing their stuff in proprietary services in the cloud. Probably unrealistic.</a:t>
            </a:r>
            <a:endParaRPr lang="en-US" i="1" dirty="0">
              <a:latin typeface="+mj-lt"/>
            </a:endParaRPr>
          </a:p>
        </p:txBody>
      </p:sp>
      <p:sp>
        <p:nvSpPr>
          <p:cNvPr id="8" name="TextBox 7"/>
          <p:cNvSpPr txBox="1"/>
          <p:nvPr/>
        </p:nvSpPr>
        <p:spPr>
          <a:xfrm>
            <a:off x="1295400" y="5319117"/>
            <a:ext cx="7619999" cy="1538883"/>
          </a:xfrm>
          <a:prstGeom prst="rect">
            <a:avLst/>
          </a:prstGeom>
          <a:noFill/>
        </p:spPr>
        <p:txBody>
          <a:bodyPr wrap="square" rtlCol="0">
            <a:spAutoFit/>
          </a:bodyPr>
          <a:lstStyle/>
          <a:p>
            <a:r>
              <a:rPr lang="en-US" sz="2200" dirty="0" smtClean="0"/>
              <a:t>UIST Draft</a:t>
            </a:r>
          </a:p>
          <a:p>
            <a:r>
              <a:rPr lang="en-US" i="1" dirty="0" smtClean="0">
                <a:latin typeface="+mj-lt"/>
              </a:rPr>
              <a:t>Many of these problems vanish if we turn to a much older recording technology---text. When we enter text, each (pen or key) stroke is being used to record the actual information we care about---; none is wasted on application navigation or configuration.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rot="16200000">
            <a:off x="-2344057" y="2728812"/>
            <a:ext cx="5878532" cy="1400383"/>
          </a:xfrm>
          <a:prstGeom prst="rect">
            <a:avLst/>
          </a:prstGeom>
          <a:noFill/>
        </p:spPr>
        <p:txBody>
          <a:bodyPr wrap="none" rtlCol="0">
            <a:spAutoFit/>
          </a:bodyPr>
          <a:lstStyle/>
          <a:p>
            <a:pPr algn="ctr"/>
            <a:r>
              <a:rPr lang="en-US" sz="8500" dirty="0" smtClean="0">
                <a:solidFill>
                  <a:schemeClr val="bg1">
                    <a:lumMod val="75000"/>
                  </a:schemeClr>
                </a:solidFill>
                <a:latin typeface="Myriad Pro Semibold"/>
                <a:cs typeface="Myriad Pro Semibold"/>
              </a:rPr>
              <a:t>Crowdproof</a:t>
            </a:r>
          </a:p>
        </p:txBody>
      </p:sp>
      <p:sp>
        <p:nvSpPr>
          <p:cNvPr id="9" name="TextBox 8"/>
          <p:cNvSpPr txBox="1"/>
          <p:nvPr/>
        </p:nvSpPr>
        <p:spPr>
          <a:xfrm>
            <a:off x="1295401" y="0"/>
            <a:ext cx="7619999" cy="1538883"/>
          </a:xfrm>
          <a:prstGeom prst="rect">
            <a:avLst/>
          </a:prstGeom>
          <a:noFill/>
        </p:spPr>
        <p:txBody>
          <a:bodyPr wrap="square" rtlCol="0">
            <a:spAutoFit/>
          </a:bodyPr>
          <a:lstStyle/>
          <a:p>
            <a:r>
              <a:rPr lang="en-US" sz="2200" dirty="0" smtClean="0"/>
              <a:t>ESL: English as a Second Language</a:t>
            </a:r>
          </a:p>
          <a:p>
            <a:r>
              <a:rPr lang="en-US" i="1" dirty="0" smtClean="0">
                <a:latin typeface="Myriad Pro Light"/>
                <a:cs typeface="Myriad Pro Light"/>
              </a:rPr>
              <a:t>However, while GUI made using computers be more intuitive and easier to learn, it didn’t </a:t>
            </a:r>
            <a:r>
              <a:rPr lang="en-US" i="1" u="sng" dirty="0" smtClean="0">
                <a:solidFill>
                  <a:schemeClr val="accent1">
                    <a:lumMod val="75000"/>
                  </a:schemeClr>
                </a:solidFill>
                <a:latin typeface="Myriad Pro Light"/>
                <a:cs typeface="Myriad Pro Light"/>
              </a:rPr>
              <a:t>allow people to </a:t>
            </a:r>
            <a:r>
              <a:rPr lang="en-US" i="1" strike="sngStrike" dirty="0" smtClean="0">
                <a:solidFill>
                  <a:schemeClr val="accent2">
                    <a:lumMod val="60000"/>
                    <a:lumOff val="40000"/>
                  </a:schemeClr>
                </a:solidFill>
                <a:latin typeface="Myriad Pro Light"/>
                <a:cs typeface="Myriad Pro Light"/>
              </a:rPr>
              <a:t>let people be able to</a:t>
            </a:r>
            <a:r>
              <a:rPr lang="en-US" i="1" dirty="0" smtClean="0">
                <a:latin typeface="Myriad Pro Light"/>
                <a:cs typeface="Myriad Pro Light"/>
              </a:rPr>
              <a:t> control computers efficiently. </a:t>
            </a:r>
            <a:r>
              <a:rPr lang="en-US" i="1" strike="sngStrike" dirty="0" smtClean="0">
                <a:solidFill>
                  <a:schemeClr val="accent2">
                    <a:lumMod val="60000"/>
                    <a:lumOff val="40000"/>
                  </a:schemeClr>
                </a:solidFill>
                <a:latin typeface="Myriad Pro Light"/>
                <a:cs typeface="Myriad Pro Light"/>
              </a:rPr>
              <a:t>Masses only </a:t>
            </a:r>
            <a:r>
              <a:rPr lang="en-US" i="1" strike="sngStrike" dirty="0" err="1" smtClean="0">
                <a:solidFill>
                  <a:schemeClr val="accent2">
                    <a:lumMod val="60000"/>
                    <a:lumOff val="40000"/>
                  </a:schemeClr>
                </a:solidFill>
                <a:latin typeface="Myriad Pro Light"/>
                <a:cs typeface="Myriad Pro Light"/>
              </a:rPr>
              <a:t>can</a:t>
            </a:r>
            <a:r>
              <a:rPr lang="en-US" i="1" u="sng" dirty="0" err="1" smtClean="0">
                <a:solidFill>
                  <a:schemeClr val="accent1">
                    <a:lumMod val="75000"/>
                  </a:schemeClr>
                </a:solidFill>
                <a:latin typeface="Myriad Pro Light"/>
                <a:cs typeface="Myriad Pro Light"/>
              </a:rPr>
              <a:t>The</a:t>
            </a:r>
            <a:r>
              <a:rPr lang="en-US" i="1" u="sng" dirty="0" smtClean="0">
                <a:solidFill>
                  <a:schemeClr val="accent1">
                    <a:lumMod val="75000"/>
                  </a:schemeClr>
                </a:solidFill>
                <a:latin typeface="Myriad Pro Light"/>
                <a:cs typeface="Myriad Pro Light"/>
              </a:rPr>
              <a:t> masses can only</a:t>
            </a:r>
            <a:r>
              <a:rPr lang="en-US" i="1" dirty="0" smtClean="0">
                <a:latin typeface="Myriad Pro Light"/>
                <a:cs typeface="Myriad Pro Light"/>
              </a:rPr>
              <a:t> use the software developed by software companies, unless they know how to write programs.</a:t>
            </a:r>
            <a:endParaRPr lang="en-US" i="1" dirty="0">
              <a:latin typeface="Myriad Pro Light"/>
              <a:cs typeface="Myriad Pro Light"/>
            </a:endParaRPr>
          </a:p>
        </p:txBody>
      </p:sp>
      <p:sp>
        <p:nvSpPr>
          <p:cNvPr id="14" name="TextBox 13"/>
          <p:cNvSpPr txBox="1"/>
          <p:nvPr/>
        </p:nvSpPr>
        <p:spPr>
          <a:xfrm>
            <a:off x="2307198" y="1752600"/>
            <a:ext cx="4493985" cy="1304631"/>
          </a:xfrm>
          <a:prstGeom prst="rect">
            <a:avLst/>
          </a:prstGeom>
          <a:noFill/>
        </p:spPr>
        <p:txBody>
          <a:bodyPr wrap="none" rtlCol="0">
            <a:spAutoFit/>
          </a:bodyPr>
          <a:lstStyle/>
          <a:p>
            <a:pPr>
              <a:lnSpc>
                <a:spcPts val="4520"/>
              </a:lnSpc>
            </a:pPr>
            <a:r>
              <a:rPr lang="en-US" sz="3500" dirty="0" smtClean="0">
                <a:latin typeface="Myriad Pro"/>
                <a:cs typeface="Myriad Pro"/>
              </a:rPr>
              <a:t>Crowdproof alone </a:t>
            </a:r>
            <a:br>
              <a:rPr lang="en-US" sz="3500" dirty="0" smtClean="0">
                <a:latin typeface="Myriad Pro"/>
                <a:cs typeface="Myriad Pro"/>
              </a:rPr>
            </a:br>
            <a:r>
              <a:rPr lang="en-US" sz="3500" dirty="0" smtClean="0">
                <a:latin typeface="Myriad Pro"/>
                <a:cs typeface="Myriad Pro"/>
              </a:rPr>
              <a:t>found </a:t>
            </a:r>
            <a:r>
              <a:rPr lang="en-US" sz="5100" dirty="0" smtClean="0">
                <a:solidFill>
                  <a:schemeClr val="bg1">
                    <a:lumMod val="65000"/>
                  </a:schemeClr>
                </a:solidFill>
                <a:latin typeface="Myriad Pro Black"/>
                <a:cs typeface="Myriad Pro Black"/>
              </a:rPr>
              <a:t>67%</a:t>
            </a:r>
            <a:r>
              <a:rPr lang="en-US" sz="3500" dirty="0" smtClean="0">
                <a:latin typeface="Myriad Pro"/>
                <a:cs typeface="Myriad Pro"/>
              </a:rPr>
              <a:t> of errors.</a:t>
            </a:r>
          </a:p>
        </p:txBody>
      </p:sp>
      <p:sp>
        <p:nvSpPr>
          <p:cNvPr id="15" name="TextBox 14"/>
          <p:cNvSpPr txBox="1"/>
          <p:nvPr/>
        </p:nvSpPr>
        <p:spPr>
          <a:xfrm>
            <a:off x="2307198" y="4876800"/>
            <a:ext cx="6070893" cy="1257609"/>
          </a:xfrm>
          <a:prstGeom prst="rect">
            <a:avLst/>
          </a:prstGeom>
          <a:noFill/>
        </p:spPr>
        <p:txBody>
          <a:bodyPr wrap="none" rtlCol="0">
            <a:spAutoFit/>
          </a:bodyPr>
          <a:lstStyle/>
          <a:p>
            <a:pPr>
              <a:lnSpc>
                <a:spcPts val="4420"/>
              </a:lnSpc>
            </a:pPr>
            <a:r>
              <a:rPr lang="en-US" sz="3500" dirty="0" smtClean="0">
                <a:latin typeface="Myriad Pro"/>
                <a:cs typeface="Myriad Pro"/>
              </a:rPr>
              <a:t>Crowdproof and Word together</a:t>
            </a:r>
            <a:br>
              <a:rPr lang="en-US" sz="3500" dirty="0" smtClean="0">
                <a:latin typeface="Myriad Pro"/>
                <a:cs typeface="Myriad Pro"/>
              </a:rPr>
            </a:br>
            <a:r>
              <a:rPr lang="en-US" sz="3500" dirty="0" smtClean="0">
                <a:latin typeface="Myriad Pro"/>
                <a:cs typeface="Myriad Pro"/>
              </a:rPr>
              <a:t>found </a:t>
            </a:r>
            <a:r>
              <a:rPr lang="en-US" sz="5100" dirty="0" smtClean="0">
                <a:solidFill>
                  <a:schemeClr val="bg1">
                    <a:lumMod val="65000"/>
                  </a:schemeClr>
                </a:solidFill>
                <a:latin typeface="Myriad Pro Black"/>
                <a:cs typeface="Myriad Pro Black"/>
              </a:rPr>
              <a:t>82%</a:t>
            </a:r>
            <a:r>
              <a:rPr lang="en-US" sz="3500" dirty="0" smtClean="0">
                <a:latin typeface="Myriad Pro"/>
                <a:cs typeface="Myriad Pro"/>
              </a:rPr>
              <a:t> of errors.</a:t>
            </a:r>
          </a:p>
        </p:txBody>
      </p:sp>
      <p:sp>
        <p:nvSpPr>
          <p:cNvPr id="7" name="TextBox 6"/>
          <p:cNvSpPr txBox="1"/>
          <p:nvPr/>
        </p:nvSpPr>
        <p:spPr>
          <a:xfrm>
            <a:off x="2307198" y="3355428"/>
            <a:ext cx="4891083" cy="1216572"/>
          </a:xfrm>
          <a:prstGeom prst="rect">
            <a:avLst/>
          </a:prstGeom>
          <a:noFill/>
        </p:spPr>
        <p:txBody>
          <a:bodyPr wrap="none" rtlCol="0">
            <a:spAutoFit/>
          </a:bodyPr>
          <a:lstStyle/>
          <a:p>
            <a:pPr>
              <a:lnSpc>
                <a:spcPts val="4420"/>
              </a:lnSpc>
            </a:pPr>
            <a:r>
              <a:rPr lang="en-US" sz="3500" dirty="0" smtClean="0">
                <a:latin typeface="Myriad Pro"/>
                <a:cs typeface="Myriad Pro"/>
              </a:rPr>
              <a:t>Crowdproof fixed </a:t>
            </a:r>
            <a:r>
              <a:rPr lang="en-US" sz="5100" dirty="0" smtClean="0">
                <a:solidFill>
                  <a:schemeClr val="bg1">
                    <a:lumMod val="65000"/>
                  </a:schemeClr>
                </a:solidFill>
                <a:latin typeface="Myriad Pro Black"/>
                <a:cs typeface="Myriad Pro Black"/>
              </a:rPr>
              <a:t>88%</a:t>
            </a:r>
            <a:r>
              <a:rPr lang="en-US" sz="3500" dirty="0" smtClean="0">
                <a:latin typeface="Myriad Pro"/>
                <a:cs typeface="Myriad Pro"/>
              </a:rPr>
              <a:t> </a:t>
            </a:r>
            <a:br>
              <a:rPr lang="en-US" sz="3500" dirty="0" smtClean="0">
                <a:latin typeface="Myriad Pro"/>
                <a:cs typeface="Myriad Pro"/>
              </a:rPr>
            </a:br>
            <a:r>
              <a:rPr lang="en-US" sz="3500" dirty="0" smtClean="0">
                <a:latin typeface="Myriad Pro"/>
                <a:cs typeface="Myriad Pro"/>
              </a:rPr>
              <a:t>of the errors it found.</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rot="16200000">
            <a:off x="-2808123" y="2728812"/>
            <a:ext cx="6806670" cy="1400383"/>
          </a:xfrm>
          <a:prstGeom prst="rect">
            <a:avLst/>
          </a:prstGeom>
          <a:noFill/>
        </p:spPr>
        <p:txBody>
          <a:bodyPr wrap="none" rtlCol="0">
            <a:spAutoFit/>
          </a:bodyPr>
          <a:lstStyle/>
          <a:p>
            <a:pPr algn="ctr"/>
            <a:r>
              <a:rPr lang="en-US" sz="8500" dirty="0" smtClean="0">
                <a:solidFill>
                  <a:schemeClr val="bg1">
                    <a:lumMod val="75000"/>
                  </a:schemeClr>
                </a:solidFill>
                <a:latin typeface="Myriad Pro Semibold"/>
                <a:cs typeface="Myriad Pro Semibold"/>
              </a:rPr>
              <a:t>Human Macro</a:t>
            </a:r>
          </a:p>
        </p:txBody>
      </p:sp>
      <p:sp>
        <p:nvSpPr>
          <p:cNvPr id="9" name="TextBox 8"/>
          <p:cNvSpPr txBox="1"/>
          <p:nvPr/>
        </p:nvSpPr>
        <p:spPr>
          <a:xfrm>
            <a:off x="1295401" y="4362079"/>
            <a:ext cx="7619999" cy="769441"/>
          </a:xfrm>
          <a:prstGeom prst="rect">
            <a:avLst/>
          </a:prstGeom>
          <a:noFill/>
        </p:spPr>
        <p:txBody>
          <a:bodyPr wrap="square" rtlCol="0">
            <a:spAutoFit/>
          </a:bodyPr>
          <a:lstStyle/>
          <a:p>
            <a:r>
              <a:rPr lang="en-US" sz="2400" dirty="0" smtClean="0"/>
              <a:t>Tense Change:</a:t>
            </a:r>
          </a:p>
          <a:p>
            <a:r>
              <a:rPr lang="en-US" sz="2000" i="1" dirty="0" smtClean="0">
                <a:latin typeface="Myriad Pro Light"/>
                <a:cs typeface="Myriad Pro Light"/>
              </a:rPr>
              <a:t>“Please change text in document from past tense to present tense”</a:t>
            </a:r>
          </a:p>
        </p:txBody>
      </p:sp>
      <p:sp>
        <p:nvSpPr>
          <p:cNvPr id="11" name="TextBox 10"/>
          <p:cNvSpPr txBox="1"/>
          <p:nvPr/>
        </p:nvSpPr>
        <p:spPr>
          <a:xfrm>
            <a:off x="1295401" y="1650281"/>
            <a:ext cx="7619999" cy="1077218"/>
          </a:xfrm>
          <a:prstGeom prst="rect">
            <a:avLst/>
          </a:prstGeom>
          <a:noFill/>
        </p:spPr>
        <p:txBody>
          <a:bodyPr wrap="square" rtlCol="0">
            <a:spAutoFit/>
          </a:bodyPr>
          <a:lstStyle/>
          <a:p>
            <a:r>
              <a:rPr lang="en-US" sz="2400" dirty="0" smtClean="0">
                <a:cs typeface="Myriad Pro"/>
              </a:rPr>
              <a:t>Find Creative Commons Figures:</a:t>
            </a:r>
          </a:p>
          <a:p>
            <a:r>
              <a:rPr lang="en-US" sz="2000" i="1" dirty="0" smtClean="0">
                <a:latin typeface="Myriad Pro Light"/>
                <a:cs typeface="Myriad Pro Light"/>
              </a:rPr>
              <a:t>“Pick out keywords from the </a:t>
            </a:r>
            <a:r>
              <a:rPr lang="en-US" sz="2000" i="1" dirty="0" err="1" smtClean="0">
                <a:latin typeface="Myriad Pro Light"/>
                <a:cs typeface="Myriad Pro Light"/>
              </a:rPr>
              <a:t>paragrah</a:t>
            </a:r>
            <a:r>
              <a:rPr lang="en-US" sz="2000" i="1" dirty="0" smtClean="0">
                <a:latin typeface="Myriad Pro Light"/>
                <a:cs typeface="Myriad Pro Light"/>
              </a:rPr>
              <a:t> like Yosemite, rock, half dome, park. Go to a site which </a:t>
            </a:r>
            <a:r>
              <a:rPr lang="en-US" sz="2000" i="1" dirty="0" err="1" smtClean="0">
                <a:latin typeface="Myriad Pro Light"/>
                <a:cs typeface="Myriad Pro Light"/>
              </a:rPr>
              <a:t>hsa</a:t>
            </a:r>
            <a:r>
              <a:rPr lang="en-US" sz="2000" i="1" dirty="0" smtClean="0">
                <a:latin typeface="Myriad Pro Light"/>
                <a:cs typeface="Myriad Pro Light"/>
              </a:rPr>
              <a:t> CC licensed images […]’’</a:t>
            </a:r>
          </a:p>
        </p:txBody>
      </p:sp>
      <p:sp>
        <p:nvSpPr>
          <p:cNvPr id="12" name="TextBox 11"/>
          <p:cNvSpPr txBox="1"/>
          <p:nvPr/>
        </p:nvSpPr>
        <p:spPr>
          <a:xfrm>
            <a:off x="1295401" y="3006180"/>
            <a:ext cx="7619999" cy="1077218"/>
          </a:xfrm>
          <a:prstGeom prst="rect">
            <a:avLst/>
          </a:prstGeom>
          <a:noFill/>
        </p:spPr>
        <p:txBody>
          <a:bodyPr wrap="square" rtlCol="0">
            <a:spAutoFit/>
          </a:bodyPr>
          <a:lstStyle/>
          <a:p>
            <a:r>
              <a:rPr lang="en-US" sz="2400" dirty="0" smtClean="0">
                <a:cs typeface="Myriad Pro"/>
              </a:rPr>
              <a:t>Blog Feedback: </a:t>
            </a:r>
          </a:p>
          <a:p>
            <a:r>
              <a:rPr lang="en-US" sz="2000" i="1" dirty="0" smtClean="0">
                <a:latin typeface="Myriad Pro Light"/>
                <a:cs typeface="Myriad Pro Light"/>
              </a:rPr>
              <a:t>“Please tell me how to make this paragraph communicate better. Say what's wrong, and what I can improve. Thanks!’’</a:t>
            </a:r>
          </a:p>
        </p:txBody>
      </p:sp>
      <p:sp>
        <p:nvSpPr>
          <p:cNvPr id="13" name="TextBox 12"/>
          <p:cNvSpPr txBox="1"/>
          <p:nvPr/>
        </p:nvSpPr>
        <p:spPr>
          <a:xfrm>
            <a:off x="1295401" y="294382"/>
            <a:ext cx="7619999" cy="1077218"/>
          </a:xfrm>
          <a:prstGeom prst="rect">
            <a:avLst/>
          </a:prstGeom>
          <a:noFill/>
        </p:spPr>
        <p:txBody>
          <a:bodyPr wrap="square" rtlCol="0">
            <a:spAutoFit/>
          </a:bodyPr>
          <a:lstStyle/>
          <a:p>
            <a:r>
              <a:rPr lang="en-US" sz="2400" dirty="0" smtClean="0">
                <a:cs typeface="Myriad Pro"/>
              </a:rPr>
              <a:t>Find </a:t>
            </a:r>
            <a:r>
              <a:rPr lang="en-US" sz="2400" dirty="0" err="1" smtClean="0">
                <a:cs typeface="Myriad Pro"/>
              </a:rPr>
              <a:t>BibTeX</a:t>
            </a:r>
            <a:r>
              <a:rPr lang="en-US" sz="2400" dirty="0" smtClean="0">
                <a:cs typeface="Myriad Pro"/>
              </a:rPr>
              <a:t>:</a:t>
            </a:r>
          </a:p>
          <a:p>
            <a:r>
              <a:rPr lang="en-US" sz="2000" i="1" dirty="0" smtClean="0">
                <a:latin typeface="Myriad Pro Light"/>
                <a:cs typeface="Myriad Pro Light"/>
              </a:rPr>
              <a:t>“Hi, please find the </a:t>
            </a:r>
            <a:r>
              <a:rPr lang="en-US" sz="2000" i="1" dirty="0" err="1" smtClean="0">
                <a:latin typeface="Myriad Pro Light"/>
                <a:cs typeface="Myriad Pro Light"/>
              </a:rPr>
              <a:t>bibtex</a:t>
            </a:r>
            <a:r>
              <a:rPr lang="en-US" sz="2000" i="1" dirty="0" smtClean="0">
                <a:latin typeface="Myriad Pro Light"/>
                <a:cs typeface="Myriad Pro Light"/>
              </a:rPr>
              <a:t> references for the 3 papers in brackets. You can located these by Google Scholar searches and clicking on </a:t>
            </a:r>
            <a:r>
              <a:rPr lang="en-US" sz="2000" i="1" dirty="0" err="1" smtClean="0">
                <a:latin typeface="Myriad Pro Light"/>
                <a:cs typeface="Myriad Pro Light"/>
              </a:rPr>
              <a:t>bibtex</a:t>
            </a:r>
            <a:r>
              <a:rPr lang="en-US" sz="2000" i="1" dirty="0" smtClean="0">
                <a:latin typeface="Myriad Pro Light"/>
                <a:cs typeface="Myriad Pro Light"/>
              </a:rPr>
              <a:t>.’’</a:t>
            </a:r>
          </a:p>
        </p:txBody>
      </p:sp>
      <p:sp>
        <p:nvSpPr>
          <p:cNvPr id="14" name="TextBox 13"/>
          <p:cNvSpPr txBox="1"/>
          <p:nvPr/>
        </p:nvSpPr>
        <p:spPr>
          <a:xfrm>
            <a:off x="1295401" y="5410200"/>
            <a:ext cx="7619999" cy="1077218"/>
          </a:xfrm>
          <a:prstGeom prst="rect">
            <a:avLst/>
          </a:prstGeom>
          <a:noFill/>
        </p:spPr>
        <p:txBody>
          <a:bodyPr wrap="square" rtlCol="0">
            <a:spAutoFit/>
          </a:bodyPr>
          <a:lstStyle/>
          <a:p>
            <a:r>
              <a:rPr lang="en-US" sz="2400" dirty="0" smtClean="0"/>
              <a:t>Find and Format Addresses:</a:t>
            </a:r>
          </a:p>
          <a:p>
            <a:r>
              <a:rPr lang="en-US" sz="2000" i="1" dirty="0" smtClean="0">
                <a:latin typeface="Myriad Pro Light"/>
                <a:cs typeface="Myriad Pro Light"/>
              </a:rPr>
              <a:t> “Please complete the addresses below to include all </a:t>
            </a:r>
            <a:r>
              <a:rPr lang="en-US" sz="2000" i="1" dirty="0" err="1" smtClean="0">
                <a:latin typeface="Myriad Pro Light"/>
                <a:cs typeface="Myriad Pro Light"/>
              </a:rPr>
              <a:t>informtion</a:t>
            </a:r>
            <a:r>
              <a:rPr lang="en-US" sz="2000" i="1" dirty="0" smtClean="0">
                <a:latin typeface="Myriad Pro Light"/>
                <a:cs typeface="Myriad Pro Light"/>
              </a:rPr>
              <a:t> needed as in example below.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Box 17"/>
          <p:cNvSpPr txBox="1"/>
          <p:nvPr/>
        </p:nvSpPr>
        <p:spPr>
          <a:xfrm rot="16200000">
            <a:off x="-2808123" y="2728812"/>
            <a:ext cx="6806670" cy="1400383"/>
          </a:xfrm>
          <a:prstGeom prst="rect">
            <a:avLst/>
          </a:prstGeom>
          <a:noFill/>
        </p:spPr>
        <p:txBody>
          <a:bodyPr wrap="none" rtlCol="0">
            <a:spAutoFit/>
          </a:bodyPr>
          <a:lstStyle/>
          <a:p>
            <a:pPr algn="ctr"/>
            <a:r>
              <a:rPr lang="en-US" sz="8500" dirty="0" smtClean="0">
                <a:solidFill>
                  <a:schemeClr val="bg1">
                    <a:lumMod val="75000"/>
                  </a:schemeClr>
                </a:solidFill>
                <a:latin typeface="Myriad Pro Semibold"/>
                <a:cs typeface="Myriad Pro Semibold"/>
              </a:rPr>
              <a:t>Human Macro</a:t>
            </a:r>
          </a:p>
        </p:txBody>
      </p:sp>
      <p:sp>
        <p:nvSpPr>
          <p:cNvPr id="20" name="Rectangle 19"/>
          <p:cNvSpPr/>
          <p:nvPr/>
        </p:nvSpPr>
        <p:spPr>
          <a:xfrm>
            <a:off x="1295400" y="1600200"/>
            <a:ext cx="7467600" cy="707886"/>
          </a:xfrm>
          <a:prstGeom prst="rect">
            <a:avLst/>
          </a:prstGeom>
        </p:spPr>
        <p:txBody>
          <a:bodyPr wrap="square">
            <a:spAutoFit/>
          </a:bodyPr>
          <a:lstStyle/>
          <a:p>
            <a:r>
              <a:rPr lang="en-US" sz="2000" i="1" dirty="0" smtClean="0">
                <a:latin typeface="Myriad Pro Light"/>
                <a:cs typeface="Myriad Pro Light"/>
              </a:rPr>
              <a:t>Duncan and Watts [Duncan and watts HCOMP 09 anchoring] found that Turkers will do more work, but quality is no higher.</a:t>
            </a:r>
            <a:endParaRPr lang="en-US" sz="2000" i="1" dirty="0">
              <a:latin typeface="Myriad Pro Light"/>
              <a:cs typeface="Myriad Pro Light"/>
            </a:endParaRPr>
          </a:p>
        </p:txBody>
      </p:sp>
      <p:sp>
        <p:nvSpPr>
          <p:cNvPr id="21" name="Rectangle 20"/>
          <p:cNvSpPr/>
          <p:nvPr/>
        </p:nvSpPr>
        <p:spPr>
          <a:xfrm>
            <a:off x="1295400" y="2708464"/>
            <a:ext cx="7467600" cy="1938992"/>
          </a:xfrm>
          <a:prstGeom prst="rect">
            <a:avLst/>
          </a:prstGeom>
        </p:spPr>
        <p:txBody>
          <a:bodyPr wrap="square">
            <a:spAutoFit/>
          </a:bodyPr>
          <a:lstStyle/>
          <a:p>
            <a:r>
              <a:rPr lang="en-US" sz="2000" i="1" dirty="0" smtClean="0">
                <a:latin typeface="Myriad Pro Light"/>
                <a:cs typeface="Myriad Pro Light"/>
              </a:rPr>
              <a:t>@conference { </a:t>
            </a:r>
          </a:p>
          <a:p>
            <a:r>
              <a:rPr lang="en-US" sz="2000" i="1" dirty="0" smtClean="0">
                <a:latin typeface="Myriad Pro Light"/>
                <a:cs typeface="Myriad Pro Light"/>
              </a:rPr>
              <a:t>     title={{Financial incentives […]}}, </a:t>
            </a:r>
          </a:p>
          <a:p>
            <a:r>
              <a:rPr lang="en-US" sz="2000" i="1" dirty="0" smtClean="0">
                <a:latin typeface="Myriad Pro Light"/>
                <a:cs typeface="Myriad Pro Light"/>
              </a:rPr>
              <a:t>     author={Mason, W. and Watts, D.J.}, </a:t>
            </a:r>
          </a:p>
          <a:p>
            <a:r>
              <a:rPr lang="en-US" sz="2000" i="1" dirty="0" smtClean="0">
                <a:latin typeface="Myriad Pro Light"/>
                <a:cs typeface="Myriad Pro Light"/>
              </a:rPr>
              <a:t>     </a:t>
            </a:r>
            <a:r>
              <a:rPr lang="en-US" sz="2000" i="1" dirty="0" err="1" smtClean="0">
                <a:latin typeface="Myriad Pro Light"/>
                <a:cs typeface="Myriad Pro Light"/>
              </a:rPr>
              <a:t>booktitle</a:t>
            </a:r>
            <a:r>
              <a:rPr lang="en-US" sz="2000" i="1" dirty="0" smtClean="0">
                <a:latin typeface="Myriad Pro Light"/>
                <a:cs typeface="Myriad Pro Light"/>
              </a:rPr>
              <a:t>={HCOMP ‘09}, </a:t>
            </a:r>
          </a:p>
          <a:p>
            <a:r>
              <a:rPr lang="en-US" sz="2000" i="1" dirty="0" smtClean="0">
                <a:latin typeface="Myriad Pro Light"/>
                <a:cs typeface="Myriad Pro Light"/>
              </a:rPr>
              <a:t>     […]</a:t>
            </a:r>
          </a:p>
          <a:p>
            <a:r>
              <a:rPr lang="en-US" sz="2000" i="1" dirty="0" smtClean="0">
                <a:latin typeface="Myriad Pro Light"/>
                <a:cs typeface="Myriad Pro Light"/>
              </a:rPr>
              <a:t>}</a:t>
            </a:r>
            <a:endParaRPr lang="en-US" sz="2000" i="1" dirty="0">
              <a:latin typeface="Myriad Pro Light"/>
              <a:cs typeface="Myriad Pro Light"/>
            </a:endParaRPr>
          </a:p>
        </p:txBody>
      </p:sp>
      <p:sp>
        <p:nvSpPr>
          <p:cNvPr id="22" name="Right Arrow 21"/>
          <p:cNvSpPr/>
          <p:nvPr/>
        </p:nvSpPr>
        <p:spPr>
          <a:xfrm rot="5400000">
            <a:off x="3209211" y="2429590"/>
            <a:ext cx="668179" cy="533400"/>
          </a:xfrm>
          <a:prstGeom prst="rightArrow">
            <a:avLst/>
          </a:prstGeom>
          <a:solidFill>
            <a:schemeClr val="bg1">
              <a:lumMod val="85000"/>
            </a:schemeClr>
          </a:solidFill>
          <a:ln w="15875"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307198" y="4431236"/>
            <a:ext cx="5435203" cy="1817164"/>
          </a:xfrm>
          <a:prstGeom prst="rect">
            <a:avLst/>
          </a:prstGeom>
          <a:noFill/>
        </p:spPr>
        <p:txBody>
          <a:bodyPr wrap="none" rtlCol="0">
            <a:spAutoFit/>
          </a:bodyPr>
          <a:lstStyle/>
          <a:p>
            <a:pPr>
              <a:lnSpc>
                <a:spcPts val="4520"/>
              </a:lnSpc>
            </a:pPr>
            <a:r>
              <a:rPr lang="en-US" sz="3500" dirty="0" smtClean="0">
                <a:latin typeface="Myriad Pro"/>
                <a:cs typeface="Myriad Pro"/>
              </a:rPr>
              <a:t>The Human Macro executed</a:t>
            </a:r>
            <a:br>
              <a:rPr lang="en-US" sz="3500" dirty="0" smtClean="0">
                <a:latin typeface="Myriad Pro"/>
                <a:cs typeface="Myriad Pro"/>
              </a:rPr>
            </a:br>
            <a:r>
              <a:rPr lang="en-US" sz="3500" dirty="0" smtClean="0">
                <a:latin typeface="Myriad Pro"/>
                <a:cs typeface="Myriad Pro"/>
              </a:rPr>
              <a:t>requests perfectly </a:t>
            </a:r>
            <a:r>
              <a:rPr lang="en-US" sz="5100" dirty="0" smtClean="0">
                <a:solidFill>
                  <a:schemeClr val="bg1">
                    <a:lumMod val="65000"/>
                  </a:schemeClr>
                </a:solidFill>
                <a:latin typeface="Myriad Pro Black"/>
                <a:cs typeface="Myriad Pro Black"/>
              </a:rPr>
              <a:t>71%</a:t>
            </a:r>
            <a:r>
              <a:rPr lang="en-US" sz="3500" dirty="0" smtClean="0">
                <a:latin typeface="Myriad Pro"/>
                <a:cs typeface="Myriad Pro"/>
              </a:rPr>
              <a:t> </a:t>
            </a:r>
            <a:br>
              <a:rPr lang="en-US" sz="3500" dirty="0" smtClean="0">
                <a:latin typeface="Myriad Pro"/>
                <a:cs typeface="Myriad Pro"/>
              </a:rPr>
            </a:br>
            <a:r>
              <a:rPr lang="en-US" sz="3500" dirty="0" smtClean="0">
                <a:latin typeface="Myriad Pro"/>
                <a:cs typeface="Myriad Pro"/>
              </a:rPr>
              <a:t>of the time.</a:t>
            </a:r>
          </a:p>
        </p:txBody>
      </p:sp>
      <p:sp>
        <p:nvSpPr>
          <p:cNvPr id="25" name="TextBox 24"/>
          <p:cNvSpPr txBox="1"/>
          <p:nvPr/>
        </p:nvSpPr>
        <p:spPr>
          <a:xfrm>
            <a:off x="1295401" y="294382"/>
            <a:ext cx="7619999" cy="1077218"/>
          </a:xfrm>
          <a:prstGeom prst="rect">
            <a:avLst/>
          </a:prstGeom>
          <a:noFill/>
        </p:spPr>
        <p:txBody>
          <a:bodyPr wrap="square" rtlCol="0">
            <a:spAutoFit/>
          </a:bodyPr>
          <a:lstStyle/>
          <a:p>
            <a:r>
              <a:rPr lang="en-US" sz="2400" dirty="0" smtClean="0">
                <a:cs typeface="Myriad Pro"/>
              </a:rPr>
              <a:t>Find </a:t>
            </a:r>
            <a:r>
              <a:rPr lang="en-US" sz="2400" dirty="0" err="1" smtClean="0">
                <a:cs typeface="Myriad Pro"/>
              </a:rPr>
              <a:t>BibTeX</a:t>
            </a:r>
            <a:r>
              <a:rPr lang="en-US" sz="2400" dirty="0" smtClean="0">
                <a:cs typeface="Myriad Pro"/>
              </a:rPr>
              <a:t>:</a:t>
            </a:r>
          </a:p>
          <a:p>
            <a:r>
              <a:rPr lang="en-US" sz="2000" i="1" dirty="0" smtClean="0">
                <a:latin typeface="Myriad Pro Light"/>
                <a:cs typeface="Myriad Pro Light"/>
              </a:rPr>
              <a:t>“Hi, please find the </a:t>
            </a:r>
            <a:r>
              <a:rPr lang="en-US" sz="2000" i="1" dirty="0" err="1" smtClean="0">
                <a:latin typeface="Myriad Pro Light"/>
                <a:cs typeface="Myriad Pro Light"/>
              </a:rPr>
              <a:t>bibtex</a:t>
            </a:r>
            <a:r>
              <a:rPr lang="en-US" sz="2000" i="1" dirty="0" smtClean="0">
                <a:latin typeface="Myriad Pro Light"/>
                <a:cs typeface="Myriad Pro Light"/>
              </a:rPr>
              <a:t> references for the 3 papers in brackets. You can located these by Google Scholar searches and clicking on </a:t>
            </a:r>
            <a:r>
              <a:rPr lang="en-US" sz="2000" i="1" dirty="0" err="1" smtClean="0">
                <a:latin typeface="Myriad Pro Light"/>
                <a:cs typeface="Myriad Pro Light"/>
              </a:rPr>
              <a:t>bibtex</a:t>
            </a:r>
            <a:r>
              <a:rPr lang="en-US" sz="2000" i="1" dirty="0" smtClean="0">
                <a:latin typeface="Myriad Pro Light"/>
                <a:cs typeface="Myriad Pro Light"/>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23"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7772400" y="5380672"/>
            <a:ext cx="1295401" cy="1477328"/>
          </a:xfrm>
          <a:prstGeom prst="rect">
            <a:avLst/>
          </a:prstGeom>
          <a:noFill/>
        </p:spPr>
        <p:txBody>
          <a:bodyPr wrap="square" lIns="0" rIns="0" rtlCol="0">
            <a:spAutoFit/>
          </a:bodyPr>
          <a:lstStyle/>
          <a:p>
            <a:r>
              <a:rPr lang="en-US" dirty="0" smtClean="0">
                <a:solidFill>
                  <a:srgbClr val="A6A6A6"/>
                </a:solidFill>
                <a:latin typeface="+mj-lt"/>
              </a:rPr>
              <a:t>Introduction</a:t>
            </a:r>
          </a:p>
          <a:p>
            <a:r>
              <a:rPr lang="en-US" dirty="0" smtClean="0">
                <a:solidFill>
                  <a:srgbClr val="A6A6A6"/>
                </a:solidFill>
                <a:latin typeface="+mj-lt"/>
              </a:rPr>
              <a:t>Demo</a:t>
            </a:r>
          </a:p>
          <a:p>
            <a:r>
              <a:rPr lang="en-US" dirty="0" smtClean="0">
                <a:solidFill>
                  <a:srgbClr val="A6A6A6"/>
                </a:solidFill>
                <a:latin typeface="+mj-lt"/>
              </a:rPr>
              <a:t>Find-Fix-Verify</a:t>
            </a:r>
          </a:p>
          <a:p>
            <a:r>
              <a:rPr lang="en-US" dirty="0" smtClean="0">
                <a:solidFill>
                  <a:srgbClr val="A6A6A6"/>
                </a:solidFill>
                <a:latin typeface="+mj-lt"/>
              </a:rPr>
              <a:t>Evaluation</a:t>
            </a:r>
          </a:p>
          <a:p>
            <a:r>
              <a:rPr lang="en-US" dirty="0" smtClean="0">
                <a:solidFill>
                  <a:srgbClr val="CB8F36"/>
                </a:solidFill>
                <a:latin typeface="Myriad Pro Semibold"/>
                <a:cs typeface="Myriad Pro Semibold"/>
              </a:rPr>
              <a:t>Discussion</a:t>
            </a:r>
          </a:p>
        </p:txBody>
      </p:sp>
      <p:sp>
        <p:nvSpPr>
          <p:cNvPr id="7" name="TextBox 6"/>
          <p:cNvSpPr txBox="1"/>
          <p:nvPr/>
        </p:nvSpPr>
        <p:spPr>
          <a:xfrm rot="16200000">
            <a:off x="6845380" y="5880303"/>
            <a:ext cx="1409001" cy="507831"/>
          </a:xfrm>
          <a:prstGeom prst="rect">
            <a:avLst/>
          </a:prstGeom>
          <a:noFill/>
        </p:spPr>
        <p:txBody>
          <a:bodyPr wrap="none" rtlCol="0">
            <a:spAutoFit/>
          </a:bodyPr>
          <a:lstStyle/>
          <a:p>
            <a:r>
              <a:rPr lang="en-US" sz="2700" dirty="0" smtClean="0">
                <a:solidFill>
                  <a:schemeClr val="bg1">
                    <a:lumMod val="65000"/>
                  </a:schemeClr>
                </a:solidFill>
                <a:latin typeface="Myriad Pro Semibold SemiExt"/>
                <a:cs typeface="Myriad Pro Semibold SemiExt"/>
              </a:rPr>
              <a:t>Soylent</a:t>
            </a:r>
            <a:endParaRPr lang="en-US" sz="2700" dirty="0">
              <a:solidFill>
                <a:schemeClr val="bg1">
                  <a:lumMod val="65000"/>
                </a:schemeClr>
              </a:solidFill>
              <a:latin typeface="Myriad Pro Semibold SemiExt"/>
              <a:cs typeface="Myriad Pro Semibold SemiExt"/>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Wizard of Turk: The New Wizard of Oz</a:t>
            </a:r>
            <a:endParaRPr lang="en-US" dirty="0">
              <a:solidFill>
                <a:srgbClr val="000000"/>
              </a:solidFill>
            </a:endParaRPr>
          </a:p>
        </p:txBody>
      </p:sp>
      <p:sp>
        <p:nvSpPr>
          <p:cNvPr id="3" name="Content Placeholder 2"/>
          <p:cNvSpPr>
            <a:spLocks noGrp="1"/>
          </p:cNvSpPr>
          <p:nvPr>
            <p:ph idx="1"/>
          </p:nvPr>
        </p:nvSpPr>
        <p:spPr>
          <a:xfrm>
            <a:off x="457200" y="1600201"/>
            <a:ext cx="8229600" cy="2133600"/>
          </a:xfrm>
        </p:spPr>
        <p:txBody>
          <a:bodyPr>
            <a:normAutofit/>
          </a:bodyPr>
          <a:lstStyle/>
          <a:p>
            <a:r>
              <a:rPr lang="en-US" dirty="0" smtClean="0"/>
              <a:t>Wizard of Oz prototyping is a tried-and-true technique in HCI and AI</a:t>
            </a:r>
            <a:br>
              <a:rPr lang="en-US" dirty="0" smtClean="0"/>
            </a:br>
            <a:r>
              <a:rPr lang="en-US" dirty="0" smtClean="0">
                <a:solidFill>
                  <a:srgbClr val="7F7F7F"/>
                </a:solidFill>
              </a:rPr>
              <a:t>	</a:t>
            </a:r>
            <a:r>
              <a:rPr lang="en-US" sz="2500" dirty="0" smtClean="0">
                <a:solidFill>
                  <a:srgbClr val="7F7F7F"/>
                </a:solidFill>
              </a:rPr>
              <a:t>Put a human behind the curtain</a:t>
            </a:r>
            <a:br>
              <a:rPr lang="en-US" sz="2500" dirty="0" smtClean="0">
                <a:solidFill>
                  <a:srgbClr val="7F7F7F"/>
                </a:solidFill>
              </a:rPr>
            </a:br>
            <a:r>
              <a:rPr lang="en-US" sz="2500" dirty="0" smtClean="0">
                <a:solidFill>
                  <a:srgbClr val="7F7F7F"/>
                </a:solidFill>
              </a:rPr>
              <a:t>	…until we understand how to engineer it</a:t>
            </a:r>
          </a:p>
        </p:txBody>
      </p:sp>
      <p:grpSp>
        <p:nvGrpSpPr>
          <p:cNvPr id="9" name="Group 20"/>
          <p:cNvGrpSpPr/>
          <p:nvPr/>
        </p:nvGrpSpPr>
        <p:grpSpPr>
          <a:xfrm>
            <a:off x="609600" y="4114800"/>
            <a:ext cx="2819400" cy="1865779"/>
            <a:chOff x="457200" y="914400"/>
            <a:chExt cx="5181600" cy="3429000"/>
          </a:xfrm>
        </p:grpSpPr>
        <p:sp>
          <p:nvSpPr>
            <p:cNvPr id="10" name="Rectangle 9"/>
            <p:cNvSpPr/>
            <p:nvPr/>
          </p:nvSpPr>
          <p:spPr>
            <a:xfrm>
              <a:off x="457200" y="914400"/>
              <a:ext cx="3590544" cy="2895600"/>
            </a:xfrm>
            <a:prstGeom prst="rect">
              <a:avLst/>
            </a:prstGeom>
            <a:solidFill>
              <a:srgbClr val="BFBFB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5800" y="1143000"/>
              <a:ext cx="3127248" cy="2432304"/>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ame Side Corner Rectangle 11"/>
            <p:cNvSpPr/>
            <p:nvPr/>
          </p:nvSpPr>
          <p:spPr>
            <a:xfrm>
              <a:off x="1905000" y="3810000"/>
              <a:ext cx="685800" cy="381000"/>
            </a:xfrm>
            <a:prstGeom prst="snip2SameRect">
              <a:avLst/>
            </a:prstGeom>
            <a:solidFill>
              <a:srgbClr val="BFBFB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H="1">
              <a:off x="4343400" y="914400"/>
              <a:ext cx="1295400" cy="3429000"/>
            </a:xfrm>
            <a:prstGeom prst="rect">
              <a:avLst/>
            </a:prstGeom>
            <a:solidFill>
              <a:srgbClr val="BFBFBF"/>
            </a:solidFill>
            <a:ln w="1905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295400" y="4191000"/>
              <a:ext cx="1981200" cy="152400"/>
            </a:xfrm>
            <a:prstGeom prst="roundRect">
              <a:avLst/>
            </a:prstGeom>
            <a:solidFill>
              <a:srgbClr val="BFBFB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838700" y="2819400"/>
              <a:ext cx="304800" cy="152400"/>
            </a:xfrm>
            <a:prstGeom prst="roundRect">
              <a:avLst/>
            </a:prstGeom>
            <a:solidFill>
              <a:srgbClr val="BFBFBF"/>
            </a:solidFill>
            <a:ln w="1905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419600" y="1066800"/>
              <a:ext cx="1143000" cy="304800"/>
            </a:xfrm>
            <a:prstGeom prst="roundRect">
              <a:avLst/>
            </a:prstGeom>
            <a:solidFill>
              <a:srgbClr val="BFBFBF"/>
            </a:solidFill>
            <a:ln w="1905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419600" y="1447800"/>
              <a:ext cx="1143000" cy="304800"/>
            </a:xfrm>
            <a:prstGeom prst="roundRect">
              <a:avLst/>
            </a:prstGeom>
            <a:solidFill>
              <a:srgbClr val="BFBFBF"/>
            </a:solidFill>
            <a:ln w="1905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181600" y="3200400"/>
              <a:ext cx="76200" cy="228600"/>
            </a:xfrm>
            <a:prstGeom prst="roundRect">
              <a:avLst/>
            </a:prstGeom>
            <a:solidFill>
              <a:srgbClr val="BFBFBF"/>
            </a:solidFill>
            <a:ln w="1905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334000" y="3200400"/>
              <a:ext cx="76200" cy="228600"/>
            </a:xfrm>
            <a:prstGeom prst="roundRect">
              <a:avLst/>
            </a:prstGeom>
            <a:solidFill>
              <a:srgbClr val="BFBFBF"/>
            </a:solidFill>
            <a:ln w="1905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486400" y="3200400"/>
              <a:ext cx="76200" cy="228600"/>
            </a:xfrm>
            <a:prstGeom prst="roundRect">
              <a:avLst/>
            </a:prstGeom>
            <a:solidFill>
              <a:srgbClr val="BFBFBF"/>
            </a:solidFill>
            <a:ln w="1905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95800" y="3276600"/>
              <a:ext cx="76200" cy="76200"/>
            </a:xfrm>
            <a:prstGeom prst="ellipse">
              <a:avLst/>
            </a:prstGeom>
            <a:solidFill>
              <a:srgbClr val="BFBFBF"/>
            </a:solidFill>
            <a:ln w="1905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648200" y="3276600"/>
              <a:ext cx="76200" cy="76200"/>
            </a:xfrm>
            <a:prstGeom prst="ellipse">
              <a:avLst/>
            </a:prstGeom>
            <a:solidFill>
              <a:srgbClr val="BFBFBF"/>
            </a:solidFill>
            <a:ln w="1905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descr="man.png"/>
          <p:cNvPicPr>
            <a:picLocks noChangeAspect="1"/>
          </p:cNvPicPr>
          <p:nvPr/>
        </p:nvPicPr>
        <p:blipFill>
          <a:blip r:embed="rId3"/>
          <a:stretch>
            <a:fillRect/>
          </a:stretch>
        </p:blipFill>
        <p:spPr>
          <a:xfrm>
            <a:off x="7507636" y="4362717"/>
            <a:ext cx="492317" cy="1047483"/>
          </a:xfrm>
          <a:prstGeom prst="rect">
            <a:avLst/>
          </a:prstGeom>
        </p:spPr>
      </p:pic>
      <p:sp>
        <p:nvSpPr>
          <p:cNvPr id="24" name="TextBox 23"/>
          <p:cNvSpPr txBox="1"/>
          <p:nvPr/>
        </p:nvSpPr>
        <p:spPr>
          <a:xfrm>
            <a:off x="6705600" y="5943600"/>
            <a:ext cx="2099587" cy="477054"/>
          </a:xfrm>
          <a:prstGeom prst="rect">
            <a:avLst/>
          </a:prstGeom>
          <a:noFill/>
        </p:spPr>
        <p:txBody>
          <a:bodyPr wrap="square" rtlCol="0">
            <a:spAutoFit/>
          </a:bodyPr>
          <a:lstStyle/>
          <a:p>
            <a:pPr algn="ctr"/>
            <a:r>
              <a:rPr lang="en-US" sz="2500" dirty="0" smtClean="0">
                <a:solidFill>
                  <a:srgbClr val="000000"/>
                </a:solidFill>
                <a:latin typeface="Myriad Pro Light"/>
                <a:cs typeface="Myriad Pro Light"/>
              </a:rPr>
              <a:t>Wizard of Oz</a:t>
            </a:r>
            <a:endParaRPr lang="en-US" sz="2500" dirty="0">
              <a:solidFill>
                <a:srgbClr val="000000"/>
              </a:solidFill>
              <a:latin typeface="Myriad Pro Light"/>
              <a:cs typeface="Myriad Pro Light"/>
            </a:endParaRPr>
          </a:p>
        </p:txBody>
      </p:sp>
      <p:cxnSp>
        <p:nvCxnSpPr>
          <p:cNvPr id="25" name="Straight Connector 24"/>
          <p:cNvCxnSpPr/>
          <p:nvPr/>
        </p:nvCxnSpPr>
        <p:spPr>
          <a:xfrm rot="5400000">
            <a:off x="4640635" y="4883575"/>
            <a:ext cx="2300338" cy="792"/>
          </a:xfrm>
          <a:prstGeom prst="line">
            <a:avLst/>
          </a:prstGeom>
          <a:ln w="31750" cap="flat" cmpd="sng" algn="ctr">
            <a:solidFill>
              <a:schemeClr val="bg1">
                <a:lumMod val="7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14400" y="5943600"/>
            <a:ext cx="1371600" cy="477054"/>
          </a:xfrm>
          <a:prstGeom prst="rect">
            <a:avLst/>
          </a:prstGeom>
          <a:noFill/>
        </p:spPr>
        <p:txBody>
          <a:bodyPr wrap="square" rtlCol="0">
            <a:spAutoFit/>
          </a:bodyPr>
          <a:lstStyle/>
          <a:p>
            <a:pPr algn="ctr"/>
            <a:r>
              <a:rPr lang="en-US" sz="2500" dirty="0" smtClean="0">
                <a:solidFill>
                  <a:srgbClr val="000000"/>
                </a:solidFill>
                <a:latin typeface="Myriad Pro Light"/>
                <a:cs typeface="Myriad Pro Light"/>
              </a:rPr>
              <a:t>Interface</a:t>
            </a:r>
            <a:endParaRPr lang="en-US" sz="2500" dirty="0">
              <a:solidFill>
                <a:srgbClr val="000000"/>
              </a:solidFill>
              <a:latin typeface="Myriad Pro Light"/>
              <a:cs typeface="Myriad Pro Light"/>
            </a:endParaRPr>
          </a:p>
        </p:txBody>
      </p:sp>
      <p:pic>
        <p:nvPicPr>
          <p:cNvPr id="27" name="Picture 26" descr="man.png"/>
          <p:cNvPicPr>
            <a:picLocks noChangeAspect="1"/>
          </p:cNvPicPr>
          <p:nvPr/>
        </p:nvPicPr>
        <p:blipFill>
          <a:blip r:embed="rId3"/>
          <a:stretch>
            <a:fillRect/>
          </a:stretch>
        </p:blipFill>
        <p:spPr>
          <a:xfrm>
            <a:off x="3316636" y="4362717"/>
            <a:ext cx="492317" cy="1047483"/>
          </a:xfrm>
          <a:prstGeom prst="rect">
            <a:avLst/>
          </a:prstGeom>
        </p:spPr>
      </p:pic>
      <p:pic>
        <p:nvPicPr>
          <p:cNvPr id="28" name="Picture 27" descr="man.png"/>
          <p:cNvPicPr>
            <a:picLocks noChangeAspect="1"/>
          </p:cNvPicPr>
          <p:nvPr/>
        </p:nvPicPr>
        <p:blipFill>
          <a:blip r:embed="rId3"/>
          <a:stretch>
            <a:fillRect/>
          </a:stretch>
        </p:blipFill>
        <p:spPr>
          <a:xfrm>
            <a:off x="4307236" y="4362717"/>
            <a:ext cx="492317" cy="1047483"/>
          </a:xfrm>
          <a:prstGeom prst="rect">
            <a:avLst/>
          </a:prstGeom>
        </p:spPr>
      </p:pic>
      <p:sp>
        <p:nvSpPr>
          <p:cNvPr id="29" name="TextBox 28"/>
          <p:cNvSpPr txBox="1"/>
          <p:nvPr/>
        </p:nvSpPr>
        <p:spPr>
          <a:xfrm>
            <a:off x="3124201" y="5950803"/>
            <a:ext cx="1981199" cy="477054"/>
          </a:xfrm>
          <a:prstGeom prst="rect">
            <a:avLst/>
          </a:prstGeom>
          <a:noFill/>
        </p:spPr>
        <p:txBody>
          <a:bodyPr wrap="square" rtlCol="0">
            <a:spAutoFit/>
          </a:bodyPr>
          <a:lstStyle/>
          <a:p>
            <a:pPr algn="ctr"/>
            <a:r>
              <a:rPr lang="en-US" sz="2500" dirty="0" smtClean="0">
                <a:solidFill>
                  <a:srgbClr val="000000"/>
                </a:solidFill>
                <a:latin typeface="Myriad Pro Light"/>
                <a:cs typeface="Myriad Pro Light"/>
              </a:rPr>
              <a:t>Wizard of Turk</a:t>
            </a:r>
            <a:endParaRPr lang="en-US" sz="2500" dirty="0">
              <a:solidFill>
                <a:srgbClr val="000000"/>
              </a:solidFill>
              <a:latin typeface="Myriad Pro Light"/>
              <a:cs typeface="Myriad Pro Light"/>
            </a:endParaRPr>
          </a:p>
        </p:txBody>
      </p:sp>
      <p:sp>
        <p:nvSpPr>
          <p:cNvPr id="30" name="Content Placeholder 2"/>
          <p:cNvSpPr txBox="1">
            <a:spLocks/>
          </p:cNvSpPr>
          <p:nvPr/>
        </p:nvSpPr>
        <p:spPr>
          <a:xfrm>
            <a:off x="457200" y="1600201"/>
            <a:ext cx="8229600" cy="24384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1800"/>
              </a:spcAft>
              <a:buClrTx/>
              <a:buSzTx/>
              <a:buFont typeface="Arial" pitchFamily="34" charset="0"/>
              <a:buNone/>
              <a:tabLst/>
              <a:defRPr/>
            </a:pPr>
            <a:r>
              <a:rPr kumimoji="0" lang="en-US" sz="3200" b="0" i="0" u="none" strike="noStrike" kern="1200" cap="none" spc="0" normalizeH="0" baseline="0" noProof="0" dirty="0" smtClean="0">
                <a:ln>
                  <a:noFill/>
                </a:ln>
                <a:solidFill>
                  <a:srgbClr val="000000"/>
                </a:solidFill>
                <a:effectLst/>
                <a:uLnTx/>
                <a:uFillTx/>
                <a:latin typeface="Myriad Pro Light"/>
                <a:ea typeface="+mn-ea"/>
                <a:cs typeface="Myriad Pro Light"/>
              </a:rPr>
              <a:t>It’s now possible to wire a wizard </a:t>
            </a:r>
            <a:r>
              <a:rPr kumimoji="0" lang="en-US" sz="3200" b="0" i="0" u="sng" strike="noStrike" kern="1200" cap="none" spc="0" normalizeH="0" baseline="0" noProof="0" dirty="0" smtClean="0">
                <a:ln>
                  <a:noFill/>
                </a:ln>
                <a:solidFill>
                  <a:srgbClr val="000000"/>
                </a:solidFill>
                <a:effectLst/>
                <a:uLnTx/>
                <a:uFillTx/>
                <a:latin typeface="Myriad Pro Light"/>
                <a:ea typeface="+mn-ea"/>
                <a:cs typeface="Myriad Pro Light"/>
              </a:rPr>
              <a:t>permanently</a:t>
            </a:r>
            <a:r>
              <a:rPr kumimoji="0" lang="en-US" sz="3200" b="0" i="0" u="none" strike="noStrike" kern="1200" cap="none" spc="0" normalizeH="0" baseline="0" noProof="0" dirty="0" smtClean="0">
                <a:ln>
                  <a:noFill/>
                </a:ln>
                <a:solidFill>
                  <a:srgbClr val="000000"/>
                </a:solidFill>
                <a:effectLst/>
                <a:uLnTx/>
                <a:uFillTx/>
                <a:latin typeface="Myriad Pro Light"/>
                <a:ea typeface="+mn-ea"/>
                <a:cs typeface="Myriad Pro Light"/>
              </a:rPr>
              <a:t> into an interactive system</a:t>
            </a:r>
            <a:br>
              <a:rPr kumimoji="0" lang="en-US" sz="3200" b="0" i="0" u="none" strike="noStrike" kern="1200" cap="none" spc="0" normalizeH="0" baseline="0" noProof="0" dirty="0" smtClean="0">
                <a:ln>
                  <a:noFill/>
                </a:ln>
                <a:solidFill>
                  <a:srgbClr val="000000"/>
                </a:solidFill>
                <a:effectLst/>
                <a:uLnTx/>
                <a:uFillTx/>
                <a:latin typeface="Myriad Pro Light"/>
                <a:ea typeface="+mn-ea"/>
                <a:cs typeface="Myriad Pro Light"/>
              </a:rPr>
            </a:br>
            <a:r>
              <a:rPr kumimoji="0" lang="en-US" sz="3200" b="0" i="0" u="none" strike="noStrike" kern="1200" cap="none" spc="0" normalizeH="0" baseline="0" noProof="0" dirty="0" smtClean="0">
                <a:ln>
                  <a:noFill/>
                </a:ln>
                <a:solidFill>
                  <a:srgbClr val="D9D9D9"/>
                </a:solidFill>
                <a:effectLst/>
                <a:uLnTx/>
                <a:uFillTx/>
                <a:latin typeface="Myriad Pro Light"/>
                <a:ea typeface="+mn-ea"/>
                <a:cs typeface="Myriad Pro Light"/>
              </a:rPr>
              <a:t>	</a:t>
            </a:r>
            <a:r>
              <a:rPr kumimoji="0" lang="en-US" sz="2500" b="0" i="0" u="none" strike="noStrike" kern="1200" cap="none" spc="0" normalizeH="0" baseline="0" noProof="0" dirty="0" smtClean="0">
                <a:ln>
                  <a:noFill/>
                </a:ln>
                <a:solidFill>
                  <a:schemeClr val="tx1">
                    <a:lumMod val="50000"/>
                    <a:lumOff val="50000"/>
                  </a:schemeClr>
                </a:solidFill>
                <a:effectLst/>
                <a:uLnTx/>
                <a:uFillTx/>
                <a:latin typeface="Myriad Pro Light"/>
                <a:ea typeface="+mn-ea"/>
                <a:cs typeface="Myriad Pro Light"/>
              </a:rPr>
              <a:t>Fully deployable from day one</a:t>
            </a:r>
            <a:br>
              <a:rPr kumimoji="0" lang="en-US" sz="2500" b="0" i="0" u="none" strike="noStrike" kern="1200" cap="none" spc="0" normalizeH="0" baseline="0" noProof="0" dirty="0" smtClean="0">
                <a:ln>
                  <a:noFill/>
                </a:ln>
                <a:solidFill>
                  <a:schemeClr val="tx1">
                    <a:lumMod val="50000"/>
                    <a:lumOff val="50000"/>
                  </a:schemeClr>
                </a:solidFill>
                <a:effectLst/>
                <a:uLnTx/>
                <a:uFillTx/>
                <a:latin typeface="Myriad Pro Light"/>
                <a:ea typeface="+mn-ea"/>
                <a:cs typeface="Myriad Pro Light"/>
              </a:rPr>
            </a:br>
            <a:r>
              <a:rPr kumimoji="0" lang="en-US" sz="2500" b="0" i="0" u="none" strike="noStrike" kern="1200" cap="none" spc="0" normalizeH="0" baseline="0" noProof="0" dirty="0" smtClean="0">
                <a:ln>
                  <a:noFill/>
                </a:ln>
                <a:solidFill>
                  <a:schemeClr val="tx1">
                    <a:lumMod val="50000"/>
                    <a:lumOff val="50000"/>
                  </a:schemeClr>
                </a:solidFill>
                <a:effectLst/>
                <a:uLnTx/>
                <a:uFillTx/>
                <a:latin typeface="Myriad Pro Light"/>
                <a:ea typeface="+mn-ea"/>
                <a:cs typeface="Myriad Pro Light"/>
              </a:rPr>
              <a:t>	AI vs. Turk is a cost / performance optimization</a:t>
            </a:r>
            <a:br>
              <a:rPr kumimoji="0" lang="en-US" sz="2500" b="0" i="0" u="none" strike="noStrike" kern="1200" cap="none" spc="0" normalizeH="0" baseline="0" noProof="0" dirty="0" smtClean="0">
                <a:ln>
                  <a:noFill/>
                </a:ln>
                <a:solidFill>
                  <a:schemeClr val="tx1">
                    <a:lumMod val="50000"/>
                    <a:lumOff val="50000"/>
                  </a:schemeClr>
                </a:solidFill>
                <a:effectLst/>
                <a:uLnTx/>
                <a:uFillTx/>
                <a:latin typeface="Myriad Pro Light"/>
                <a:ea typeface="+mn-ea"/>
                <a:cs typeface="Myriad Pro Light"/>
              </a:rPr>
            </a:br>
            <a:r>
              <a:rPr kumimoji="0" lang="en-US" sz="2500" b="0" i="0" u="none" strike="noStrike" kern="1200" cap="none" spc="0" normalizeH="0" baseline="0" noProof="0" dirty="0" smtClean="0">
                <a:ln>
                  <a:noFill/>
                </a:ln>
                <a:solidFill>
                  <a:schemeClr val="tx1">
                    <a:lumMod val="50000"/>
                    <a:lumOff val="50000"/>
                  </a:schemeClr>
                </a:solidFill>
                <a:effectLst/>
                <a:uLnTx/>
                <a:uFillTx/>
                <a:latin typeface="Myriad Pro Light"/>
                <a:ea typeface="+mn-ea"/>
                <a:cs typeface="Myriad Pro Light"/>
              </a:rPr>
              <a:t>	Crowd contributions can provide</a:t>
            </a:r>
            <a:r>
              <a:rPr kumimoji="0" lang="en-US" sz="2500" b="0" i="0" u="none" strike="noStrike" kern="1200" cap="none" spc="0" normalizeH="0" noProof="0" dirty="0" smtClean="0">
                <a:ln>
                  <a:noFill/>
                </a:ln>
                <a:solidFill>
                  <a:schemeClr val="tx1">
                    <a:lumMod val="50000"/>
                    <a:lumOff val="50000"/>
                  </a:schemeClr>
                </a:solidFill>
                <a:effectLst/>
                <a:uLnTx/>
                <a:uFillTx/>
                <a:latin typeface="Myriad Pro Light"/>
                <a:ea typeface="+mn-ea"/>
                <a:cs typeface="Myriad Pro Light"/>
              </a:rPr>
              <a:t> training data </a:t>
            </a:r>
            <a:endParaRPr kumimoji="0" lang="en-US" sz="2500" b="0" i="0" u="none" strike="noStrike" kern="1200" cap="none" spc="0" normalizeH="0" baseline="0" noProof="0" dirty="0">
              <a:ln>
                <a:noFill/>
              </a:ln>
              <a:solidFill>
                <a:schemeClr val="tx1">
                  <a:lumMod val="50000"/>
                  <a:lumOff val="50000"/>
                </a:schemeClr>
              </a:solidFill>
              <a:effectLst/>
              <a:uLnTx/>
              <a:uFillTx/>
              <a:latin typeface="Myriad Pro Light"/>
              <a:ea typeface="+mn-ea"/>
              <a:cs typeface="Myriad Pro Ligh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35" presetClass="path" presetSubtype="0" accel="50000" decel="50000" fill="hold" nodeType="withEffect">
                                  <p:stCondLst>
                                    <p:cond delay="0"/>
                                  </p:stCondLst>
                                  <p:childTnLst>
                                    <p:animMotion origin="layout" path="M 3.33333E-6 0 L -0.40417 -0.00093 " pathEditMode="relative" rAng="0" ptsTypes="AA">
                                      <p:cBhvr>
                                        <p:cTn id="9" dur="2000" fill="hold"/>
                                        <p:tgtEl>
                                          <p:spTgt spid="23"/>
                                        </p:tgtEl>
                                        <p:attrNameLst>
                                          <p:attrName>ppt_x</p:attrName>
                                          <p:attrName>ppt_y</p:attrName>
                                        </p:attrNameLst>
                                      </p:cBhvr>
                                      <p:rCtr x="-202" y="0"/>
                                    </p:animMotion>
                                  </p:childTnLst>
                                </p:cTn>
                              </p:par>
                              <p:par>
                                <p:cTn id="10" presetID="63" presetClass="path" presetSubtype="0" accel="50000" decel="50000" fill="hold" nodeType="withEffect">
                                  <p:stCondLst>
                                    <p:cond delay="0"/>
                                  </p:stCondLst>
                                  <p:childTnLst>
                                    <p:animMotion origin="layout" path="M 1.58937E-6 8.97733E-7 L 0.27097 8.97733E-7 " pathEditMode="relative" rAng="0" ptsTypes="AA">
                                      <p:cBhvr>
                                        <p:cTn id="11" dur="2000" fill="hold"/>
                                        <p:tgtEl>
                                          <p:spTgt spid="9"/>
                                        </p:tgtEl>
                                        <p:attrNameLst>
                                          <p:attrName>ppt_x</p:attrName>
                                          <p:attrName>ppt_y</p:attrName>
                                        </p:attrNameLst>
                                      </p:cBhvr>
                                      <p:rCtr x="135" y="0"/>
                                    </p:animMotion>
                                  </p:childTnLst>
                                </p:cTn>
                              </p:par>
                              <p:par>
                                <p:cTn id="12" presetID="10" presetClass="exit" presetSubtype="0" fill="hold" grpId="0" nodeType="withEffect">
                                  <p:stCondLst>
                                    <p:cond delay="0"/>
                                  </p:stCondLst>
                                  <p:childTnLst>
                                    <p:animEffect transition="out" filter="fade">
                                      <p:cBhvr>
                                        <p:cTn id="13" dur="500"/>
                                        <p:tgtEl>
                                          <p:spTgt spid="26"/>
                                        </p:tgtEl>
                                      </p:cBhvr>
                                    </p:animEffect>
                                    <p:set>
                                      <p:cBhvr>
                                        <p:cTn id="14" dur="1" fill="hold">
                                          <p:stCondLst>
                                            <p:cond delay="499"/>
                                          </p:stCondLst>
                                        </p:cTn>
                                        <p:tgtEl>
                                          <p:spTgt spid="26"/>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xit" presetSubtype="0" fill="hold" grpId="1" nodeType="withEffect">
                                  <p:stCondLst>
                                    <p:cond delay="0"/>
                                  </p:stCondLst>
                                  <p:childTnLst>
                                    <p:animEffect transition="out" filter="fad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24" grpId="0"/>
      <p:bldP spid="26" grpId="0"/>
      <p:bldP spid="29" grpId="0"/>
      <p:bldP spid="30"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304800" y="0"/>
            <a:ext cx="10058400" cy="2362200"/>
          </a:xfrm>
          <a:prstGeom prst="rect">
            <a:avLst/>
          </a:prstGeom>
          <a:solidFill>
            <a:schemeClr val="tx1">
              <a:lumMod val="65000"/>
              <a:lumOff val="35000"/>
            </a:schemeClr>
          </a:solidFill>
          <a:ln w="381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94146" y="-152400"/>
            <a:ext cx="4601387" cy="1785104"/>
          </a:xfrm>
          <a:prstGeom prst="rect">
            <a:avLst/>
          </a:prstGeom>
        </p:spPr>
        <p:txBody>
          <a:bodyPr wrap="none">
            <a:spAutoFit/>
          </a:bodyPr>
          <a:lstStyle/>
          <a:p>
            <a:r>
              <a:rPr lang="en-US" sz="11000" dirty="0" smtClean="0">
                <a:solidFill>
                  <a:srgbClr val="FFFFFF"/>
                </a:solidFill>
                <a:latin typeface="Myriad Pro"/>
                <a:cs typeface="Myriad Pro"/>
              </a:rPr>
              <a:t>Soylent</a:t>
            </a:r>
            <a:endParaRPr lang="en-US" sz="11000" dirty="0">
              <a:solidFill>
                <a:srgbClr val="FFFFFF"/>
              </a:solidFill>
              <a:latin typeface="Myriad Pro"/>
              <a:cs typeface="Myriad Pro"/>
            </a:endParaRPr>
          </a:p>
        </p:txBody>
      </p:sp>
      <p:sp>
        <p:nvSpPr>
          <p:cNvPr id="7" name="TextBox 6"/>
          <p:cNvSpPr txBox="1"/>
          <p:nvPr/>
        </p:nvSpPr>
        <p:spPr>
          <a:xfrm>
            <a:off x="270346" y="1600200"/>
            <a:ext cx="7408332" cy="646331"/>
          </a:xfrm>
          <a:prstGeom prst="rect">
            <a:avLst/>
          </a:prstGeom>
          <a:noFill/>
        </p:spPr>
        <p:txBody>
          <a:bodyPr wrap="none" rtlCol="0">
            <a:spAutoFit/>
          </a:bodyPr>
          <a:lstStyle/>
          <a:p>
            <a:r>
              <a:rPr lang="en-US" sz="3600" dirty="0" smtClean="0">
                <a:solidFill>
                  <a:srgbClr val="FFFFFF"/>
                </a:solidFill>
                <a:latin typeface="Myriad Pro" pitchFamily="34" charset="0"/>
              </a:rPr>
              <a:t>A Word Processor with a Crowd Inside</a:t>
            </a:r>
            <a:endParaRPr lang="en-US" sz="3600" dirty="0">
              <a:solidFill>
                <a:srgbClr val="FFFFFF"/>
              </a:solidFill>
            </a:endParaRPr>
          </a:p>
        </p:txBody>
      </p:sp>
      <p:sp>
        <p:nvSpPr>
          <p:cNvPr id="12" name="Rectangle 11"/>
          <p:cNvSpPr/>
          <p:nvPr/>
        </p:nvSpPr>
        <p:spPr>
          <a:xfrm>
            <a:off x="228600" y="3245425"/>
            <a:ext cx="8686800" cy="2698175"/>
          </a:xfrm>
          <a:prstGeom prst="rect">
            <a:avLst/>
          </a:prstGeom>
        </p:spPr>
        <p:txBody>
          <a:bodyPr wrap="square">
            <a:spAutoFit/>
          </a:bodyPr>
          <a:lstStyle/>
          <a:p>
            <a:pPr>
              <a:lnSpc>
                <a:spcPct val="80000"/>
              </a:lnSpc>
              <a:spcAft>
                <a:spcPts val="2400"/>
              </a:spcAft>
            </a:pPr>
            <a:r>
              <a:rPr lang="en-US" sz="4000" dirty="0" smtClean="0">
                <a:latin typeface="Myriad Pro Light"/>
                <a:cs typeface="Myriad Pro Light"/>
              </a:rPr>
              <a:t>A new class of crowd-powered interfaces</a:t>
            </a:r>
          </a:p>
          <a:p>
            <a:pPr>
              <a:lnSpc>
                <a:spcPct val="80000"/>
              </a:lnSpc>
              <a:spcAft>
                <a:spcPts val="2400"/>
              </a:spcAft>
            </a:pPr>
            <a:r>
              <a:rPr lang="en-US" sz="4000" dirty="0" smtClean="0">
                <a:latin typeface="Myriad Pro Light"/>
                <a:cs typeface="Myriad Pro Light"/>
              </a:rPr>
              <a:t>The Find-Fix-Verify design pattern</a:t>
            </a:r>
          </a:p>
          <a:p>
            <a:pPr>
              <a:lnSpc>
                <a:spcPct val="80000"/>
              </a:lnSpc>
              <a:spcAft>
                <a:spcPts val="2400"/>
              </a:spcAft>
            </a:pPr>
            <a:r>
              <a:rPr lang="en-US" sz="4000" dirty="0" smtClean="0">
                <a:latin typeface="Myriad Pro Light"/>
                <a:cs typeface="Myriad Pro Light"/>
              </a:rPr>
              <a:t>Crowd Personas: The Lazy Turker </a:t>
            </a:r>
            <a:br>
              <a:rPr lang="en-US" sz="4000" dirty="0" smtClean="0">
                <a:latin typeface="Myriad Pro Light"/>
                <a:cs typeface="Myriad Pro Light"/>
              </a:rPr>
            </a:br>
            <a:r>
              <a:rPr lang="en-US" sz="4000" dirty="0" smtClean="0">
                <a:latin typeface="Myriad Pro Light"/>
                <a:cs typeface="Myriad Pro Light"/>
              </a:rPr>
              <a:t>and the Eager Beaver</a:t>
            </a:r>
          </a:p>
        </p:txBody>
      </p:sp>
      <p:pic>
        <p:nvPicPr>
          <p:cNvPr id="13" name="Picture 12" descr="icon-fullslide-white.png"/>
          <p:cNvPicPr>
            <a:picLocks noChangeAspect="1"/>
          </p:cNvPicPr>
          <p:nvPr/>
        </p:nvPicPr>
        <p:blipFill>
          <a:blip r:embed="rId2"/>
          <a:stretch>
            <a:fillRect/>
          </a:stretch>
        </p:blipFill>
        <p:spPr>
          <a:xfrm>
            <a:off x="5638800" y="152400"/>
            <a:ext cx="1859356" cy="1201888"/>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 name="Picture 42" descr="elevenpages.png"/>
          <p:cNvPicPr>
            <a:picLocks noChangeAspect="1"/>
          </p:cNvPicPr>
          <p:nvPr/>
        </p:nvPicPr>
        <p:blipFill>
          <a:blip r:embed="rId3"/>
          <a:stretch>
            <a:fillRect/>
          </a:stretch>
        </p:blipFill>
        <p:spPr>
          <a:xfrm>
            <a:off x="0" y="0"/>
            <a:ext cx="9144000" cy="3394061"/>
          </a:xfrm>
          <a:prstGeom prst="rect">
            <a:avLst/>
          </a:prstGeom>
        </p:spPr>
      </p:pic>
      <p:sp>
        <p:nvSpPr>
          <p:cNvPr id="46" name="Rectangle 45"/>
          <p:cNvSpPr/>
          <p:nvPr/>
        </p:nvSpPr>
        <p:spPr>
          <a:xfrm>
            <a:off x="570896" y="-373743"/>
            <a:ext cx="8001000" cy="2328333"/>
          </a:xfrm>
          <a:prstGeom prst="rect">
            <a:avLst/>
          </a:prstGeom>
          <a:solidFill>
            <a:srgbClr val="FFFFFF"/>
          </a:solidFill>
          <a:ln w="19050" cap="flat" cmpd="sng" algn="ctr">
            <a:solidFill>
              <a:schemeClr val="tx2">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567267" y="-381000"/>
            <a:ext cx="8001000" cy="2328333"/>
          </a:xfrm>
          <a:prstGeom prst="rect">
            <a:avLst/>
          </a:prstGeom>
          <a:solidFill>
            <a:schemeClr val="tx2">
              <a:lumMod val="75000"/>
              <a:alpha val="27000"/>
            </a:schemeClr>
          </a:solidFill>
          <a:ln w="19050" cap="flat" cmpd="sng" algn="ctr">
            <a:solidFill>
              <a:schemeClr val="tx2">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2" name="Picture 41" descr="shortn-icon-white.png"/>
          <p:cNvPicPr>
            <a:picLocks noChangeAspect="1"/>
          </p:cNvPicPr>
          <p:nvPr/>
        </p:nvPicPr>
        <p:blipFill>
          <a:blip r:embed="rId4"/>
          <a:srcRect l="6330" r="6422"/>
          <a:stretch>
            <a:fillRect/>
          </a:stretch>
        </p:blipFill>
        <p:spPr>
          <a:xfrm>
            <a:off x="579967" y="228600"/>
            <a:ext cx="7975600" cy="1600000"/>
          </a:xfrm>
          <a:prstGeom prst="rect">
            <a:avLst/>
          </a:prstGeom>
        </p:spPr>
      </p:pic>
      <p:pic>
        <p:nvPicPr>
          <p:cNvPr id="28" name="Picture 27" descr="shortn-icon-white.png"/>
          <p:cNvPicPr>
            <a:picLocks noChangeAspect="1"/>
          </p:cNvPicPr>
          <p:nvPr/>
        </p:nvPicPr>
        <p:blipFill>
          <a:blip r:embed="rId5"/>
          <a:srcRect l="6291" r="6250"/>
          <a:stretch>
            <a:fillRect/>
          </a:stretch>
        </p:blipFill>
        <p:spPr>
          <a:xfrm>
            <a:off x="574675" y="228500"/>
            <a:ext cx="7997825" cy="1600300"/>
          </a:xfrm>
          <a:prstGeom prst="rect">
            <a:avLst/>
          </a:prstGeom>
        </p:spPr>
      </p:pic>
      <p:pic>
        <p:nvPicPr>
          <p:cNvPr id="29" name="Picture 28" descr="shortn-icon-white.png"/>
          <p:cNvPicPr>
            <a:picLocks noChangeAspect="1"/>
          </p:cNvPicPr>
          <p:nvPr/>
        </p:nvPicPr>
        <p:blipFill>
          <a:blip r:embed="rId6"/>
          <a:srcRect l="6284" r="6325"/>
          <a:stretch>
            <a:fillRect/>
          </a:stretch>
        </p:blipFill>
        <p:spPr>
          <a:xfrm>
            <a:off x="574675" y="228600"/>
            <a:ext cx="7991475" cy="1600299"/>
          </a:xfrm>
          <a:prstGeom prst="rect">
            <a:avLst/>
          </a:prstGeom>
        </p:spPr>
      </p:pic>
      <p:pic>
        <p:nvPicPr>
          <p:cNvPr id="55" name="Picture 54" descr="elevenpages.png"/>
          <p:cNvPicPr>
            <a:picLocks noChangeAspect="1"/>
          </p:cNvPicPr>
          <p:nvPr/>
        </p:nvPicPr>
        <p:blipFill>
          <a:blip r:embed="rId3" cstate="print"/>
          <a:srcRect t="61833" r="93582"/>
          <a:stretch>
            <a:fillRect/>
          </a:stretch>
        </p:blipFill>
        <p:spPr>
          <a:xfrm>
            <a:off x="0" y="2971800"/>
            <a:ext cx="586854" cy="1295400"/>
          </a:xfrm>
          <a:prstGeom prst="rect">
            <a:avLst/>
          </a:prstGeom>
        </p:spPr>
      </p:pic>
      <p:pic>
        <p:nvPicPr>
          <p:cNvPr id="56" name="Picture 55" descr="elevenpages.png"/>
          <p:cNvPicPr>
            <a:picLocks noChangeAspect="1"/>
          </p:cNvPicPr>
          <p:nvPr/>
        </p:nvPicPr>
        <p:blipFill>
          <a:blip r:embed="rId3" cstate="print"/>
          <a:srcRect l="93333" t="61833"/>
          <a:stretch>
            <a:fillRect/>
          </a:stretch>
        </p:blipFill>
        <p:spPr>
          <a:xfrm>
            <a:off x="8534400" y="2971800"/>
            <a:ext cx="609600" cy="1295400"/>
          </a:xfrm>
          <a:prstGeom prst="rect">
            <a:avLst/>
          </a:prstGeom>
        </p:spPr>
      </p:pic>
      <p:sp>
        <p:nvSpPr>
          <p:cNvPr id="82" name="Rectangle 81"/>
          <p:cNvSpPr/>
          <p:nvPr/>
        </p:nvSpPr>
        <p:spPr>
          <a:xfrm>
            <a:off x="1143000" y="2286000"/>
            <a:ext cx="6934200" cy="1219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Connector 74"/>
          <p:cNvCxnSpPr/>
          <p:nvPr/>
        </p:nvCxnSpPr>
        <p:spPr>
          <a:xfrm>
            <a:off x="0" y="4267200"/>
            <a:ext cx="9144000" cy="1588"/>
          </a:xfrm>
          <a:prstGeom prst="line">
            <a:avLst/>
          </a:prstGeom>
          <a:ln w="38100" cap="flat" cmpd="sng" algn="ctr">
            <a:solidFill>
              <a:srgbClr val="59595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a:off x="1219200" y="2362200"/>
            <a:ext cx="6629400" cy="1031861"/>
            <a:chOff x="1219200" y="2362200"/>
            <a:chExt cx="6629400" cy="1031861"/>
          </a:xfrm>
        </p:grpSpPr>
        <p:pic>
          <p:nvPicPr>
            <p:cNvPr id="78" name="Picture 77" descr="elevenpages.png"/>
            <p:cNvPicPr>
              <a:picLocks noChangeAspect="1"/>
            </p:cNvPicPr>
            <p:nvPr/>
          </p:nvPicPr>
          <p:blipFill>
            <a:blip r:embed="rId3"/>
            <a:srcRect l="13333" t="83069" r="50833"/>
            <a:stretch>
              <a:fillRect/>
            </a:stretch>
          </p:blipFill>
          <p:spPr>
            <a:xfrm>
              <a:off x="1219200" y="2819400"/>
              <a:ext cx="3276600" cy="574661"/>
            </a:xfrm>
            <a:prstGeom prst="rect">
              <a:avLst/>
            </a:prstGeom>
          </p:spPr>
        </p:pic>
        <p:pic>
          <p:nvPicPr>
            <p:cNvPr id="79" name="Picture 78" descr="elevenpages.png"/>
            <p:cNvPicPr>
              <a:picLocks noChangeAspect="1"/>
            </p:cNvPicPr>
            <p:nvPr/>
          </p:nvPicPr>
          <p:blipFill>
            <a:blip r:embed="rId3"/>
            <a:srcRect l="13333" t="69598" r="50833" b="15716"/>
            <a:stretch>
              <a:fillRect/>
            </a:stretch>
          </p:blipFill>
          <p:spPr>
            <a:xfrm>
              <a:off x="1219200" y="2362200"/>
              <a:ext cx="3276600" cy="498461"/>
            </a:xfrm>
            <a:prstGeom prst="rect">
              <a:avLst/>
            </a:prstGeom>
          </p:spPr>
        </p:pic>
        <p:pic>
          <p:nvPicPr>
            <p:cNvPr id="80" name="Picture 79" descr="elevenpages.png"/>
            <p:cNvPicPr>
              <a:picLocks noChangeAspect="1"/>
            </p:cNvPicPr>
            <p:nvPr/>
          </p:nvPicPr>
          <p:blipFill>
            <a:blip r:embed="rId3"/>
            <a:srcRect l="50834" t="69598" r="14165" b="19943"/>
            <a:stretch>
              <a:fillRect/>
            </a:stretch>
          </p:blipFill>
          <p:spPr>
            <a:xfrm>
              <a:off x="4648200" y="2362200"/>
              <a:ext cx="3200400" cy="354998"/>
            </a:xfrm>
            <a:prstGeom prst="rect">
              <a:avLst/>
            </a:prstGeom>
          </p:spPr>
        </p:pic>
        <p:pic>
          <p:nvPicPr>
            <p:cNvPr id="81" name="Picture 80" descr="elevenpages.png"/>
            <p:cNvPicPr>
              <a:picLocks noChangeAspect="1"/>
            </p:cNvPicPr>
            <p:nvPr/>
          </p:nvPicPr>
          <p:blipFill>
            <a:blip r:embed="rId3"/>
            <a:srcRect l="50834" t="79888" r="14165" b="7951"/>
            <a:stretch>
              <a:fillRect/>
            </a:stretch>
          </p:blipFill>
          <p:spPr>
            <a:xfrm>
              <a:off x="4648200" y="2717809"/>
              <a:ext cx="3200400" cy="412752"/>
            </a:xfrm>
            <a:prstGeom prst="rect">
              <a:avLst/>
            </a:prstGeom>
          </p:spPr>
        </p:pic>
      </p:grpSp>
      <p:grpSp>
        <p:nvGrpSpPr>
          <p:cNvPr id="84" name="Group 83"/>
          <p:cNvGrpSpPr/>
          <p:nvPr/>
        </p:nvGrpSpPr>
        <p:grpSpPr>
          <a:xfrm>
            <a:off x="1219200" y="2362200"/>
            <a:ext cx="6629400" cy="412752"/>
            <a:chOff x="1219200" y="2362200"/>
            <a:chExt cx="6629400" cy="412752"/>
          </a:xfrm>
        </p:grpSpPr>
        <p:pic>
          <p:nvPicPr>
            <p:cNvPr id="87" name="Picture 86" descr="elevenpages.png"/>
            <p:cNvPicPr>
              <a:picLocks noChangeAspect="1"/>
            </p:cNvPicPr>
            <p:nvPr/>
          </p:nvPicPr>
          <p:blipFill>
            <a:blip r:embed="rId3"/>
            <a:srcRect l="50834" t="69598" r="14165" b="19943"/>
            <a:stretch>
              <a:fillRect/>
            </a:stretch>
          </p:blipFill>
          <p:spPr>
            <a:xfrm>
              <a:off x="1219200" y="2362200"/>
              <a:ext cx="3200400" cy="354998"/>
            </a:xfrm>
            <a:prstGeom prst="rect">
              <a:avLst/>
            </a:prstGeom>
          </p:spPr>
        </p:pic>
        <p:pic>
          <p:nvPicPr>
            <p:cNvPr id="88" name="Picture 87" descr="elevenpages.png"/>
            <p:cNvPicPr>
              <a:picLocks noChangeAspect="1"/>
            </p:cNvPicPr>
            <p:nvPr/>
          </p:nvPicPr>
          <p:blipFill>
            <a:blip r:embed="rId3"/>
            <a:srcRect l="50834" t="79888" r="14165" b="7951"/>
            <a:stretch>
              <a:fillRect/>
            </a:stretch>
          </p:blipFill>
          <p:spPr>
            <a:xfrm>
              <a:off x="4648200" y="2362200"/>
              <a:ext cx="3200400" cy="412752"/>
            </a:xfrm>
            <a:prstGeom prst="rect">
              <a:avLst/>
            </a:prstGeom>
          </p:spPr>
        </p:pic>
      </p:grpSp>
      <p:sp>
        <p:nvSpPr>
          <p:cNvPr id="90" name="Rectangle 89"/>
          <p:cNvSpPr/>
          <p:nvPr/>
        </p:nvSpPr>
        <p:spPr>
          <a:xfrm>
            <a:off x="567267" y="2091267"/>
            <a:ext cx="8001000" cy="2175933"/>
          </a:xfrm>
          <a:prstGeom prst="rect">
            <a:avLst/>
          </a:prstGeom>
          <a:solidFill>
            <a:schemeClr val="tx2">
              <a:lumMod val="75000"/>
              <a:alpha val="27000"/>
            </a:schemeClr>
          </a:solidFill>
          <a:ln w="19050" cap="flat" cmpd="sng" algn="ctr">
            <a:solidFill>
              <a:schemeClr val="tx2">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1447800" y="4853970"/>
            <a:ext cx="4481610" cy="784830"/>
          </a:xfrm>
          <a:prstGeom prst="rect">
            <a:avLst/>
          </a:prstGeom>
          <a:noFill/>
        </p:spPr>
        <p:txBody>
          <a:bodyPr wrap="none" rtlCol="0">
            <a:spAutoFit/>
          </a:bodyPr>
          <a:lstStyle/>
          <a:p>
            <a:r>
              <a:rPr lang="en-US" sz="4500" dirty="0" smtClean="0">
                <a:solidFill>
                  <a:srgbClr val="000000"/>
                </a:solidFill>
                <a:latin typeface="Myriad Pro"/>
                <a:cs typeface="Myriad Pro"/>
              </a:rPr>
              <a:t>4) Recruit a crowd</a:t>
            </a:r>
          </a:p>
        </p:txBody>
      </p:sp>
      <p:sp>
        <p:nvSpPr>
          <p:cNvPr id="92" name="TextBox 91"/>
          <p:cNvSpPr txBox="1"/>
          <p:nvPr/>
        </p:nvSpPr>
        <p:spPr>
          <a:xfrm>
            <a:off x="609600" y="4220384"/>
            <a:ext cx="7971218" cy="784830"/>
          </a:xfrm>
          <a:prstGeom prst="rect">
            <a:avLst/>
          </a:prstGeom>
          <a:noFill/>
        </p:spPr>
        <p:txBody>
          <a:bodyPr wrap="none" rtlCol="0">
            <a:spAutoFit/>
          </a:bodyPr>
          <a:lstStyle/>
          <a:p>
            <a:r>
              <a:rPr lang="en-US" sz="4500" dirty="0" smtClean="0">
                <a:latin typeface="Myriad Pro" pitchFamily="34" charset="0"/>
              </a:rPr>
              <a:t>Shortening A Paper to Ten Pages</a:t>
            </a:r>
            <a:endParaRPr lang="en-US" sz="45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3"/>
                                        </p:tgtEl>
                                      </p:cBhvr>
                                    </p:animEffect>
                                    <p:set>
                                      <p:cBhvr>
                                        <p:cTn id="10" dur="1" fill="hold">
                                          <p:stCondLst>
                                            <p:cond delay="499"/>
                                          </p:stCondLst>
                                        </p:cTn>
                                        <p:tgtEl>
                                          <p:spTgt spid="8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500"/>
                                        <p:tgtEl>
                                          <p:spTgt spid="84"/>
                                        </p:tgtEl>
                                      </p:cBhvr>
                                    </p:animEffect>
                                  </p:childTnLst>
                                </p:cTn>
                              </p:par>
                            </p:childTnLst>
                          </p:cTn>
                        </p:par>
                        <p:par>
                          <p:cTn id="17" fill="hold">
                            <p:stCondLst>
                              <p:cond delay="500"/>
                            </p:stCondLst>
                            <p:childTnLst>
                              <p:par>
                                <p:cTn id="18" presetID="10" presetClass="exit" presetSubtype="0" fill="hold" nodeType="afterEffect">
                                  <p:stCondLst>
                                    <p:cond delay="1000"/>
                                  </p:stCondLst>
                                  <p:childTnLst>
                                    <p:animEffect transition="out" filter="fade">
                                      <p:cBhvr>
                                        <p:cTn id="19" dur="500"/>
                                        <p:tgtEl>
                                          <p:spTgt spid="42"/>
                                        </p:tgtEl>
                                      </p:cBhvr>
                                    </p:animEffect>
                                    <p:set>
                                      <p:cBhvr>
                                        <p:cTn id="20" dur="1" fill="hold">
                                          <p:stCondLst>
                                            <p:cond delay="499"/>
                                          </p:stCondLst>
                                        </p:cTn>
                                        <p:tgtEl>
                                          <p:spTgt spid="42"/>
                                        </p:tgtEl>
                                        <p:attrNameLst>
                                          <p:attrName>style.visibility</p:attrName>
                                        </p:attrNameLst>
                                      </p:cBhvr>
                                      <p:to>
                                        <p:strVal val="hidden"/>
                                      </p:to>
                                    </p:set>
                                  </p:childTnLst>
                                </p:cTn>
                              </p:par>
                              <p:par>
                                <p:cTn id="21" presetID="10" presetClass="exit" presetSubtype="0" fill="hold" nodeType="withEffect">
                                  <p:stCondLst>
                                    <p:cond delay="1000"/>
                                  </p:stCondLst>
                                  <p:childTnLst>
                                    <p:animEffect transition="out" filter="fade">
                                      <p:cBhvr>
                                        <p:cTn id="22" dur="500"/>
                                        <p:tgtEl>
                                          <p:spTgt spid="84"/>
                                        </p:tgtEl>
                                      </p:cBhvr>
                                    </p:animEffect>
                                    <p:set>
                                      <p:cBhvr>
                                        <p:cTn id="23" dur="1" fill="hold">
                                          <p:stCondLst>
                                            <p:cond delay="499"/>
                                          </p:stCondLst>
                                        </p:cTn>
                                        <p:tgtEl>
                                          <p:spTgt spid="84"/>
                                        </p:tgtEl>
                                        <p:attrNameLst>
                                          <p:attrName>style.visibility</p:attrName>
                                        </p:attrNameLst>
                                      </p:cBhvr>
                                      <p:to>
                                        <p:strVal val="hidden"/>
                                      </p:to>
                                    </p:set>
                                  </p:childTnLst>
                                </p:cTn>
                              </p:par>
                              <p:par>
                                <p:cTn id="24" presetID="10" presetClass="entr" presetSubtype="0" fill="hold" nodeType="withEffect">
                                  <p:stCondLst>
                                    <p:cond delay="100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par>
                          <p:cTn id="27" fill="hold">
                            <p:stCondLst>
                              <p:cond delay="2000"/>
                            </p:stCondLst>
                            <p:childTnLst>
                              <p:par>
                                <p:cTn id="28" presetID="10" presetClass="exit" presetSubtype="0" fill="hold" nodeType="afterEffect">
                                  <p:stCondLst>
                                    <p:cond delay="1000"/>
                                  </p:stCondLst>
                                  <p:childTnLst>
                                    <p:animEffect transition="out" filter="fade">
                                      <p:cBhvr>
                                        <p:cTn id="29" dur="500"/>
                                        <p:tgtEl>
                                          <p:spTgt spid="28"/>
                                        </p:tgtEl>
                                      </p:cBhvr>
                                    </p:animEffect>
                                    <p:set>
                                      <p:cBhvr>
                                        <p:cTn id="30" dur="1" fill="hold">
                                          <p:stCondLst>
                                            <p:cond delay="499"/>
                                          </p:stCondLst>
                                        </p:cTn>
                                        <p:tgtEl>
                                          <p:spTgt spid="28"/>
                                        </p:tgtEl>
                                        <p:attrNameLst>
                                          <p:attrName>style.visibility</p:attrName>
                                        </p:attrNameLst>
                                      </p:cBhvr>
                                      <p:to>
                                        <p:strVal val="hidden"/>
                                      </p:to>
                                    </p:set>
                                  </p:childTnLst>
                                </p:cTn>
                              </p:par>
                              <p:par>
                                <p:cTn id="31" presetID="10" presetClass="entr" presetSubtype="0" fill="hold" nodeType="withEffect">
                                  <p:stCondLst>
                                    <p:cond delay="1000"/>
                                  </p:stCondLst>
                                  <p:childTnLst>
                                    <p:set>
                                      <p:cBhvr>
                                        <p:cTn id="32" dur="1" fill="hold">
                                          <p:stCondLst>
                                            <p:cond delay="0"/>
                                          </p:stCondLst>
                                        </p:cTn>
                                        <p:tgtEl>
                                          <p:spTgt spid="84"/>
                                        </p:tgtEl>
                                        <p:attrNameLst>
                                          <p:attrName>style.visibility</p:attrName>
                                        </p:attrNameLst>
                                      </p:cBhvr>
                                      <p:to>
                                        <p:strVal val="visible"/>
                                      </p:to>
                                    </p:set>
                                    <p:animEffect transition="in" filter="fade">
                                      <p:cBhvr>
                                        <p:cTn id="33" dur="500"/>
                                        <p:tgtEl>
                                          <p:spTgt spid="84"/>
                                        </p:tgtEl>
                                      </p:cBhvr>
                                    </p:animEffect>
                                  </p:childTnLst>
                                </p:cTn>
                              </p:par>
                              <p:par>
                                <p:cTn id="34" presetID="10" presetClass="entr" presetSubtype="0" fill="hold" nodeType="withEffect">
                                  <p:stCondLst>
                                    <p:cond delay="100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par>
                          <p:cTn id="37" fill="hold">
                            <p:stCondLst>
                              <p:cond delay="3500"/>
                            </p:stCondLst>
                            <p:childTnLst>
                              <p:par>
                                <p:cTn id="38" presetID="10" presetClass="exit" presetSubtype="0" fill="hold" nodeType="afterEffect">
                                  <p:stCondLst>
                                    <p:cond delay="1000"/>
                                  </p:stCondLst>
                                  <p:childTnLst>
                                    <p:animEffect transition="out" filter="fade">
                                      <p:cBhvr>
                                        <p:cTn id="39" dur="500"/>
                                        <p:tgtEl>
                                          <p:spTgt spid="42"/>
                                        </p:tgtEl>
                                      </p:cBhvr>
                                    </p:animEffect>
                                    <p:set>
                                      <p:cBhvr>
                                        <p:cTn id="40" dur="1" fill="hold">
                                          <p:stCondLst>
                                            <p:cond delay="499"/>
                                          </p:stCondLst>
                                        </p:cTn>
                                        <p:tgtEl>
                                          <p:spTgt spid="42"/>
                                        </p:tgtEl>
                                        <p:attrNameLst>
                                          <p:attrName>style.visibility</p:attrName>
                                        </p:attrNameLst>
                                      </p:cBhvr>
                                      <p:to>
                                        <p:strVal val="hidden"/>
                                      </p:to>
                                    </p:set>
                                  </p:childTnLst>
                                </p:cTn>
                              </p:par>
                              <p:par>
                                <p:cTn id="41" presetID="10" presetClass="exit" presetSubtype="0" fill="hold" nodeType="withEffect">
                                  <p:stCondLst>
                                    <p:cond delay="1000"/>
                                  </p:stCondLst>
                                  <p:childTnLst>
                                    <p:animEffect transition="out" filter="fade">
                                      <p:cBhvr>
                                        <p:cTn id="42" dur="500"/>
                                        <p:tgtEl>
                                          <p:spTgt spid="84"/>
                                        </p:tgtEl>
                                      </p:cBhvr>
                                    </p:animEffect>
                                    <p:set>
                                      <p:cBhvr>
                                        <p:cTn id="43" dur="1" fill="hold">
                                          <p:stCondLst>
                                            <p:cond delay="499"/>
                                          </p:stCondLst>
                                        </p:cTn>
                                        <p:tgtEl>
                                          <p:spTgt spid="84"/>
                                        </p:tgtEl>
                                        <p:attrNameLst>
                                          <p:attrName>style.visibility</p:attrName>
                                        </p:attrNameLst>
                                      </p:cBhvr>
                                      <p:to>
                                        <p:strVal val="hidden"/>
                                      </p:to>
                                    </p:set>
                                  </p:childTnLst>
                                </p:cTn>
                              </p:par>
                              <p:par>
                                <p:cTn id="44" presetID="10" presetClass="entr" presetSubtype="0" fill="hold" nodeType="withEffect">
                                  <p:stCondLst>
                                    <p:cond delay="1000"/>
                                  </p:stCondLst>
                                  <p:childTnLst>
                                    <p:set>
                                      <p:cBhvr>
                                        <p:cTn id="45" dur="1" fill="hold">
                                          <p:stCondLst>
                                            <p:cond delay="0"/>
                                          </p:stCondLst>
                                        </p:cTn>
                                        <p:tgtEl>
                                          <p:spTgt spid="83"/>
                                        </p:tgtEl>
                                        <p:attrNameLst>
                                          <p:attrName>style.visibility</p:attrName>
                                        </p:attrNameLst>
                                      </p:cBhvr>
                                      <p:to>
                                        <p:strVal val="visible"/>
                                      </p:to>
                                    </p:set>
                                    <p:animEffect transition="in" filter="fade">
                                      <p:cBhvr>
                                        <p:cTn id="46" dur="500"/>
                                        <p:tgtEl>
                                          <p:spTgt spid="83"/>
                                        </p:tgtEl>
                                      </p:cBhvr>
                                    </p:animEffect>
                                  </p:childTnLst>
                                </p:cTn>
                              </p:par>
                              <p:par>
                                <p:cTn id="47" presetID="10" presetClass="entr" presetSubtype="0" fill="hold" nodeType="withEffect">
                                  <p:stCondLst>
                                    <p:cond delay="100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304800" y="0"/>
            <a:ext cx="10058400" cy="2362200"/>
          </a:xfrm>
          <a:prstGeom prst="rect">
            <a:avLst/>
          </a:prstGeom>
          <a:solidFill>
            <a:schemeClr val="tx1">
              <a:lumMod val="65000"/>
              <a:lumOff val="35000"/>
            </a:schemeClr>
          </a:solidFill>
          <a:ln w="381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94146" y="-152400"/>
            <a:ext cx="4601387" cy="1785104"/>
          </a:xfrm>
          <a:prstGeom prst="rect">
            <a:avLst/>
          </a:prstGeom>
        </p:spPr>
        <p:txBody>
          <a:bodyPr wrap="none">
            <a:spAutoFit/>
          </a:bodyPr>
          <a:lstStyle/>
          <a:p>
            <a:r>
              <a:rPr lang="en-US" sz="11000" dirty="0" smtClean="0">
                <a:solidFill>
                  <a:srgbClr val="FFFFFF"/>
                </a:solidFill>
                <a:latin typeface="Myriad Pro" pitchFamily="34" charset="0"/>
              </a:rPr>
              <a:t>Soylent</a:t>
            </a:r>
            <a:endParaRPr lang="en-US" sz="11000" dirty="0">
              <a:solidFill>
                <a:srgbClr val="FFFFFF"/>
              </a:solidFill>
            </a:endParaRPr>
          </a:p>
        </p:txBody>
      </p:sp>
      <p:sp>
        <p:nvSpPr>
          <p:cNvPr id="7" name="TextBox 6"/>
          <p:cNvSpPr txBox="1"/>
          <p:nvPr/>
        </p:nvSpPr>
        <p:spPr>
          <a:xfrm>
            <a:off x="270346" y="1600200"/>
            <a:ext cx="4559272" cy="677108"/>
          </a:xfrm>
          <a:prstGeom prst="rect">
            <a:avLst/>
          </a:prstGeom>
          <a:noFill/>
        </p:spPr>
        <p:txBody>
          <a:bodyPr wrap="none" rtlCol="0">
            <a:spAutoFit/>
          </a:bodyPr>
          <a:lstStyle/>
          <a:p>
            <a:r>
              <a:rPr lang="en-US" sz="3800" dirty="0" err="1" smtClean="0">
                <a:solidFill>
                  <a:srgbClr val="FFFFFF"/>
                </a:solidFill>
                <a:latin typeface="Myriad Pro" pitchFamily="34" charset="0"/>
              </a:rPr>
              <a:t>soylent@csail.mit.edu</a:t>
            </a:r>
            <a:endParaRPr lang="en-US" sz="3800" dirty="0">
              <a:solidFill>
                <a:srgbClr val="FFFFFF"/>
              </a:solidFill>
            </a:endParaRPr>
          </a:p>
        </p:txBody>
      </p:sp>
      <p:pic>
        <p:nvPicPr>
          <p:cNvPr id="8" name="Picture 7" descr="shortn-icon-01.png"/>
          <p:cNvPicPr>
            <a:picLocks noChangeAspect="1"/>
          </p:cNvPicPr>
          <p:nvPr/>
        </p:nvPicPr>
        <p:blipFill>
          <a:blip r:embed="rId2"/>
          <a:stretch>
            <a:fillRect/>
          </a:stretch>
        </p:blipFill>
        <p:spPr>
          <a:xfrm>
            <a:off x="382034" y="5334000"/>
            <a:ext cx="6967228" cy="1219200"/>
          </a:xfrm>
          <a:prstGeom prst="rect">
            <a:avLst/>
          </a:prstGeom>
          <a:ln>
            <a:solidFill>
              <a:schemeClr val="bg1">
                <a:lumMod val="50000"/>
              </a:schemeClr>
            </a:solidFill>
          </a:ln>
        </p:spPr>
      </p:pic>
      <p:pic>
        <p:nvPicPr>
          <p:cNvPr id="9" name="Picture 8" descr="shortn-icon-01.png"/>
          <p:cNvPicPr>
            <a:picLocks noChangeAspect="1"/>
          </p:cNvPicPr>
          <p:nvPr/>
        </p:nvPicPr>
        <p:blipFill>
          <a:blip r:embed="rId3"/>
          <a:stretch>
            <a:fillRect/>
          </a:stretch>
        </p:blipFill>
        <p:spPr>
          <a:xfrm>
            <a:off x="381000" y="3962400"/>
            <a:ext cx="6969011" cy="1219200"/>
          </a:xfrm>
          <a:prstGeom prst="rect">
            <a:avLst/>
          </a:prstGeom>
          <a:ln>
            <a:solidFill>
              <a:schemeClr val="bg1">
                <a:lumMod val="50000"/>
              </a:schemeClr>
            </a:solidFill>
          </a:ln>
        </p:spPr>
      </p:pic>
      <p:pic>
        <p:nvPicPr>
          <p:cNvPr id="10" name="Picture 9" descr="shortn-icon-01.png"/>
          <p:cNvPicPr>
            <a:picLocks noChangeAspect="1"/>
          </p:cNvPicPr>
          <p:nvPr/>
        </p:nvPicPr>
        <p:blipFill>
          <a:blip r:embed="rId4"/>
          <a:stretch>
            <a:fillRect/>
          </a:stretch>
        </p:blipFill>
        <p:spPr>
          <a:xfrm>
            <a:off x="381000" y="2590800"/>
            <a:ext cx="6969011" cy="1219200"/>
          </a:xfrm>
          <a:prstGeom prst="rect">
            <a:avLst/>
          </a:prstGeom>
          <a:ln>
            <a:solidFill>
              <a:schemeClr val="bg1">
                <a:lumMod val="50000"/>
              </a:schemeClr>
            </a:solidFill>
          </a:ln>
        </p:spPr>
      </p:pic>
      <p:pic>
        <p:nvPicPr>
          <p:cNvPr id="12" name="Picture 11" descr="icon-fullslide-white.png"/>
          <p:cNvPicPr>
            <a:picLocks noChangeAspect="1"/>
          </p:cNvPicPr>
          <p:nvPr/>
        </p:nvPicPr>
        <p:blipFill>
          <a:blip r:embed="rId5"/>
          <a:stretch>
            <a:fillRect/>
          </a:stretch>
        </p:blipFill>
        <p:spPr>
          <a:xfrm>
            <a:off x="5791200" y="152399"/>
            <a:ext cx="3124200" cy="2019483"/>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Price on Wait Time</a:t>
            </a:r>
            <a:endParaRPr lang="en-US" dirty="0"/>
          </a:p>
        </p:txBody>
      </p:sp>
      <p:graphicFrame>
        <p:nvGraphicFramePr>
          <p:cNvPr id="5" name="Chart 4"/>
          <p:cNvGraphicFramePr/>
          <p:nvPr/>
        </p:nvGraphicFramePr>
        <p:xfrm>
          <a:off x="609600" y="2819400"/>
          <a:ext cx="83058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p:cNvSpPr>
            <a:spLocks noGrp="1"/>
          </p:cNvSpPr>
          <p:nvPr>
            <p:ph idx="1"/>
          </p:nvPr>
        </p:nvSpPr>
        <p:spPr>
          <a:xfrm>
            <a:off x="457200" y="1417637"/>
            <a:ext cx="8229600" cy="1249363"/>
          </a:xfrm>
        </p:spPr>
        <p:txBody>
          <a:bodyPr/>
          <a:lstStyle/>
          <a:p>
            <a:r>
              <a:rPr lang="en-US" dirty="0" smtClean="0"/>
              <a:t>Paying more had no effect on early arrivals,</a:t>
            </a:r>
            <a:br>
              <a:rPr lang="en-US" dirty="0" smtClean="0"/>
            </a:br>
            <a:r>
              <a:rPr lang="en-US" dirty="0" smtClean="0"/>
              <a:t>but sped up the latecomers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Legality, Ethics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Unknown third parties can see your document</a:t>
            </a:r>
            <a:br>
              <a:rPr lang="en-US" dirty="0" smtClean="0"/>
            </a:br>
            <a:r>
              <a:rPr lang="en-US" dirty="0" smtClean="0"/>
              <a:t>	</a:t>
            </a:r>
            <a:r>
              <a:rPr lang="en-US" sz="2941" dirty="0" smtClean="0">
                <a:solidFill>
                  <a:schemeClr val="tx1">
                    <a:lumMod val="50000"/>
                    <a:lumOff val="50000"/>
                  </a:schemeClr>
                </a:solidFill>
              </a:rPr>
              <a:t>One solution: develop long-term relationships</a:t>
            </a:r>
            <a:r>
              <a:rPr lang="en-US" dirty="0" smtClean="0"/>
              <a:t/>
            </a:r>
            <a:br>
              <a:rPr lang="en-US" dirty="0" smtClean="0"/>
            </a:br>
            <a:r>
              <a:rPr lang="en-US" dirty="0" smtClean="0"/>
              <a:t>	</a:t>
            </a:r>
            <a:r>
              <a:rPr lang="en-US" sz="2941" dirty="0" smtClean="0">
                <a:solidFill>
                  <a:schemeClr val="tx1">
                    <a:lumMod val="50000"/>
                    <a:lumOff val="50000"/>
                  </a:schemeClr>
                </a:solidFill>
              </a:rPr>
              <a:t>Or: enterprises hire wage workers under NDA</a:t>
            </a:r>
          </a:p>
          <a:p>
            <a:r>
              <a:rPr lang="en-US" dirty="0" smtClean="0"/>
              <a:t>Who owns the edits to your document?</a:t>
            </a:r>
            <a:br>
              <a:rPr lang="en-US" dirty="0" smtClean="0"/>
            </a:br>
            <a:r>
              <a:rPr lang="en-US" dirty="0" smtClean="0"/>
              <a:t>	</a:t>
            </a:r>
            <a:r>
              <a:rPr lang="en-US" sz="2941" dirty="0" smtClean="0">
                <a:solidFill>
                  <a:schemeClr val="tx1">
                    <a:lumMod val="50000"/>
                    <a:lumOff val="50000"/>
                  </a:schemeClr>
                </a:solidFill>
              </a:rPr>
              <a:t>Work-for-hire contract means the author retains rights</a:t>
            </a:r>
            <a:br>
              <a:rPr lang="en-US" sz="2941" dirty="0" smtClean="0">
                <a:solidFill>
                  <a:schemeClr val="tx1">
                    <a:lumMod val="50000"/>
                    <a:lumOff val="50000"/>
                  </a:schemeClr>
                </a:solidFill>
              </a:rPr>
            </a:br>
            <a:r>
              <a:rPr lang="en-US" sz="2941" dirty="0" smtClean="0">
                <a:solidFill>
                  <a:schemeClr val="tx1">
                    <a:lumMod val="50000"/>
                    <a:lumOff val="50000"/>
                  </a:schemeClr>
                </a:solidFill>
              </a:rPr>
              <a:t>	Is this the correct model? </a:t>
            </a:r>
          </a:p>
          <a:p>
            <a:r>
              <a:rPr lang="en-US" dirty="0" err="1" smtClean="0"/>
              <a:t>Taylorism</a:t>
            </a:r>
            <a:r>
              <a:rPr lang="en-US" dirty="0" smtClean="0"/>
              <a:t> and the Turker as API call</a:t>
            </a:r>
            <a:br>
              <a:rPr lang="en-US" dirty="0" smtClean="0"/>
            </a:br>
            <a:r>
              <a:rPr lang="en-US" dirty="0" smtClean="0"/>
              <a:t>	</a:t>
            </a:r>
            <a:r>
              <a:rPr lang="en-US" sz="2703" dirty="0" smtClean="0">
                <a:solidFill>
                  <a:schemeClr val="tx1">
                    <a:lumMod val="50000"/>
                    <a:lumOff val="50000"/>
                  </a:schemeClr>
                </a:solidFill>
              </a:rPr>
              <a:t>Embed human-human contract ethics into your system</a:t>
            </a:r>
            <a:br>
              <a:rPr lang="en-US" sz="2703" dirty="0" smtClean="0">
                <a:solidFill>
                  <a:schemeClr val="tx1">
                    <a:lumMod val="50000"/>
                    <a:lumOff val="50000"/>
                  </a:schemeClr>
                </a:solidFill>
              </a:rPr>
            </a:br>
            <a:r>
              <a:rPr lang="en-US" sz="2703" dirty="0" smtClean="0">
                <a:solidFill>
                  <a:schemeClr val="tx1">
                    <a:lumMod val="50000"/>
                    <a:lumOff val="50000"/>
                  </a:schemeClr>
                </a:solidFill>
              </a:rPr>
              <a:t>	Adjusting to minimum wage</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normAutofit/>
          </a:bodyPr>
          <a:lstStyle/>
          <a:p>
            <a:r>
              <a:rPr lang="en-US" sz="2800" dirty="0" smtClean="0"/>
              <a:t>Powering novel interactions with the wisdom of crowds</a:t>
            </a:r>
            <a:br>
              <a:rPr lang="en-US" sz="2800" dirty="0" smtClean="0"/>
            </a:br>
            <a:r>
              <a:rPr lang="en-US" sz="2000" dirty="0" smtClean="0">
                <a:solidFill>
                  <a:schemeClr val="tx1">
                    <a:lumMod val="50000"/>
                    <a:lumOff val="50000"/>
                  </a:schemeClr>
                </a:solidFill>
              </a:rPr>
              <a:t>[</a:t>
            </a:r>
            <a:r>
              <a:rPr lang="en-US" sz="2000" dirty="0" err="1" smtClean="0">
                <a:solidFill>
                  <a:schemeClr val="tx1">
                    <a:lumMod val="50000"/>
                    <a:lumOff val="50000"/>
                  </a:schemeClr>
                </a:solidFill>
              </a:rPr>
              <a:t>ChaCha</a:t>
            </a:r>
            <a:r>
              <a:rPr lang="en-US" sz="2000" dirty="0" smtClean="0">
                <a:solidFill>
                  <a:schemeClr val="tx1">
                    <a:lumMod val="50000"/>
                    <a:lumOff val="50000"/>
                  </a:schemeClr>
                </a:solidFill>
              </a:rPr>
              <a:t>; </a:t>
            </a:r>
            <a:r>
              <a:rPr lang="en-US" sz="2000" dirty="0" err="1" smtClean="0">
                <a:solidFill>
                  <a:schemeClr val="tx1">
                    <a:lumMod val="50000"/>
                    <a:lumOff val="50000"/>
                  </a:schemeClr>
                </a:solidFill>
              </a:rPr>
              <a:t>Sala</a:t>
            </a:r>
            <a:r>
              <a:rPr lang="en-US" sz="2000" dirty="0" smtClean="0">
                <a:solidFill>
                  <a:schemeClr val="tx1">
                    <a:lumMod val="50000"/>
                    <a:lumOff val="50000"/>
                  </a:schemeClr>
                </a:solidFill>
              </a:rPr>
              <a:t> et al., Pervasive 2007; </a:t>
            </a:r>
            <a:r>
              <a:rPr lang="en-US" sz="2000" dirty="0" err="1" smtClean="0">
                <a:solidFill>
                  <a:schemeClr val="tx1">
                    <a:lumMod val="50000"/>
                    <a:lumOff val="50000"/>
                  </a:schemeClr>
                </a:solidFill>
              </a:rPr>
              <a:t>Bigham</a:t>
            </a:r>
            <a:r>
              <a:rPr lang="en-US" sz="2000" dirty="0" smtClean="0">
                <a:solidFill>
                  <a:schemeClr val="tx1">
                    <a:lumMod val="50000"/>
                    <a:lumOff val="50000"/>
                  </a:schemeClr>
                </a:solidFill>
              </a:rPr>
              <a:t> et al., UIST 2010]</a:t>
            </a:r>
          </a:p>
          <a:p>
            <a:r>
              <a:rPr lang="en-US" sz="2800" dirty="0" smtClean="0"/>
              <a:t>Improving quality on Mechanical Turk</a:t>
            </a:r>
            <a:br>
              <a:rPr lang="en-US" sz="2800" dirty="0" smtClean="0"/>
            </a:br>
            <a:r>
              <a:rPr lang="en-US" sz="2000" dirty="0" smtClean="0">
                <a:solidFill>
                  <a:schemeClr val="tx1">
                    <a:lumMod val="50000"/>
                    <a:lumOff val="50000"/>
                  </a:schemeClr>
                </a:solidFill>
              </a:rPr>
              <a:t>[</a:t>
            </a:r>
            <a:r>
              <a:rPr lang="en-US" sz="2000" dirty="0" err="1" smtClean="0">
                <a:solidFill>
                  <a:schemeClr val="tx1">
                    <a:lumMod val="50000"/>
                    <a:lumOff val="50000"/>
                  </a:schemeClr>
                </a:solidFill>
              </a:rPr>
              <a:t>Kittur</a:t>
            </a:r>
            <a:r>
              <a:rPr lang="en-US" sz="2000" dirty="0" smtClean="0">
                <a:solidFill>
                  <a:schemeClr val="tx1">
                    <a:lumMod val="50000"/>
                    <a:lumOff val="50000"/>
                  </a:schemeClr>
                </a:solidFill>
              </a:rPr>
              <a:t> et al., CHI 2008; </a:t>
            </a:r>
            <a:r>
              <a:rPr lang="en-US" sz="2000" dirty="0" err="1" smtClean="0">
                <a:solidFill>
                  <a:schemeClr val="tx1">
                    <a:lumMod val="50000"/>
                    <a:lumOff val="50000"/>
                  </a:schemeClr>
                </a:solidFill>
              </a:rPr>
              <a:t>Heer</a:t>
            </a:r>
            <a:r>
              <a:rPr lang="en-US" sz="2000" dirty="0" smtClean="0">
                <a:solidFill>
                  <a:schemeClr val="tx1">
                    <a:lumMod val="50000"/>
                    <a:lumOff val="50000"/>
                  </a:schemeClr>
                </a:solidFill>
              </a:rPr>
              <a:t> et al., CHI 2010]</a:t>
            </a:r>
          </a:p>
          <a:p>
            <a:r>
              <a:rPr lang="en-US" sz="2800" dirty="0" smtClean="0"/>
              <a:t>Artificial intelligence techniques for word processing</a:t>
            </a:r>
            <a:br>
              <a:rPr lang="en-US" sz="2800" dirty="0" smtClean="0"/>
            </a:br>
            <a:r>
              <a:rPr lang="en-US" sz="2800" dirty="0" smtClean="0"/>
              <a:t>	Automatic proofreading </a:t>
            </a:r>
            <a:r>
              <a:rPr lang="en-US" sz="2000" dirty="0" smtClean="0">
                <a:solidFill>
                  <a:schemeClr val="tx1">
                    <a:lumMod val="50000"/>
                    <a:lumOff val="50000"/>
                  </a:schemeClr>
                </a:solidFill>
              </a:rPr>
              <a:t>[</a:t>
            </a:r>
            <a:r>
              <a:rPr lang="en-US" sz="2000" dirty="0" err="1" smtClean="0">
                <a:solidFill>
                  <a:schemeClr val="tx1">
                    <a:lumMod val="50000"/>
                    <a:lumOff val="50000"/>
                  </a:schemeClr>
                </a:solidFill>
              </a:rPr>
              <a:t>Kukich</a:t>
            </a:r>
            <a:r>
              <a:rPr lang="en-US" sz="2000" dirty="0" smtClean="0">
                <a:solidFill>
                  <a:schemeClr val="tx1">
                    <a:lumMod val="50000"/>
                    <a:lumOff val="50000"/>
                  </a:schemeClr>
                </a:solidFill>
              </a:rPr>
              <a:t>, CSUR 1992]</a:t>
            </a:r>
            <a:r>
              <a:rPr lang="en-US" sz="2800" dirty="0" smtClean="0"/>
              <a:t/>
            </a:r>
            <a:br>
              <a:rPr lang="en-US" sz="2800" dirty="0" smtClean="0"/>
            </a:br>
            <a:r>
              <a:rPr lang="en-US" sz="2800" dirty="0" smtClean="0"/>
              <a:t>	Sentence compression </a:t>
            </a:r>
            <a:r>
              <a:rPr lang="en-US" sz="2000" dirty="0" smtClean="0">
                <a:solidFill>
                  <a:schemeClr val="tx1">
                    <a:lumMod val="50000"/>
                    <a:lumOff val="50000"/>
                  </a:schemeClr>
                </a:solidFill>
              </a:rPr>
              <a:t>[Clarke and </a:t>
            </a:r>
            <a:r>
              <a:rPr lang="en-US" sz="2000" dirty="0" err="1" smtClean="0">
                <a:solidFill>
                  <a:schemeClr val="tx1">
                    <a:lumMod val="50000"/>
                    <a:lumOff val="50000"/>
                  </a:schemeClr>
                </a:solidFill>
              </a:rPr>
              <a:t>Lapata</a:t>
            </a:r>
            <a:r>
              <a:rPr lang="en-US" sz="2000" dirty="0" smtClean="0">
                <a:solidFill>
                  <a:schemeClr val="tx1">
                    <a:lumMod val="50000"/>
                    <a:lumOff val="50000"/>
                  </a:schemeClr>
                </a:solidFill>
              </a:rPr>
              <a:t>, ACL 2006]</a:t>
            </a:r>
            <a:r>
              <a:rPr lang="en-US" sz="2800" dirty="0" smtClean="0"/>
              <a:t/>
            </a:r>
            <a:br>
              <a:rPr lang="en-US" sz="2800" dirty="0" smtClean="0"/>
            </a:br>
            <a:r>
              <a:rPr lang="en-US" sz="2800" dirty="0" smtClean="0"/>
              <a:t>	AI for EUP </a:t>
            </a:r>
            <a:r>
              <a:rPr lang="en-US" sz="2000" dirty="0" smtClean="0">
                <a:solidFill>
                  <a:schemeClr val="tx1">
                    <a:lumMod val="50000"/>
                    <a:lumOff val="50000"/>
                  </a:schemeClr>
                </a:solidFill>
              </a:rPr>
              <a:t>[</a:t>
            </a:r>
            <a:r>
              <a:rPr lang="en-US" sz="2000" dirty="0" err="1" smtClean="0">
                <a:solidFill>
                  <a:schemeClr val="tx1">
                    <a:lumMod val="50000"/>
                    <a:lumOff val="50000"/>
                  </a:schemeClr>
                </a:solidFill>
              </a:rPr>
              <a:t>Cypher</a:t>
            </a:r>
            <a:r>
              <a:rPr lang="en-US" sz="2000" dirty="0" smtClean="0">
                <a:solidFill>
                  <a:schemeClr val="tx1">
                    <a:lumMod val="50000"/>
                    <a:lumOff val="50000"/>
                  </a:schemeClr>
                </a:solidFill>
              </a:rPr>
              <a:t> 1993]</a:t>
            </a:r>
            <a:r>
              <a:rPr lang="en-US" sz="3600" dirty="0" smtClean="0"/>
              <a:t/>
            </a:r>
            <a:br>
              <a:rPr lang="en-US" sz="3600" dirty="0" smtClean="0"/>
            </a:br>
            <a:endParaRPr lang="en-US" sz="28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Cost</a:t>
            </a:r>
            <a:endParaRPr lang="en-US" dirty="0"/>
          </a:p>
        </p:txBody>
      </p:sp>
      <p:sp>
        <p:nvSpPr>
          <p:cNvPr id="3" name="Content Placeholder 2"/>
          <p:cNvSpPr>
            <a:spLocks noGrp="1"/>
          </p:cNvSpPr>
          <p:nvPr>
            <p:ph idx="1"/>
          </p:nvPr>
        </p:nvSpPr>
        <p:spPr/>
        <p:txBody>
          <a:bodyPr/>
          <a:lstStyle/>
          <a:p>
            <a:r>
              <a:rPr lang="en-US" dirty="0" smtClean="0"/>
              <a:t>$0.08 per Find, $0.05 per Fix, and $0.04 per Verify</a:t>
            </a:r>
          </a:p>
          <a:p>
            <a:r>
              <a:rPr lang="en-US" dirty="0" smtClean="0"/>
              <a:t>Average paragraph cost $1.41 to Shortn:</a:t>
            </a:r>
            <a:br>
              <a:rPr lang="en-US" dirty="0" smtClean="0"/>
            </a:br>
            <a:r>
              <a:rPr lang="en-US" dirty="0" smtClean="0"/>
              <a:t>		$0.55 to Find an average of two patches</a:t>
            </a:r>
            <a:br>
              <a:rPr lang="en-US" dirty="0" smtClean="0"/>
            </a:br>
            <a:r>
              <a:rPr lang="en-US" dirty="0" smtClean="0"/>
              <a:t>	$0.48 to Fix each patch</a:t>
            </a:r>
            <a:br>
              <a:rPr lang="en-US" dirty="0" smtClean="0"/>
            </a:br>
            <a:r>
              <a:rPr lang="en-US" dirty="0" smtClean="0"/>
              <a:t>	$0.38 to Verify each patch</a:t>
            </a:r>
          </a:p>
          <a:p>
            <a:r>
              <a:rPr lang="en-US" dirty="0" smtClean="0"/>
              <a:t>Lower bound with $0.01 per task:</a:t>
            </a:r>
            <a:br>
              <a:rPr lang="en-US" dirty="0" smtClean="0"/>
            </a:br>
            <a:r>
              <a:rPr lang="en-US" dirty="0" smtClean="0"/>
              <a:t>	$0.30 per paragraph</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Soylent-shortn.mp4">
            <a:hlinkClick r:id="" action="ppaction://media"/>
          </p:cNvPr>
          <p:cNvPicPr/>
          <p:nvPr>
            <a:videoFile r:link="rId1"/>
          </p:nvPr>
        </p:nvPicPr>
        <p:blipFill>
          <a:blip r:embed="rId3"/>
          <a:stretch>
            <a:fillRect/>
          </a:stretch>
        </p:blipFill>
        <p:spPr>
          <a:xfrm>
            <a:off x="0" y="85725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3" name="Soylent-crowdproof.mp4">
            <a:hlinkClick r:id="" action="ppaction://media"/>
          </p:cNvPr>
          <p:cNvPicPr/>
          <p:nvPr>
            <a:videoFile r:link="rId1"/>
          </p:nvPr>
        </p:nvPicPr>
        <p:blipFill>
          <a:blip r:embed="rId3"/>
          <a:stretch>
            <a:fillRect/>
          </a:stretch>
        </p:blipFill>
        <p:spPr>
          <a:xfrm>
            <a:off x="0" y="85725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3" name="Soylent-humanmacro.mp4">
            <a:hlinkClick r:id="" action="ppaction://media"/>
          </p:cNvPr>
          <p:cNvPicPr/>
          <p:nvPr>
            <a:videoFile r:link="rId1"/>
          </p:nvPr>
        </p:nvPicPr>
        <p:blipFill>
          <a:blip r:embed="rId3"/>
          <a:stretch>
            <a:fillRect/>
          </a:stretch>
        </p:blipFill>
        <p:spPr>
          <a:xfrm>
            <a:off x="0" y="85725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uist-demo.mp4">
            <a:hlinkClick r:id="" action="ppaction://media"/>
          </p:cNvPr>
          <p:cNvPicPr/>
          <p:nvPr>
            <a:videoFile r:link="rId1"/>
          </p:nvPr>
        </p:nvPicPr>
        <p:blipFill>
          <a:blip r:embed="rId3"/>
          <a:stretch>
            <a:fillRect/>
          </a:stretch>
        </p:blipFill>
        <p:spPr>
          <a:xfrm>
            <a:off x="285750" y="0"/>
            <a:ext cx="85725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6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10"/>
          <p:cNvSpPr/>
          <p:nvPr/>
        </p:nvSpPr>
        <p:spPr>
          <a:xfrm>
            <a:off x="533400" y="304800"/>
            <a:ext cx="8077200" cy="1892826"/>
          </a:xfrm>
          <a:prstGeom prst="rect">
            <a:avLst/>
          </a:prstGeom>
        </p:spPr>
        <p:txBody>
          <a:bodyPr wrap="square">
            <a:spAutoFit/>
          </a:bodyPr>
          <a:lstStyle/>
          <a:p>
            <a:pPr algn="ctr"/>
            <a:r>
              <a:rPr lang="en-US" sz="3900" dirty="0" smtClean="0">
                <a:solidFill>
                  <a:srgbClr val="000000"/>
                </a:solidFill>
                <a:cs typeface="Myriad Pro"/>
              </a:rPr>
              <a:t>Soylent is a word processing interface </a:t>
            </a:r>
            <a:r>
              <a:rPr lang="en-US" sz="3900" dirty="0" smtClean="0">
                <a:solidFill>
                  <a:srgbClr val="000000"/>
                </a:solidFill>
                <a:latin typeface="Myriad Pro Light"/>
                <a:cs typeface="Myriad Pro Light"/>
              </a:rPr>
              <a:t>that uses crowd contributions to </a:t>
            </a:r>
            <a:br>
              <a:rPr lang="en-US" sz="3900" dirty="0" smtClean="0">
                <a:solidFill>
                  <a:srgbClr val="000000"/>
                </a:solidFill>
                <a:latin typeface="Myriad Pro Light"/>
                <a:cs typeface="Myriad Pro Light"/>
              </a:rPr>
            </a:br>
            <a:r>
              <a:rPr lang="en-US" sz="3900" dirty="0" smtClean="0">
                <a:solidFill>
                  <a:srgbClr val="000000"/>
                </a:solidFill>
                <a:latin typeface="Myriad Pro Light"/>
                <a:cs typeface="Myriad Pro Light"/>
              </a:rPr>
              <a:t>aid complex writing tasks.</a:t>
            </a:r>
          </a:p>
        </p:txBody>
      </p:sp>
      <p:pic>
        <p:nvPicPr>
          <p:cNvPr id="12" name="Picture 11" descr="shortn-icon-01.png"/>
          <p:cNvPicPr>
            <a:picLocks noChangeAspect="1"/>
          </p:cNvPicPr>
          <p:nvPr/>
        </p:nvPicPr>
        <p:blipFill>
          <a:blip r:embed="rId3"/>
          <a:stretch>
            <a:fillRect/>
          </a:stretch>
        </p:blipFill>
        <p:spPr>
          <a:xfrm>
            <a:off x="652936" y="5334000"/>
            <a:ext cx="7838128" cy="1371600"/>
          </a:xfrm>
          <a:prstGeom prst="rect">
            <a:avLst/>
          </a:prstGeom>
          <a:ln>
            <a:solidFill>
              <a:schemeClr val="bg1">
                <a:lumMod val="50000"/>
              </a:schemeClr>
            </a:solidFill>
          </a:ln>
        </p:spPr>
      </p:pic>
      <p:pic>
        <p:nvPicPr>
          <p:cNvPr id="13" name="Picture 12" descr="shortn-icon-01.png"/>
          <p:cNvPicPr>
            <a:picLocks noChangeAspect="1"/>
          </p:cNvPicPr>
          <p:nvPr/>
        </p:nvPicPr>
        <p:blipFill>
          <a:blip r:embed="rId4"/>
          <a:stretch>
            <a:fillRect/>
          </a:stretch>
        </p:blipFill>
        <p:spPr>
          <a:xfrm>
            <a:off x="651932" y="3924300"/>
            <a:ext cx="7840137" cy="1371600"/>
          </a:xfrm>
          <a:prstGeom prst="rect">
            <a:avLst/>
          </a:prstGeom>
          <a:ln>
            <a:solidFill>
              <a:schemeClr val="bg1">
                <a:lumMod val="50000"/>
              </a:schemeClr>
            </a:solidFill>
          </a:ln>
        </p:spPr>
      </p:pic>
      <p:pic>
        <p:nvPicPr>
          <p:cNvPr id="14" name="Picture 13" descr="shortn-icon-01.png"/>
          <p:cNvPicPr>
            <a:picLocks noChangeAspect="1"/>
          </p:cNvPicPr>
          <p:nvPr/>
        </p:nvPicPr>
        <p:blipFill>
          <a:blip r:embed="rId5"/>
          <a:stretch>
            <a:fillRect/>
          </a:stretch>
        </p:blipFill>
        <p:spPr>
          <a:xfrm>
            <a:off x="651932" y="2514600"/>
            <a:ext cx="7840137" cy="1371600"/>
          </a:xfrm>
          <a:prstGeom prst="rect">
            <a:avLst/>
          </a:prstGeom>
          <a:ln>
            <a:solidFill>
              <a:schemeClr val="bg1">
                <a:lumMod val="50000"/>
              </a:schemeClr>
            </a:solidFill>
          </a:ln>
        </p:spPr>
      </p:pic>
      <p:pic>
        <p:nvPicPr>
          <p:cNvPr id="8" name="Picture 7" descr="shortn-icon-01.png"/>
          <p:cNvPicPr>
            <a:picLocks noChangeAspect="1"/>
          </p:cNvPicPr>
          <p:nvPr/>
        </p:nvPicPr>
        <p:blipFill>
          <a:blip r:embed="rId6"/>
          <a:stretch>
            <a:fillRect/>
          </a:stretch>
        </p:blipFill>
        <p:spPr>
          <a:xfrm>
            <a:off x="651932" y="3924300"/>
            <a:ext cx="7838251" cy="1371600"/>
          </a:xfrm>
          <a:prstGeom prst="rect">
            <a:avLst/>
          </a:prstGeom>
          <a:ln>
            <a:solidFill>
              <a:schemeClr val="bg1">
                <a:lumMod val="50000"/>
              </a:schemeClr>
            </a:solidFill>
          </a:ln>
        </p:spPr>
      </p:pic>
      <p:pic>
        <p:nvPicPr>
          <p:cNvPr id="9" name="Picture 8" descr="shortn-icon-01.png"/>
          <p:cNvPicPr>
            <a:picLocks noChangeAspect="1"/>
          </p:cNvPicPr>
          <p:nvPr/>
        </p:nvPicPr>
        <p:blipFill>
          <a:blip r:embed="rId7"/>
          <a:stretch>
            <a:fillRect/>
          </a:stretch>
        </p:blipFill>
        <p:spPr>
          <a:xfrm>
            <a:off x="651932" y="3924300"/>
            <a:ext cx="7838251" cy="1371599"/>
          </a:xfrm>
          <a:prstGeom prst="rect">
            <a:avLst/>
          </a:prstGeom>
          <a:ln>
            <a:solidFill>
              <a:schemeClr val="bg1">
                <a:lumMod val="50000"/>
              </a:schemeClr>
            </a:solidFill>
          </a:ln>
        </p:spPr>
      </p:pic>
      <p:pic>
        <p:nvPicPr>
          <p:cNvPr id="10" name="Picture 9" descr="shortn-icon-01.png"/>
          <p:cNvPicPr>
            <a:picLocks noChangeAspect="1"/>
          </p:cNvPicPr>
          <p:nvPr/>
        </p:nvPicPr>
        <p:blipFill>
          <a:blip r:embed="rId8"/>
          <a:stretch>
            <a:fillRect/>
          </a:stretch>
        </p:blipFill>
        <p:spPr>
          <a:xfrm>
            <a:off x="652936" y="5334000"/>
            <a:ext cx="7838128" cy="1371599"/>
          </a:xfrm>
          <a:prstGeom prst="rect">
            <a:avLst/>
          </a:prstGeom>
          <a:ln>
            <a:solidFill>
              <a:schemeClr val="bg1">
                <a:lumMod val="50000"/>
              </a:schemeClr>
            </a:solidFill>
          </a:ln>
        </p:spPr>
      </p:pic>
      <p:pic>
        <p:nvPicPr>
          <p:cNvPr id="15" name="Picture 14" descr="shortn-icon-01.png"/>
          <p:cNvPicPr>
            <a:picLocks noChangeAspect="1"/>
          </p:cNvPicPr>
          <p:nvPr/>
        </p:nvPicPr>
        <p:blipFill>
          <a:blip r:embed="rId9"/>
          <a:stretch>
            <a:fillRect/>
          </a:stretch>
        </p:blipFill>
        <p:spPr>
          <a:xfrm>
            <a:off x="652936" y="5334000"/>
            <a:ext cx="7838128" cy="1371599"/>
          </a:xfrm>
          <a:prstGeom prst="rect">
            <a:avLst/>
          </a:prstGeom>
          <a:ln>
            <a:solidFill>
              <a:schemeClr val="bg1">
                <a:lumMod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xit" presetSubtype="0" fill="hold" nodeType="afterEffect">
                                  <p:stCondLst>
                                    <p:cond delay="200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ntr" presetSubtype="0" fill="hold" nodeType="with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3000"/>
                            </p:stCondLst>
                            <p:childTnLst>
                              <p:par>
                                <p:cTn id="21" presetID="10" presetClass="exit" presetSubtype="0" fill="hold" nodeType="afterEffect">
                                  <p:stCondLst>
                                    <p:cond delay="200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ntr" presetSubtype="0" fill="hold" nodeType="withEffect">
                                  <p:stCondLst>
                                    <p:cond delay="20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500"/>
                            </p:stCondLst>
                            <p:childTnLst>
                              <p:par>
                                <p:cTn id="33" presetID="10" presetClass="exit" presetSubtype="0" fill="hold" nodeType="afterEffect">
                                  <p:stCondLst>
                                    <p:cond delay="200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ntr" presetSubtype="0" fill="hold" nodeType="withEffect">
                                  <p:stCondLst>
                                    <p:cond delay="200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3000"/>
                            </p:stCondLst>
                            <p:childTnLst>
                              <p:par>
                                <p:cTn id="40" presetID="10" presetClass="exit" presetSubtype="0" fill="hold" nodeType="afterEffect">
                                  <p:stCondLst>
                                    <p:cond delay="200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par>
                                <p:cTn id="43" presetID="10" presetClass="entr" presetSubtype="0" fill="hold" nodeType="withEffect">
                                  <p:stCondLst>
                                    <p:cond delay="200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10"/>
          <p:cNvSpPr/>
          <p:nvPr/>
        </p:nvSpPr>
        <p:spPr>
          <a:xfrm>
            <a:off x="533400" y="304800"/>
            <a:ext cx="8077200" cy="1892826"/>
          </a:xfrm>
          <a:prstGeom prst="rect">
            <a:avLst/>
          </a:prstGeom>
        </p:spPr>
        <p:txBody>
          <a:bodyPr wrap="square">
            <a:spAutoFit/>
          </a:bodyPr>
          <a:lstStyle/>
          <a:p>
            <a:pPr algn="ctr"/>
            <a:r>
              <a:rPr lang="en-US" sz="3900" dirty="0" smtClean="0">
                <a:solidFill>
                  <a:srgbClr val="000000"/>
                </a:solidFill>
                <a:cs typeface="Myriad Pro"/>
              </a:rPr>
              <a:t>Soylent is a word processing interface </a:t>
            </a:r>
            <a:r>
              <a:rPr lang="en-US" sz="3900" dirty="0" smtClean="0">
                <a:solidFill>
                  <a:srgbClr val="000000"/>
                </a:solidFill>
                <a:latin typeface="Myriad Pro Light"/>
                <a:cs typeface="Myriad Pro Light"/>
              </a:rPr>
              <a:t>that uses crowd contributions to </a:t>
            </a:r>
            <a:br>
              <a:rPr lang="en-US" sz="3900" dirty="0" smtClean="0">
                <a:solidFill>
                  <a:srgbClr val="000000"/>
                </a:solidFill>
                <a:latin typeface="Myriad Pro Light"/>
                <a:cs typeface="Myriad Pro Light"/>
              </a:rPr>
            </a:br>
            <a:r>
              <a:rPr lang="en-US" sz="3900" dirty="0" smtClean="0">
                <a:solidFill>
                  <a:srgbClr val="000000"/>
                </a:solidFill>
                <a:latin typeface="Myriad Pro Light"/>
                <a:cs typeface="Myriad Pro Light"/>
              </a:rPr>
              <a:t>aid complex writing tasks.</a:t>
            </a:r>
          </a:p>
        </p:txBody>
      </p:sp>
      <p:sp>
        <p:nvSpPr>
          <p:cNvPr id="23" name="TextBox 22"/>
          <p:cNvSpPr txBox="1"/>
          <p:nvPr/>
        </p:nvSpPr>
        <p:spPr>
          <a:xfrm>
            <a:off x="0" y="2755374"/>
            <a:ext cx="9144000" cy="4370427"/>
          </a:xfrm>
          <a:prstGeom prst="rect">
            <a:avLst/>
          </a:prstGeom>
          <a:noFill/>
        </p:spPr>
        <p:txBody>
          <a:bodyPr wrap="square" rtlCol="0">
            <a:spAutoFit/>
          </a:bodyPr>
          <a:lstStyle/>
          <a:p>
            <a:pPr lvl="0" algn="ctr"/>
            <a:r>
              <a:rPr lang="en-US" sz="3900" dirty="0" smtClean="0">
                <a:latin typeface="Myriad Pro"/>
                <a:cs typeface="Myriad Pro"/>
              </a:rPr>
              <a:t>Soylent is people.</a:t>
            </a:r>
          </a:p>
          <a:p>
            <a:pPr algn="ctr"/>
            <a:r>
              <a:rPr lang="en-US" sz="3900" dirty="0" smtClean="0">
                <a:latin typeface="Myriad Pro Light"/>
                <a:cs typeface="Myriad Pro Light"/>
              </a:rPr>
              <a:t>Amazon Mechanical Turk </a:t>
            </a:r>
          </a:p>
          <a:p>
            <a:pPr algn="ctr"/>
            <a:endParaRPr lang="en-US" sz="4300" dirty="0" smtClean="0">
              <a:latin typeface="Myriad Pro Light"/>
              <a:cs typeface="Myriad Pro Light"/>
            </a:endParaRPr>
          </a:p>
          <a:p>
            <a:pPr algn="ctr"/>
            <a:endParaRPr lang="en-US" sz="4300" dirty="0" smtClean="0">
              <a:latin typeface="Myriad Pro Light"/>
              <a:cs typeface="Myriad Pro Light"/>
            </a:endParaRPr>
          </a:p>
          <a:p>
            <a:pPr algn="ctr"/>
            <a:endParaRPr lang="en-US" sz="4300" dirty="0" smtClean="0">
              <a:latin typeface="Myriad Pro Light"/>
              <a:cs typeface="Myriad Pro Light"/>
            </a:endParaRPr>
          </a:p>
          <a:p>
            <a:pPr algn="ctr"/>
            <a:r>
              <a:rPr lang="en-US" sz="2900" dirty="0" err="1" smtClean="0">
                <a:latin typeface="Myriad Pro Light"/>
                <a:cs typeface="Myriad Pro Light"/>
              </a:rPr>
              <a:t>Soylent’s</a:t>
            </a:r>
            <a:r>
              <a:rPr lang="en-US" sz="2900" dirty="0" smtClean="0">
                <a:latin typeface="Myriad Pro Light"/>
                <a:cs typeface="Myriad Pro Light"/>
              </a:rPr>
              <a:t> core algorithms are human-powered.</a:t>
            </a:r>
          </a:p>
          <a:p>
            <a:pPr lvl="0" algn="ctr"/>
            <a:endParaRPr lang="en-US" sz="3900" dirty="0" smtClean="0">
              <a:latin typeface="Myriad Pro"/>
              <a:cs typeface="Myriad Pro"/>
            </a:endParaRPr>
          </a:p>
        </p:txBody>
      </p:sp>
      <p:sp>
        <p:nvSpPr>
          <p:cNvPr id="10" name="Rounded Rectangle 9"/>
          <p:cNvSpPr/>
          <p:nvPr/>
        </p:nvSpPr>
        <p:spPr>
          <a:xfrm>
            <a:off x="1092200" y="4267200"/>
            <a:ext cx="3403600" cy="1447800"/>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dirty="0" smtClean="0">
                <a:solidFill>
                  <a:srgbClr val="000000"/>
                </a:solidFill>
                <a:cs typeface="Myriad Pro"/>
              </a:rPr>
              <a:t>Find Unnecessary Text</a:t>
            </a:r>
          </a:p>
          <a:p>
            <a:pPr>
              <a:spcAft>
                <a:spcPts val="600"/>
              </a:spcAft>
            </a:pPr>
            <a:r>
              <a:rPr lang="en-US" dirty="0" smtClean="0">
                <a:solidFill>
                  <a:schemeClr val="tx2"/>
                </a:solidFill>
                <a:latin typeface="Myriad Pro Semibold"/>
                <a:cs typeface="Myriad Pro Semibold"/>
              </a:rPr>
              <a:t>Requester:</a:t>
            </a:r>
            <a:r>
              <a:rPr lang="en-US" dirty="0" smtClean="0">
                <a:latin typeface="Myriad Pro Light"/>
                <a:cs typeface="Myriad Pro Light"/>
              </a:rPr>
              <a:t> </a:t>
            </a:r>
            <a:r>
              <a:rPr lang="en-US" dirty="0" smtClean="0">
                <a:solidFill>
                  <a:srgbClr val="000000"/>
                </a:solidFill>
                <a:latin typeface="Myriad Pro Light"/>
                <a:cs typeface="Myriad Pro Light"/>
              </a:rPr>
              <a:t>Matt C.</a:t>
            </a:r>
            <a:br>
              <a:rPr lang="en-US" dirty="0" smtClean="0">
                <a:solidFill>
                  <a:srgbClr val="000000"/>
                </a:solidFill>
                <a:latin typeface="Myriad Pro Light"/>
                <a:cs typeface="Myriad Pro Light"/>
              </a:rPr>
            </a:br>
            <a:r>
              <a:rPr lang="en-US" dirty="0" smtClean="0">
                <a:solidFill>
                  <a:schemeClr val="tx2"/>
                </a:solidFill>
                <a:latin typeface="Myriad Pro Semibold"/>
                <a:cs typeface="Myriad Pro Semibold"/>
              </a:rPr>
              <a:t>Reward:</a:t>
            </a:r>
            <a:r>
              <a:rPr lang="en-US" dirty="0" smtClean="0">
                <a:latin typeface="Myriad Pro Light"/>
                <a:cs typeface="Myriad Pro Light"/>
              </a:rPr>
              <a:t> </a:t>
            </a:r>
            <a:r>
              <a:rPr lang="en-US" dirty="0" smtClean="0">
                <a:solidFill>
                  <a:srgbClr val="000000"/>
                </a:solidFill>
                <a:latin typeface="Myriad Pro Light"/>
                <a:cs typeface="Myriad Pro Light"/>
              </a:rPr>
              <a:t>$0.01</a:t>
            </a:r>
            <a:br>
              <a:rPr lang="en-US" dirty="0" smtClean="0">
                <a:solidFill>
                  <a:srgbClr val="000000"/>
                </a:solidFill>
                <a:latin typeface="Myriad Pro Light"/>
                <a:cs typeface="Myriad Pro Light"/>
              </a:rPr>
            </a:br>
            <a:r>
              <a:rPr lang="en-US" dirty="0" smtClean="0">
                <a:solidFill>
                  <a:schemeClr val="tx2"/>
                </a:solidFill>
                <a:latin typeface="Myriad Pro Semibold"/>
                <a:cs typeface="Myriad Pro Semibold"/>
              </a:rPr>
              <a:t>Tasks Available: </a:t>
            </a:r>
            <a:r>
              <a:rPr lang="en-US" dirty="0" smtClean="0">
                <a:solidFill>
                  <a:srgbClr val="000000"/>
                </a:solidFill>
                <a:latin typeface="Myriad Pro Light"/>
                <a:cs typeface="Myriad Pro Light"/>
              </a:rPr>
              <a:t>7</a:t>
            </a:r>
            <a:endParaRPr lang="en-US" dirty="0" smtClean="0">
              <a:solidFill>
                <a:srgbClr val="000000"/>
              </a:solidFill>
              <a:cs typeface="Myriad Pro"/>
            </a:endParaRPr>
          </a:p>
        </p:txBody>
      </p:sp>
      <p:sp>
        <p:nvSpPr>
          <p:cNvPr id="19" name="Rounded Rectangle 18"/>
          <p:cNvSpPr/>
          <p:nvPr/>
        </p:nvSpPr>
        <p:spPr>
          <a:xfrm>
            <a:off x="4585065" y="4279900"/>
            <a:ext cx="3415936" cy="1435100"/>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dirty="0" smtClean="0">
                <a:solidFill>
                  <a:schemeClr val="tx1"/>
                </a:solidFill>
                <a:cs typeface="Myriad Pro"/>
              </a:rPr>
              <a:t>Shorten Rambling Text</a:t>
            </a:r>
          </a:p>
          <a:p>
            <a:pPr>
              <a:spcAft>
                <a:spcPts val="600"/>
              </a:spcAft>
            </a:pPr>
            <a:r>
              <a:rPr lang="en-US" dirty="0" smtClean="0">
                <a:solidFill>
                  <a:schemeClr val="tx2"/>
                </a:solidFill>
                <a:latin typeface="Myriad Pro Semibold"/>
                <a:cs typeface="Myriad Pro Semibold"/>
              </a:rPr>
              <a:t>Requester:</a:t>
            </a:r>
            <a:r>
              <a:rPr lang="en-US" dirty="0" smtClean="0">
                <a:latin typeface="Myriad Pro Light"/>
                <a:cs typeface="Myriad Pro Light"/>
              </a:rPr>
              <a:t> </a:t>
            </a:r>
            <a:r>
              <a:rPr lang="en-US" dirty="0" smtClean="0">
                <a:solidFill>
                  <a:srgbClr val="000000"/>
                </a:solidFill>
                <a:latin typeface="Myriad Pro Light"/>
                <a:cs typeface="Myriad Pro Light"/>
              </a:rPr>
              <a:t>Gordon L.</a:t>
            </a:r>
            <a:br>
              <a:rPr lang="en-US" dirty="0" smtClean="0">
                <a:solidFill>
                  <a:srgbClr val="000000"/>
                </a:solidFill>
                <a:latin typeface="Myriad Pro Light"/>
                <a:cs typeface="Myriad Pro Light"/>
              </a:rPr>
            </a:br>
            <a:r>
              <a:rPr lang="en-US" dirty="0" smtClean="0">
                <a:solidFill>
                  <a:schemeClr val="tx2"/>
                </a:solidFill>
                <a:latin typeface="Myriad Pro Semibold"/>
                <a:cs typeface="Myriad Pro Semibold"/>
              </a:rPr>
              <a:t>Reward:</a:t>
            </a:r>
            <a:r>
              <a:rPr lang="en-US" dirty="0" smtClean="0">
                <a:latin typeface="Myriad Pro Light"/>
                <a:cs typeface="Myriad Pro Light"/>
              </a:rPr>
              <a:t> </a:t>
            </a:r>
            <a:r>
              <a:rPr lang="en-US" dirty="0" smtClean="0">
                <a:solidFill>
                  <a:srgbClr val="000000"/>
                </a:solidFill>
                <a:latin typeface="Myriad Pro Light"/>
                <a:cs typeface="Myriad Pro Light"/>
              </a:rPr>
              <a:t>$0.04</a:t>
            </a:r>
            <a:br>
              <a:rPr lang="en-US" dirty="0" smtClean="0">
                <a:solidFill>
                  <a:srgbClr val="000000"/>
                </a:solidFill>
                <a:latin typeface="Myriad Pro Light"/>
                <a:cs typeface="Myriad Pro Light"/>
              </a:rPr>
            </a:br>
            <a:r>
              <a:rPr lang="en-US" dirty="0" smtClean="0">
                <a:solidFill>
                  <a:schemeClr val="tx2"/>
                </a:solidFill>
                <a:latin typeface="Myriad Pro Semibold"/>
                <a:cs typeface="Myriad Pro Semibold"/>
              </a:rPr>
              <a:t>Tasks Available: </a:t>
            </a:r>
            <a:r>
              <a:rPr lang="en-US" dirty="0" smtClean="0">
                <a:solidFill>
                  <a:srgbClr val="000000"/>
                </a:solidFill>
                <a:latin typeface="Myriad Pro Light"/>
                <a:cs typeface="Myriad Pro Light"/>
              </a:rPr>
              <a:t>12</a:t>
            </a:r>
          </a:p>
        </p:txBody>
      </p:sp>
      <p:sp>
        <p:nvSpPr>
          <p:cNvPr id="26" name="Rectangle 25"/>
          <p:cNvSpPr/>
          <p:nvPr/>
        </p:nvSpPr>
        <p:spPr>
          <a:xfrm>
            <a:off x="653143" y="2514600"/>
            <a:ext cx="7844971" cy="4191000"/>
          </a:xfrm>
          <a:prstGeom prst="rect">
            <a:avLst/>
          </a:prstGeom>
          <a:noFill/>
          <a:ln w="19050" cap="flat" cmpd="sng" algn="ctr">
            <a:solidFill>
              <a:schemeClr val="bg1">
                <a:lumMod val="65000"/>
              </a:schemeClr>
            </a:solidFill>
            <a:prstDash val="sys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10"/>
          <p:cNvSpPr/>
          <p:nvPr/>
        </p:nvSpPr>
        <p:spPr>
          <a:xfrm>
            <a:off x="533400" y="304800"/>
            <a:ext cx="8077200" cy="1892826"/>
          </a:xfrm>
          <a:prstGeom prst="rect">
            <a:avLst/>
          </a:prstGeom>
        </p:spPr>
        <p:txBody>
          <a:bodyPr wrap="square">
            <a:spAutoFit/>
          </a:bodyPr>
          <a:lstStyle/>
          <a:p>
            <a:pPr algn="ctr"/>
            <a:r>
              <a:rPr lang="en-US" sz="3900" dirty="0" smtClean="0">
                <a:solidFill>
                  <a:srgbClr val="000000"/>
                </a:solidFill>
                <a:cs typeface="Myriad Pro"/>
              </a:rPr>
              <a:t>Soylent is a word processing interface </a:t>
            </a:r>
            <a:r>
              <a:rPr lang="en-US" sz="3900" dirty="0" smtClean="0">
                <a:solidFill>
                  <a:srgbClr val="000000"/>
                </a:solidFill>
                <a:latin typeface="Myriad Pro Light"/>
                <a:cs typeface="Myriad Pro Light"/>
              </a:rPr>
              <a:t>that uses crowd contributions to </a:t>
            </a:r>
            <a:br>
              <a:rPr lang="en-US" sz="3900" dirty="0" smtClean="0">
                <a:solidFill>
                  <a:srgbClr val="000000"/>
                </a:solidFill>
                <a:latin typeface="Myriad Pro Light"/>
                <a:cs typeface="Myriad Pro Light"/>
              </a:rPr>
            </a:br>
            <a:r>
              <a:rPr lang="en-US" sz="3900" dirty="0" smtClean="0">
                <a:solidFill>
                  <a:srgbClr val="000000"/>
                </a:solidFill>
                <a:latin typeface="Myriad Pro Light"/>
                <a:cs typeface="Myriad Pro Light"/>
              </a:rPr>
              <a:t>aid complex writing tasks.</a:t>
            </a:r>
          </a:p>
        </p:txBody>
      </p:sp>
      <p:sp>
        <p:nvSpPr>
          <p:cNvPr id="10" name="TextBox 9"/>
          <p:cNvSpPr txBox="1"/>
          <p:nvPr/>
        </p:nvSpPr>
        <p:spPr>
          <a:xfrm>
            <a:off x="533400" y="2736503"/>
            <a:ext cx="8001000" cy="1292662"/>
          </a:xfrm>
          <a:prstGeom prst="rect">
            <a:avLst/>
          </a:prstGeom>
          <a:noFill/>
        </p:spPr>
        <p:txBody>
          <a:bodyPr wrap="square" rtlCol="0">
            <a:spAutoFit/>
          </a:bodyPr>
          <a:lstStyle/>
          <a:p>
            <a:pPr lvl="0" algn="ctr"/>
            <a:r>
              <a:rPr lang="en-US" sz="3900" dirty="0" smtClean="0">
                <a:solidFill>
                  <a:schemeClr val="tx1">
                    <a:lumMod val="75000"/>
                    <a:lumOff val="25000"/>
                  </a:schemeClr>
                </a:solidFill>
                <a:latin typeface="Myriad Pro"/>
                <a:cs typeface="Myriad Pro"/>
              </a:rPr>
              <a:t>Find-Fix-Verify:</a:t>
            </a:r>
          </a:p>
          <a:p>
            <a:pPr lvl="0" algn="ctr"/>
            <a:r>
              <a:rPr lang="en-US" sz="3900" dirty="0" smtClean="0">
                <a:solidFill>
                  <a:schemeClr val="tx1">
                    <a:lumMod val="75000"/>
                    <a:lumOff val="25000"/>
                  </a:schemeClr>
                </a:solidFill>
                <a:latin typeface="Myriad Pro Light"/>
                <a:cs typeface="Myriad Pro Light"/>
              </a:rPr>
              <a:t>Crowd control design pattern</a:t>
            </a:r>
          </a:p>
        </p:txBody>
      </p:sp>
      <p:pic>
        <p:nvPicPr>
          <p:cNvPr id="12" name="Picture 4"/>
          <p:cNvPicPr>
            <a:picLocks noChangeAspect="1" noChangeArrowheads="1"/>
          </p:cNvPicPr>
          <p:nvPr/>
        </p:nvPicPr>
        <p:blipFill>
          <a:blip r:embed="rId3" cstate="print"/>
          <a:srcRect/>
          <a:stretch>
            <a:fillRect/>
          </a:stretch>
        </p:blipFill>
        <p:spPr bwMode="auto">
          <a:xfrm>
            <a:off x="1371600" y="5410200"/>
            <a:ext cx="1600200" cy="793433"/>
          </a:xfrm>
          <a:prstGeom prst="rect">
            <a:avLst/>
          </a:prstGeom>
          <a:noFill/>
          <a:ln w="9525">
            <a:noFill/>
            <a:miter lim="800000"/>
            <a:headEnd/>
            <a:tailEnd/>
          </a:ln>
        </p:spPr>
      </p:pic>
      <p:sp>
        <p:nvSpPr>
          <p:cNvPr id="13" name="TextBox 12"/>
          <p:cNvSpPr txBox="1"/>
          <p:nvPr/>
        </p:nvSpPr>
        <p:spPr>
          <a:xfrm>
            <a:off x="3276600" y="5420380"/>
            <a:ext cx="1600200" cy="523220"/>
          </a:xfrm>
          <a:prstGeom prst="rect">
            <a:avLst/>
          </a:prstGeom>
          <a:ln w="6350" cap="flat" cmpd="sng" algn="ctr">
            <a:solidFill>
              <a:schemeClr val="dk1"/>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latin typeface="Lucida Console" pitchFamily="49" charset="0"/>
              </a:rPr>
              <a:t>Soylent, a prototype...</a:t>
            </a:r>
            <a:endParaRPr lang="en-US" sz="1400" dirty="0">
              <a:latin typeface="Lucida Console" pitchFamily="49" charset="0"/>
            </a:endParaRPr>
          </a:p>
        </p:txBody>
      </p:sp>
      <p:pic>
        <p:nvPicPr>
          <p:cNvPr id="14" name="Picture 13" descr="verify-vote.png"/>
          <p:cNvPicPr>
            <a:picLocks noChangeAspect="1"/>
          </p:cNvPicPr>
          <p:nvPr/>
        </p:nvPicPr>
        <p:blipFill>
          <a:blip r:embed="rId4" cstate="print"/>
          <a:stretch>
            <a:fillRect/>
          </a:stretch>
        </p:blipFill>
        <p:spPr>
          <a:xfrm>
            <a:off x="5439619" y="5410200"/>
            <a:ext cx="2332781" cy="533400"/>
          </a:xfrm>
          <a:prstGeom prst="rect">
            <a:avLst/>
          </a:prstGeom>
          <a:ln w="12700" cap="flat" cmpd="sng" algn="ctr">
            <a:solidFill>
              <a:schemeClr val="tx1">
                <a:lumMod val="65000"/>
                <a:lumOff val="35000"/>
              </a:schemeClr>
            </a:solidFill>
            <a:prstDash val="solid"/>
            <a:round/>
            <a:headEnd type="none" w="med" len="med"/>
            <a:tailEnd type="none" w="med" len="med"/>
          </a:ln>
        </p:spPr>
      </p:pic>
      <p:sp>
        <p:nvSpPr>
          <p:cNvPr id="20" name="TextBox 19"/>
          <p:cNvSpPr txBox="1"/>
          <p:nvPr/>
        </p:nvSpPr>
        <p:spPr>
          <a:xfrm>
            <a:off x="3352800" y="5496580"/>
            <a:ext cx="1600200" cy="523220"/>
          </a:xfrm>
          <a:prstGeom prst="rect">
            <a:avLst/>
          </a:prstGeom>
          <a:ln w="6350" cap="flat" cmpd="sng" algn="ctr">
            <a:solidFill>
              <a:schemeClr val="dk1"/>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latin typeface="Lucida Console" pitchFamily="49" charset="0"/>
              </a:rPr>
              <a:t>Soylent, a prototype...</a:t>
            </a:r>
            <a:endParaRPr lang="en-US" sz="1400" dirty="0">
              <a:latin typeface="Lucida Console" pitchFamily="49" charset="0"/>
            </a:endParaRPr>
          </a:p>
        </p:txBody>
      </p:sp>
      <p:sp>
        <p:nvSpPr>
          <p:cNvPr id="21" name="TextBox 20"/>
          <p:cNvSpPr txBox="1"/>
          <p:nvPr/>
        </p:nvSpPr>
        <p:spPr>
          <a:xfrm>
            <a:off x="3429000" y="5572780"/>
            <a:ext cx="1600200" cy="523220"/>
          </a:xfrm>
          <a:prstGeom prst="rect">
            <a:avLst/>
          </a:prstGeom>
          <a:ln w="6350" cap="flat" cmpd="sng" algn="ctr">
            <a:solidFill>
              <a:schemeClr val="dk1"/>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latin typeface="Lucida Console" pitchFamily="49" charset="0"/>
              </a:rPr>
              <a:t>Soylent, a prototype...</a:t>
            </a:r>
            <a:endParaRPr lang="en-US" sz="1400" dirty="0">
              <a:latin typeface="Lucida Console" pitchFamily="49" charset="0"/>
            </a:endParaRPr>
          </a:p>
        </p:txBody>
      </p:sp>
      <p:sp>
        <p:nvSpPr>
          <p:cNvPr id="22" name="TextBox 21"/>
          <p:cNvSpPr txBox="1"/>
          <p:nvPr/>
        </p:nvSpPr>
        <p:spPr>
          <a:xfrm>
            <a:off x="3505200" y="5648980"/>
            <a:ext cx="1600200" cy="523220"/>
          </a:xfrm>
          <a:prstGeom prst="rect">
            <a:avLst/>
          </a:prstGeom>
          <a:ln w="6350" cap="flat" cmpd="sng" algn="ctr">
            <a:solidFill>
              <a:schemeClr val="dk1"/>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latin typeface="Lucida Console" pitchFamily="49" charset="0"/>
              </a:rPr>
              <a:t>Soylent, a prototype...</a:t>
            </a:r>
            <a:endParaRPr lang="en-US" sz="1400" dirty="0">
              <a:latin typeface="Lucida Console" pitchFamily="49" charset="0"/>
            </a:endParaRPr>
          </a:p>
        </p:txBody>
      </p:sp>
      <p:sp>
        <p:nvSpPr>
          <p:cNvPr id="25" name="TextBox 24"/>
          <p:cNvSpPr txBox="1"/>
          <p:nvPr/>
        </p:nvSpPr>
        <p:spPr>
          <a:xfrm>
            <a:off x="1295400" y="4495800"/>
            <a:ext cx="1608133" cy="861774"/>
          </a:xfrm>
          <a:prstGeom prst="rect">
            <a:avLst/>
          </a:prstGeom>
          <a:noFill/>
        </p:spPr>
        <p:txBody>
          <a:bodyPr wrap="square" rtlCol="0">
            <a:spAutoFit/>
          </a:bodyPr>
          <a:lstStyle/>
          <a:p>
            <a:r>
              <a:rPr lang="en-US" sz="2500" dirty="0" smtClean="0">
                <a:latin typeface="Myriad Pro"/>
                <a:cs typeface="Myriad Pro"/>
              </a:rPr>
              <a:t>Find</a:t>
            </a:r>
            <a:r>
              <a:rPr lang="en-US" sz="2500" dirty="0" smtClean="0">
                <a:latin typeface="Myriad Pro Light"/>
                <a:cs typeface="Myriad Pro Light"/>
              </a:rPr>
              <a:t> a problem</a:t>
            </a:r>
          </a:p>
        </p:txBody>
      </p:sp>
      <p:sp>
        <p:nvSpPr>
          <p:cNvPr id="26" name="TextBox 25"/>
          <p:cNvSpPr txBox="1"/>
          <p:nvPr/>
        </p:nvSpPr>
        <p:spPr>
          <a:xfrm>
            <a:off x="3200400" y="4495800"/>
            <a:ext cx="1415772" cy="861774"/>
          </a:xfrm>
          <a:prstGeom prst="rect">
            <a:avLst/>
          </a:prstGeom>
          <a:noFill/>
        </p:spPr>
        <p:txBody>
          <a:bodyPr wrap="square" rtlCol="0">
            <a:spAutoFit/>
          </a:bodyPr>
          <a:lstStyle/>
          <a:p>
            <a:r>
              <a:rPr lang="en-US" sz="2500" dirty="0" smtClean="0">
                <a:latin typeface="Myriad Pro"/>
                <a:cs typeface="Myriad Pro"/>
              </a:rPr>
              <a:t>Fix </a:t>
            </a:r>
            <a:r>
              <a:rPr lang="en-US" sz="2500" dirty="0" smtClean="0">
                <a:latin typeface="Myriad Pro Light"/>
                <a:cs typeface="Myriad Pro Light"/>
              </a:rPr>
              <a:t>each problem</a:t>
            </a:r>
            <a:endParaRPr lang="en-US" sz="2500" dirty="0" smtClean="0">
              <a:latin typeface="Myriad Pro"/>
              <a:cs typeface="Myriad Pro"/>
            </a:endParaRPr>
          </a:p>
        </p:txBody>
      </p:sp>
      <p:sp>
        <p:nvSpPr>
          <p:cNvPr id="27" name="TextBox 26"/>
          <p:cNvSpPr txBox="1"/>
          <p:nvPr/>
        </p:nvSpPr>
        <p:spPr>
          <a:xfrm>
            <a:off x="5334000" y="4495800"/>
            <a:ext cx="2095445" cy="861774"/>
          </a:xfrm>
          <a:prstGeom prst="rect">
            <a:avLst/>
          </a:prstGeom>
          <a:noFill/>
        </p:spPr>
        <p:txBody>
          <a:bodyPr wrap="square" rtlCol="0">
            <a:spAutoFit/>
          </a:bodyPr>
          <a:lstStyle/>
          <a:p>
            <a:r>
              <a:rPr lang="en-US" sz="2500" dirty="0" smtClean="0">
                <a:latin typeface="Myriad Pro"/>
                <a:cs typeface="Myriad Pro"/>
              </a:rPr>
              <a:t>Verify </a:t>
            </a:r>
            <a:r>
              <a:rPr lang="en-US" sz="2500" dirty="0" smtClean="0">
                <a:latin typeface="Myriad Pro Light"/>
                <a:cs typeface="Myriad Pro Light"/>
              </a:rPr>
              <a:t>quality of each fix</a:t>
            </a:r>
          </a:p>
        </p:txBody>
      </p:sp>
      <p:sp>
        <p:nvSpPr>
          <p:cNvPr id="16" name="Rectangle 15"/>
          <p:cNvSpPr/>
          <p:nvPr/>
        </p:nvSpPr>
        <p:spPr>
          <a:xfrm>
            <a:off x="653143" y="2514600"/>
            <a:ext cx="7844971" cy="4191000"/>
          </a:xfrm>
          <a:prstGeom prst="rect">
            <a:avLst/>
          </a:prstGeom>
          <a:noFill/>
          <a:ln w="19050" cap="flat" cmpd="sng" algn="ctr">
            <a:solidFill>
              <a:srgbClr val="A6A6A6"/>
            </a:solidFill>
            <a:prstDash val="sys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595965"/>
        </a:solidFill>
        <a:effectLst/>
      </p:bgPr>
    </p:bg>
    <p:spTree>
      <p:nvGrpSpPr>
        <p:cNvPr id="1" name=""/>
        <p:cNvGrpSpPr/>
        <p:nvPr/>
      </p:nvGrpSpPr>
      <p:grpSpPr>
        <a:xfrm>
          <a:off x="0" y="0"/>
          <a:ext cx="0" cy="0"/>
          <a:chOff x="0" y="0"/>
          <a:chExt cx="0" cy="0"/>
        </a:xfrm>
      </p:grpSpPr>
      <p:sp>
        <p:nvSpPr>
          <p:cNvPr id="6" name="Rectangle 5"/>
          <p:cNvSpPr/>
          <p:nvPr/>
        </p:nvSpPr>
        <p:spPr>
          <a:xfrm>
            <a:off x="304800" y="381000"/>
            <a:ext cx="8534400" cy="1938992"/>
          </a:xfrm>
          <a:prstGeom prst="rect">
            <a:avLst/>
          </a:prstGeom>
        </p:spPr>
        <p:txBody>
          <a:bodyPr wrap="square">
            <a:spAutoFit/>
          </a:bodyPr>
          <a:lstStyle/>
          <a:p>
            <a:pPr algn="ctr"/>
            <a:r>
              <a:rPr lang="en-US" sz="4000" dirty="0" smtClean="0">
                <a:solidFill>
                  <a:schemeClr val="bg1"/>
                </a:solidFill>
              </a:rPr>
              <a:t>Embed paid crowd workers </a:t>
            </a:r>
            <a:br>
              <a:rPr lang="en-US" sz="4000" dirty="0" smtClean="0">
                <a:solidFill>
                  <a:schemeClr val="bg1"/>
                </a:solidFill>
              </a:rPr>
            </a:br>
            <a:r>
              <a:rPr lang="en-US" sz="4000" dirty="0" smtClean="0">
                <a:solidFill>
                  <a:schemeClr val="bg1"/>
                </a:solidFill>
              </a:rPr>
              <a:t>in user interfaces to support cognition and manipulation tasks on demand</a:t>
            </a:r>
            <a:endParaRPr lang="en-US" sz="4000" dirty="0">
              <a:solidFill>
                <a:schemeClr val="bg1"/>
              </a:solidFill>
            </a:endParaRPr>
          </a:p>
        </p:txBody>
      </p:sp>
      <p:pic>
        <p:nvPicPr>
          <p:cNvPr id="7" name="Picture 6" descr="icon-fullslide-white.png"/>
          <p:cNvPicPr>
            <a:picLocks noChangeAspect="1"/>
          </p:cNvPicPr>
          <p:nvPr/>
        </p:nvPicPr>
        <p:blipFill>
          <a:blip r:embed="rId3"/>
          <a:stretch>
            <a:fillRect/>
          </a:stretch>
        </p:blipFill>
        <p:spPr>
          <a:xfrm>
            <a:off x="1638300" y="2684312"/>
            <a:ext cx="5867399" cy="3792687"/>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595965"/>
        </a:solidFill>
        <a:effectLst/>
      </p:bgPr>
    </p:bg>
    <p:spTree>
      <p:nvGrpSpPr>
        <p:cNvPr id="1" name=""/>
        <p:cNvGrpSpPr/>
        <p:nvPr/>
      </p:nvGrpSpPr>
      <p:grpSpPr>
        <a:xfrm>
          <a:off x="0" y="0"/>
          <a:ext cx="0" cy="0"/>
          <a:chOff x="0" y="0"/>
          <a:chExt cx="0" cy="0"/>
        </a:xfrm>
      </p:grpSpPr>
      <p:sp>
        <p:nvSpPr>
          <p:cNvPr id="4" name="TextBox 3"/>
          <p:cNvSpPr txBox="1"/>
          <p:nvPr/>
        </p:nvSpPr>
        <p:spPr>
          <a:xfrm>
            <a:off x="0" y="5486400"/>
            <a:ext cx="3144810" cy="1508105"/>
          </a:xfrm>
          <a:prstGeom prst="rect">
            <a:avLst/>
          </a:prstGeom>
          <a:noFill/>
        </p:spPr>
        <p:txBody>
          <a:bodyPr wrap="none" rtlCol="0">
            <a:spAutoFit/>
          </a:bodyPr>
          <a:lstStyle/>
          <a:p>
            <a:r>
              <a:rPr lang="en-US" sz="9200" dirty="0" smtClean="0">
                <a:solidFill>
                  <a:schemeClr val="bg1">
                    <a:lumMod val="65000"/>
                  </a:schemeClr>
                </a:solidFill>
                <a:latin typeface="Myriad Pro Semibold"/>
                <a:cs typeface="Myriad Pro Semibold"/>
              </a:rPr>
              <a:t>demo</a:t>
            </a:r>
          </a:p>
        </p:txBody>
      </p:sp>
      <p:sp>
        <p:nvSpPr>
          <p:cNvPr id="3" name="Rectangle 2"/>
          <p:cNvSpPr/>
          <p:nvPr/>
        </p:nvSpPr>
        <p:spPr>
          <a:xfrm>
            <a:off x="0" y="0"/>
            <a:ext cx="9144000" cy="990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5715000"/>
            <a:ext cx="9144000" cy="1143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Personalization via Friendsourc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Light"/>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Myriad Pro Light"/>
            <a:cs typeface="Myriad Pro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Personalization via Friendsourcing</Template>
  <TotalTime>24908</TotalTime>
  <Words>5507</Words>
  <Application>Microsoft Macintosh PowerPoint</Application>
  <PresentationFormat>On-screen Show (4:3)</PresentationFormat>
  <Paragraphs>354</Paragraphs>
  <Slides>49</Slides>
  <Notes>25</Notes>
  <HiddenSlides>0</HiddenSlides>
  <MMClips>4</MMClips>
  <ScaleCrop>false</ScaleCrop>
  <HeadingPairs>
    <vt:vector size="4" baseType="variant">
      <vt:variant>
        <vt:lpstr>Design Template</vt:lpstr>
      </vt:variant>
      <vt:variant>
        <vt:i4>1</vt:i4>
      </vt:variant>
      <vt:variant>
        <vt:lpstr>Slide Titles</vt:lpstr>
      </vt:variant>
      <vt:variant>
        <vt:i4>49</vt:i4>
      </vt:variant>
    </vt:vector>
  </HeadingPairs>
  <TitlesOfParts>
    <vt:vector size="50" baseType="lpstr">
      <vt:lpstr>Personalization via Friendsourcing</vt:lpstr>
      <vt:lpstr>Slide 1</vt:lpstr>
      <vt:lpstr>Slide 2</vt:lpstr>
      <vt:lpstr>Slide 3</vt:lpstr>
      <vt:lpstr>Slide 4</vt:lpstr>
      <vt:lpstr>Slide 5</vt:lpstr>
      <vt:lpstr>Slide 6</vt:lpstr>
      <vt:lpstr>Slide 7</vt:lpstr>
      <vt:lpstr>Slide 8</vt:lpstr>
      <vt:lpstr>Slide 9</vt:lpstr>
      <vt:lpstr>Slide 10</vt:lpstr>
      <vt:lpstr>Slide 11</vt:lpstr>
      <vt:lpstr>Challenges in Programming Crowds</vt:lpstr>
      <vt:lpstr>Two Personas: An Example</vt:lpstr>
      <vt:lpstr>Two Personas: An Example</vt:lpstr>
      <vt:lpstr>The Lazy Turker</vt:lpstr>
      <vt:lpstr>The Lazy Turker</vt:lpstr>
      <vt:lpstr>The Eager Beaver</vt:lpstr>
      <vt:lpstr>The Eager Beaver</vt:lpstr>
      <vt:lpstr>The Eager Beaver</vt:lpstr>
      <vt:lpstr>Find-Fix-Verify</vt:lpstr>
      <vt:lpstr>Slide 21</vt:lpstr>
      <vt:lpstr>Slide 22</vt:lpstr>
      <vt:lpstr>Fix-Fix-Verify Discussion</vt:lpstr>
      <vt:lpstr>Evaluation Goals</vt:lpstr>
      <vt:lpstr>Slide 25</vt:lpstr>
      <vt:lpstr>Slide 26</vt:lpstr>
      <vt:lpstr>Slide 27</vt:lpstr>
      <vt:lpstr>Slide 28</vt:lpstr>
      <vt:lpstr>Slide 29</vt:lpstr>
      <vt:lpstr>Slide 30</vt:lpstr>
      <vt:lpstr>Slide 31</vt:lpstr>
      <vt:lpstr>Results: Lag</vt:lpstr>
      <vt:lpstr>Slide 33</vt:lpstr>
      <vt:lpstr>Slide 34</vt:lpstr>
      <vt:lpstr>Slide 35</vt:lpstr>
      <vt:lpstr>Slide 36</vt:lpstr>
      <vt:lpstr>Slide 37</vt:lpstr>
      <vt:lpstr>Wizard of Turk: The New Wizard of Oz</vt:lpstr>
      <vt:lpstr>Slide 39</vt:lpstr>
      <vt:lpstr>Slide 40</vt:lpstr>
      <vt:lpstr>Slide 41</vt:lpstr>
      <vt:lpstr>Effect of Price on Wait Time</vt:lpstr>
      <vt:lpstr>Privacy, Legality, Ethics</vt:lpstr>
      <vt:lpstr>Related Work</vt:lpstr>
      <vt:lpstr>Results: Cost</vt:lpstr>
      <vt:lpstr>Slide 46</vt:lpstr>
      <vt:lpstr>Slide 47</vt:lpstr>
      <vt:lpstr>Slide 48</vt:lpstr>
      <vt:lpstr>Slide 49</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Bernstein</dc:creator>
  <cp:lastModifiedBy>Michael Bernstein</cp:lastModifiedBy>
  <cp:revision>436</cp:revision>
  <dcterms:created xsi:type="dcterms:W3CDTF">2010-10-06T15:27:59Z</dcterms:created>
  <dcterms:modified xsi:type="dcterms:W3CDTF">2010-10-06T17:38:40Z</dcterms:modified>
</cp:coreProperties>
</file>