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324" r:id="rId4"/>
    <p:sldId id="258" r:id="rId5"/>
    <p:sldId id="259" r:id="rId6"/>
    <p:sldId id="309" r:id="rId7"/>
    <p:sldId id="262" r:id="rId8"/>
    <p:sldId id="261" r:id="rId9"/>
    <p:sldId id="310" r:id="rId10"/>
    <p:sldId id="306" r:id="rId11"/>
    <p:sldId id="264" r:id="rId12"/>
    <p:sldId id="307" r:id="rId13"/>
    <p:sldId id="263" r:id="rId14"/>
    <p:sldId id="265" r:id="rId15"/>
    <p:sldId id="284" r:id="rId16"/>
    <p:sldId id="266" r:id="rId17"/>
    <p:sldId id="282" r:id="rId18"/>
    <p:sldId id="285" r:id="rId19"/>
    <p:sldId id="312" r:id="rId20"/>
    <p:sldId id="314" r:id="rId21"/>
    <p:sldId id="315" r:id="rId22"/>
    <p:sldId id="296" r:id="rId23"/>
    <p:sldId id="316" r:id="rId24"/>
    <p:sldId id="317" r:id="rId25"/>
    <p:sldId id="288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1" r:id="rId36"/>
    <p:sldId id="289" r:id="rId37"/>
    <p:sldId id="290" r:id="rId38"/>
    <p:sldId id="291" r:id="rId39"/>
    <p:sldId id="294" r:id="rId40"/>
    <p:sldId id="292" r:id="rId41"/>
    <p:sldId id="293" r:id="rId42"/>
    <p:sldId id="297" r:id="rId43"/>
    <p:sldId id="298" r:id="rId44"/>
    <p:sldId id="301" r:id="rId45"/>
    <p:sldId id="300" r:id="rId46"/>
    <p:sldId id="302" r:id="rId47"/>
    <p:sldId id="303" r:id="rId48"/>
    <p:sldId id="304" r:id="rId49"/>
    <p:sldId id="305" r:id="rId50"/>
    <p:sldId id="319" r:id="rId51"/>
    <p:sldId id="320" r:id="rId52"/>
    <p:sldId id="321" r:id="rId53"/>
    <p:sldId id="326" r:id="rId54"/>
    <p:sldId id="325" r:id="rId55"/>
    <p:sldId id="318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0D6"/>
    <a:srgbClr val="800000"/>
    <a:srgbClr val="117743"/>
    <a:srgbClr val="D9BFB7"/>
    <a:srgbClr val="BB8866"/>
    <a:srgbClr val="FFF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45" autoAdjust="0"/>
  </p:normalViewPr>
  <p:slideViewPr>
    <p:cSldViewPr snapToGrid="0" snapToObjects="1">
      <p:cViewPr varScale="1">
        <p:scale>
          <a:sx n="92" d="100"/>
          <a:sy n="92" d="100"/>
        </p:scale>
        <p:origin x="-2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30.0</c:v>
                </c:pt>
                <c:pt idx="1">
                  <c:v>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35000.0</c:v>
                </c:pt>
                <c:pt idx="1">
                  <c:v>65000.0</c:v>
                </c:pt>
                <c:pt idx="2">
                  <c:v>25000.0</c:v>
                </c:pt>
                <c:pt idx="3">
                  <c:v>7100.0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9124952"/>
        <c:axId val="749115160"/>
      </c:barChart>
      <c:catAx>
        <c:axId val="749124952"/>
        <c:scaling>
          <c:orientation val="minMax"/>
        </c:scaling>
        <c:delete val="1"/>
        <c:axPos val="b"/>
        <c:majorTickMark val="out"/>
        <c:minorTickMark val="none"/>
        <c:tickLblPos val="nextTo"/>
        <c:crossAx val="749115160"/>
        <c:crosses val="autoZero"/>
        <c:auto val="1"/>
        <c:lblAlgn val="ctr"/>
        <c:lblOffset val="100"/>
        <c:noMultiLvlLbl val="0"/>
      </c:catAx>
      <c:valAx>
        <c:axId val="7491151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49124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281367.0</c:v>
                </c:pt>
                <c:pt idx="1">
                  <c:v>5.294728E6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75EB-EDA1-3E43-9438-BB9FEE27C698}" type="datetimeFigureOut">
              <a:rPr lang="en-US" smtClean="0"/>
              <a:t>7/16/11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70A1E-AF33-E049-B30D-2196DBF3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5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FDF4D-FC14-A149-AF57-4AAC0481F46C}" type="datetimeFigureOut">
              <a:rPr lang="en-US" smtClean="0"/>
              <a:t>7/16/11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22D5C-2324-6348-934E-9F293C0C7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07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collaboative</a:t>
            </a:r>
            <a:r>
              <a:rPr lang="en-US" dirty="0" smtClean="0"/>
              <a:t> grad student research, no profs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16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anonymous is 18%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slashdot</a:t>
            </a:r>
            <a:r>
              <a:rPr lang="en-US" baseline="0" dirty="0" smtClean="0"/>
              <a:t> comments, controlled via user moderation. </a:t>
            </a:r>
            <a:r>
              <a:rPr lang="en-US" baseline="0" dirty="0" err="1" smtClean="0"/>
              <a:t>slashdot</a:t>
            </a:r>
            <a:r>
              <a:rPr lang="en-US" baseline="0" dirty="0" smtClean="0"/>
              <a:t> norm is pseudonyms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05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[[[4-5 minutes into talk?]]]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27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this?</a:t>
            </a:r>
          </a:p>
          <a:p>
            <a:pPr lvl="1"/>
            <a:r>
              <a:rPr lang="en-US" dirty="0" smtClean="0"/>
              <a:t>Important to give a sense of how the community succeeds</a:t>
            </a:r>
          </a:p>
          <a:p>
            <a:pPr lvl="1"/>
            <a:r>
              <a:rPr lang="en-US" dirty="0" smtClean="0"/>
              <a:t>In a space where participation looks nothing like traditional participation, we need to give you a sense of what you’re getting.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Warn</a:t>
            </a:r>
            <a:r>
              <a:rPr lang="en-US" baseline="0" dirty="0" smtClean="0"/>
              <a:t> that this is offensive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65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keeping with /b/’s identity as an image board and the requirement that each thread-starter post an image, a common purpose of the board is to share images and web content. The two most prevalent thread types (Themed, 28%,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Content, 19%) both revolve around images and make up nearly half of all threads in our sample.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87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keeping with /b/’s identity as an image board and the requirement that each thread-starter post an image, a common purpose of the board is to share images and web content. The two most prevalent thread types (Themed, 28%,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Content, 19%) both revolve around images and make up nearly half of all threads in our sample.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87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kind of thing you’d rarely see teen- and college-age boys admitting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87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87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it's idiosyncratic, but it's not a hate machine. </a:t>
            </a:r>
          </a:p>
          <a:p>
            <a:r>
              <a:rPr lang="en-US" dirty="0" smtClean="0"/>
              <a:t>see traditional kinds of things, </a:t>
            </a:r>
          </a:p>
          <a:p>
            <a:r>
              <a:rPr lang="en-US" dirty="0" smtClean="0"/>
              <a:t>even in what seems to be tremendously hostile environment, we see lots of </a:t>
            </a:r>
            <a:r>
              <a:rPr lang="en-US" dirty="0" err="1" smtClean="0"/>
              <a:t>prosocial</a:t>
            </a:r>
            <a:r>
              <a:rPr lang="en-US" dirty="0" smtClean="0"/>
              <a:t> behaviors</a:t>
            </a:r>
          </a:p>
          <a:p>
            <a:endParaRPr lang="en-US" dirty="0" smtClean="0"/>
          </a:p>
          <a:p>
            <a:r>
              <a:rPr lang="en-US" dirty="0" smtClean="0"/>
              <a:t>hold nothing sacred. leads to many reactions</a:t>
            </a:r>
            <a:r>
              <a:rPr lang="en-US" baseline="0" dirty="0" smtClean="0"/>
              <a:t> like, that is simultaneously the funniest thing I’ve ever seen and I wish I could </a:t>
            </a:r>
            <a:r>
              <a:rPr lang="en-US" baseline="0" dirty="0" err="1" smtClean="0"/>
              <a:t>unsee</a:t>
            </a:r>
            <a:r>
              <a:rPr lang="en-US" baseline="0" dirty="0" smtClean="0"/>
              <a:t>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/b/ trolls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17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does an ephemeral community really look like?</a:t>
            </a:r>
          </a:p>
          <a:p>
            <a:r>
              <a:rPr lang="en-US" dirty="0" smtClean="0"/>
              <a:t>How do people manage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6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Let’s start this journey with some trends.</a:t>
            </a:r>
          </a:p>
          <a:p>
            <a:r>
              <a:rPr lang="en-US" baseline="0" dirty="0" smtClean="0"/>
              <a:t>When you’re designing an online community or social media service, you need to make some choices.</a:t>
            </a:r>
            <a:endParaRPr lang="en-US" baseline="0" dirty="0" smtClean="0"/>
          </a:p>
          <a:p>
            <a:r>
              <a:rPr lang="en-US" baseline="0" dirty="0" smtClean="0"/>
              <a:t>On identity, pseudonyms were the norm on the Internet for a long time.</a:t>
            </a:r>
          </a:p>
          <a:p>
            <a:r>
              <a:rPr lang="en-US" baseline="0" dirty="0" smtClean="0"/>
              <a:t>Then Facebook came along. We see more and more sites moving toward strong identity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7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Darwinian</a:t>
            </a:r>
            <a:r>
              <a:rPr lang="en-US" baseline="0" dirty="0" smtClean="0"/>
              <a:t> struggle for attention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4chan</a:t>
            </a:r>
            <a:r>
              <a:rPr lang="en-US" baseline="0" dirty="0" smtClean="0"/>
              <a:t> /b/ is known collectively as Anonymous: so how anonymous is it, really?</a:t>
            </a:r>
          </a:p>
          <a:p>
            <a:r>
              <a:rPr lang="en-US" baseline="0" dirty="0" smtClean="0"/>
              <a:t>And how does that play 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65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this turns a blind eye…FORTRAN</a:t>
            </a:r>
          </a:p>
          <a:p>
            <a:endParaRPr lang="en-US" dirty="0" smtClean="0"/>
          </a:p>
          <a:p>
            <a:r>
              <a:rPr lang="en-US" dirty="0" smtClean="0"/>
              <a:t>frankly, by the time they’re on twitter or </a:t>
            </a:r>
            <a:r>
              <a:rPr lang="en-US" dirty="0" err="1" smtClean="0"/>
              <a:t>reddit</a:t>
            </a:r>
            <a:r>
              <a:rPr lang="en-US" dirty="0" smtClean="0"/>
              <a:t>, their fate has already been decided</a:t>
            </a:r>
          </a:p>
          <a:p>
            <a:endParaRPr lang="en-US" dirty="0" smtClean="0"/>
          </a:p>
          <a:p>
            <a:r>
              <a:rPr lang="en-US" dirty="0" smtClean="0"/>
              <a:t>interest in this: slate, gawker, </a:t>
            </a:r>
            <a:r>
              <a:rPr lang="en-US" dirty="0" err="1" smtClean="0"/>
              <a:t>reddit</a:t>
            </a:r>
            <a:r>
              <a:rPr lang="en-US" dirty="0" smtClean="0"/>
              <a:t>, hacker </a:t>
            </a:r>
            <a:r>
              <a:rPr lang="en-US" dirty="0" smtClean="0"/>
              <a:t>news</a:t>
            </a:r>
          </a:p>
          <a:p>
            <a:endParaRPr lang="en-US" dirty="0" smtClean="0"/>
          </a:p>
          <a:p>
            <a:r>
              <a:rPr lang="en-US" dirty="0" smtClean="0"/>
              <a:t>Coleman</a:t>
            </a:r>
          </a:p>
          <a:p>
            <a:r>
              <a:rPr lang="en-US" dirty="0" err="1" smtClean="0"/>
              <a:t>ischool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77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this turns a blind eye…FORTRAN</a:t>
            </a:r>
          </a:p>
          <a:p>
            <a:endParaRPr lang="en-US" dirty="0" smtClean="0"/>
          </a:p>
          <a:p>
            <a:r>
              <a:rPr lang="en-US" dirty="0" smtClean="0"/>
              <a:t>frankly, by the time they’re on twitter or </a:t>
            </a:r>
            <a:r>
              <a:rPr lang="en-US" dirty="0" err="1" smtClean="0"/>
              <a:t>reddit</a:t>
            </a:r>
            <a:r>
              <a:rPr lang="en-US" dirty="0" smtClean="0"/>
              <a:t>, their fate has already been decided</a:t>
            </a:r>
          </a:p>
          <a:p>
            <a:endParaRPr lang="en-US" dirty="0" smtClean="0"/>
          </a:p>
          <a:p>
            <a:r>
              <a:rPr lang="en-US" dirty="0" smtClean="0"/>
              <a:t>interest in this: slate, gawker, </a:t>
            </a:r>
            <a:r>
              <a:rPr lang="en-US" dirty="0" err="1" smtClean="0"/>
              <a:t>reddit</a:t>
            </a:r>
            <a:r>
              <a:rPr lang="en-US" dirty="0" smtClean="0"/>
              <a:t>, hacker </a:t>
            </a:r>
            <a:r>
              <a:rPr lang="en-US" dirty="0" smtClean="0"/>
              <a:t>news</a:t>
            </a:r>
          </a:p>
          <a:p>
            <a:endParaRPr lang="en-US" dirty="0" smtClean="0"/>
          </a:p>
          <a:p>
            <a:r>
              <a:rPr lang="en-US" dirty="0" smtClean="0"/>
              <a:t>Coleman</a:t>
            </a:r>
          </a:p>
          <a:p>
            <a:r>
              <a:rPr lang="en-US" dirty="0" err="1" smtClean="0"/>
              <a:t>ischool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7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Likewise, the advent of search engines has shifted us toward stronger notions of archiving…the web means the end of forgetting.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Academic literature has followed suit. We argue</a:t>
            </a:r>
            <a:r>
              <a:rPr lang="en-US" baseline="0" dirty="0" smtClean="0"/>
              <a:t> that real names and pseudonyms are important to the health of online communities, and that centrally-maintained archives persist the group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5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</a:t>
            </a:r>
            <a:r>
              <a:rPr lang="en-US" baseline="0" dirty="0" smtClean="0"/>
              <a:t> we argue both at </a:t>
            </a:r>
            <a:r>
              <a:rPr lang="en-US" baseline="0" dirty="0" smtClean="0"/>
              <a:t>once. But </a:t>
            </a:r>
            <a:r>
              <a:rPr lang="en-US" baseline="0" dirty="0" smtClean="0"/>
              <a:t>recently we are seeing a trend in the other direction. </a:t>
            </a:r>
            <a:endParaRPr lang="en-US" baseline="0" dirty="0" smtClean="0"/>
          </a:p>
          <a:p>
            <a:r>
              <a:rPr lang="en-US" baseline="0" dirty="0" smtClean="0"/>
              <a:t>Fully anonymous = not even a pseudonym, nobody knows who posted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1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</a:t>
            </a:r>
            <a:r>
              <a:rPr lang="en-US" baseline="0" dirty="0" smtClean="0"/>
              <a:t> we argue both at once.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recently we are seeing a trend in the other direction.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memes, the catchphrases, the attitude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92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</a:t>
            </a:r>
            <a:r>
              <a:rPr lang="en-US" baseline="0" dirty="0" smtClean="0"/>
              <a:t> 4chan looks like. Visually, it’s a throwback to 90’s web design.</a:t>
            </a:r>
          </a:p>
          <a:p>
            <a:r>
              <a:rPr lang="en-US" baseline="0" dirty="0" smtClean="0"/>
              <a:t>I’m going to try and mimic that aesthetic and attitude through the entire talk with these slides.</a:t>
            </a:r>
            <a:endParaRPr lang="en-US" dirty="0" smtClean="0"/>
          </a:p>
          <a:p>
            <a:r>
              <a:rPr lang="en-US" dirty="0" smtClean="0"/>
              <a:t>Content-wise: intentionally</a:t>
            </a:r>
            <a:r>
              <a:rPr lang="en-US" baseline="0" dirty="0" smtClean="0"/>
              <a:t> offensive. “</a:t>
            </a:r>
            <a:r>
              <a:rPr lang="en-US" baseline="0" dirty="0" err="1" smtClean="0"/>
              <a:t>newfag</a:t>
            </a:r>
            <a:r>
              <a:rPr lang="en-US" baseline="0" dirty="0" smtClean="0"/>
              <a:t>”, “</a:t>
            </a:r>
            <a:r>
              <a:rPr lang="en-US" baseline="0" dirty="0" err="1" smtClean="0"/>
              <a:t>oldfag</a:t>
            </a:r>
            <a:r>
              <a:rPr lang="en-US" baseline="0" dirty="0" smtClean="0"/>
              <a:t>”, … misogyny…</a:t>
            </a:r>
          </a:p>
          <a:p>
            <a:r>
              <a:rPr lang="en-US" baseline="0" dirty="0" err="1" smtClean="0"/>
              <a:t>Porn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err="1" smtClean="0"/>
              <a:t>Cliff</a:t>
            </a:r>
            <a:r>
              <a:rPr lang="en-US" baseline="0" dirty="0" smtClean="0"/>
              <a:t> Lampe</a:t>
            </a:r>
          </a:p>
          <a:p>
            <a:endParaRPr lang="en-US" baseline="0" dirty="0" smtClean="0"/>
          </a:p>
          <a:p>
            <a:pPr marL="0" indent="0">
              <a:spcBef>
                <a:spcPts val="2568"/>
              </a:spcBef>
              <a:buNone/>
            </a:pPr>
            <a:r>
              <a:rPr lang="en-US" dirty="0" smtClean="0"/>
              <a:t>Christopher Poole, or “moot”, created 4chan in 2003 as an anime discussion board</a:t>
            </a:r>
          </a:p>
          <a:p>
            <a:pPr marL="0" indent="0">
              <a:spcBef>
                <a:spcPts val="2568"/>
              </a:spcBef>
              <a:buNone/>
            </a:pPr>
            <a:r>
              <a:rPr lang="en-US" dirty="0" smtClean="0"/>
              <a:t>Copied the format of Japanese forum 2chan.</a:t>
            </a:r>
          </a:p>
          <a:p>
            <a:pPr marL="0" indent="0">
              <a:spcBef>
                <a:spcPts val="2568"/>
              </a:spcBef>
              <a:buNone/>
            </a:pPr>
            <a:r>
              <a:rPr lang="en-US" dirty="0" smtClean="0"/>
              <a:t>The format is: several threads per page, here you can see two compressed views</a:t>
            </a:r>
            <a:r>
              <a:rPr lang="en-US" baseline="0" dirty="0" smtClean="0"/>
              <a:t> of threads.</a:t>
            </a:r>
            <a:endParaRPr lang="en-US" dirty="0" smtClean="0"/>
          </a:p>
          <a:p>
            <a:pPr marL="0" indent="0">
              <a:spcBef>
                <a:spcPts val="2568"/>
              </a:spcBef>
              <a:buNone/>
            </a:pPr>
            <a:endParaRPr lang="en-US" dirty="0" smtClean="0"/>
          </a:p>
          <a:p>
            <a:pPr marL="0" indent="0">
              <a:spcBef>
                <a:spcPts val="2568"/>
              </a:spcBef>
              <a:buNone/>
            </a:pPr>
            <a:r>
              <a:rPr lang="en-US" dirty="0" smtClean="0"/>
              <a:t>Posts start with an image, often replies have images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About sixty boards today, spanning fashion, science, and “sexy beautiful women”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2D5C-2324-6348-934E-9F293C0C75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5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6F39-0A06-3D4D-AA81-494B2B06282A}" type="datetime1">
              <a:rPr lang="en-US" smtClean="0"/>
              <a:t>7/16/11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045E-0FD2-FF4D-9769-43CD4A976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3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7404-640E-2348-BA05-A4679524E09F}" type="datetime1">
              <a:rPr lang="en-US" smtClean="0"/>
              <a:t>7/16/11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045E-0FD2-FF4D-9769-43CD4A976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D638-CD17-524A-B741-1A7CCE54BDCD}" type="datetime1">
              <a:rPr lang="en-US" smtClean="0"/>
              <a:t>7/16/11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045E-0FD2-FF4D-9769-43CD4A976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2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BA82-C03B-B54E-B2DA-AE56A88A83B9}" type="datetime1">
              <a:rPr lang="en-US" smtClean="0"/>
              <a:t>7/16/11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045E-0FD2-FF4D-9769-43CD4A976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8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9DE2-BA7A-4A41-B89B-26069180B560}" type="datetime1">
              <a:rPr lang="en-US" smtClean="0"/>
              <a:t>7/16/11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045E-0FD2-FF4D-9769-43CD4A976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7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67C2-BB65-E742-9134-1F0C602DB6C6}" type="datetime1">
              <a:rPr lang="en-US" smtClean="0"/>
              <a:t>7/16/11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045E-0FD2-FF4D-9769-43CD4A976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8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1F7-C72C-1E47-B891-26290F9BA3B9}" type="datetime1">
              <a:rPr lang="en-US" smtClean="0"/>
              <a:t>7/16/11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045E-0FD2-FF4D-9769-43CD4A976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2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5041-1300-4241-A978-3F99A7D74F9C}" type="datetime1">
              <a:rPr lang="en-US" smtClean="0"/>
              <a:t>7/16/11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045E-0FD2-FF4D-9769-43CD4A976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4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5FD-3E14-C14E-8F45-2F2087EBA566}" type="datetime1">
              <a:rPr lang="en-US" smtClean="0"/>
              <a:t>7/16/11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045E-0FD2-FF4D-9769-43CD4A976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583-D74C-EC49-AF5C-F734780E2EE3}" type="datetime1">
              <a:rPr lang="en-US" smtClean="0"/>
              <a:t>7/16/11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045E-0FD2-FF4D-9769-43CD4A976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7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A6D8-7B8B-3E4E-84AD-6659B351AE43}" type="datetime1">
              <a:rPr lang="en-US" smtClean="0"/>
              <a:t>7/16/11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045E-0FD2-FF4D-9769-43CD4A976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3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FFFFEE"/>
            </a:gs>
            <a:gs pos="100000">
              <a:srgbClr val="BB886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6973-637B-614A-980D-855EEF032167}" type="datetime1">
              <a:rPr lang="en-US" smtClean="0"/>
              <a:t>7/16/11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A045E-0FD2-FF4D-9769-43CD4A976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80000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800000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800000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800000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800000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800000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8.pn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chart" Target="../charts/char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chart" Target="../charts/char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4" Type="http://schemas.openxmlformats.org/officeDocument/2006/relationships/image" Target="../media/image59.png"/><Relationship Id="rId5" Type="http://schemas.openxmlformats.org/officeDocument/2006/relationships/image" Target="../media/image60.jpeg"/><Relationship Id="rId6" Type="http://schemas.openxmlformats.org/officeDocument/2006/relationships/image" Target="../media/image61.jp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2483" y="728987"/>
            <a:ext cx="6508077" cy="2684652"/>
          </a:xfrm>
        </p:spPr>
        <p:txBody>
          <a:bodyPr>
            <a:noAutofit/>
          </a:bodyPr>
          <a:lstStyle/>
          <a:p>
            <a:pPr algn="l"/>
            <a:r>
              <a:rPr lang="en-US" sz="3500" b="1" dirty="0" smtClean="0"/>
              <a:t>4chan and /b/:</a:t>
            </a:r>
            <a:br>
              <a:rPr lang="en-US" sz="3500" b="1" dirty="0" smtClean="0"/>
            </a:br>
            <a:r>
              <a:rPr lang="en-US" sz="3500" b="1" dirty="0" smtClean="0"/>
              <a:t>An Analysis of Anonymity</a:t>
            </a:r>
            <a:br>
              <a:rPr lang="en-US" sz="3500" b="1" dirty="0" smtClean="0"/>
            </a:br>
            <a:r>
              <a:rPr lang="en-US" sz="3500" b="1" dirty="0" smtClean="0"/>
              <a:t>and Ephemerality </a:t>
            </a:r>
            <a:br>
              <a:rPr lang="en-US" sz="3500" b="1" dirty="0" smtClean="0"/>
            </a:br>
            <a:r>
              <a:rPr lang="en-US" sz="3500" b="1" dirty="0" smtClean="0"/>
              <a:t>in a Large Online Community</a:t>
            </a:r>
            <a:endParaRPr lang="en-US" sz="3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2483" y="3331714"/>
            <a:ext cx="6335678" cy="10294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Michael Bernstein, Andrés </a:t>
            </a:r>
            <a:r>
              <a:rPr lang="en-US" sz="2400" dirty="0" err="1">
                <a:solidFill>
                  <a:srgbClr val="800000"/>
                </a:solidFill>
                <a:latin typeface="Helvetica Light"/>
                <a:cs typeface="Helvetica Light"/>
              </a:rPr>
              <a:t>Monroy</a:t>
            </a:r>
            <a:r>
              <a:rPr lang="en-US" sz="2400" dirty="0">
                <a:solidFill>
                  <a:srgbClr val="800000"/>
                </a:solidFill>
                <a:latin typeface="Helvetica Light"/>
                <a:cs typeface="Helvetica Light"/>
              </a:rPr>
              <a:t>-</a:t>
            </a:r>
            <a:r>
              <a:rPr lang="en-US" sz="2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Hernández, </a:t>
            </a:r>
            <a:r>
              <a:rPr lang="en-US" sz="2400" dirty="0">
                <a:solidFill>
                  <a:srgbClr val="800000"/>
                </a:solidFill>
                <a:latin typeface="Helvetica Light"/>
                <a:cs typeface="Helvetica Light"/>
              </a:rPr>
              <a:t>Drew </a:t>
            </a:r>
            <a:r>
              <a:rPr lang="en-US" sz="2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Harry, </a:t>
            </a:r>
            <a:r>
              <a:rPr lang="en-US" sz="2400" dirty="0">
                <a:solidFill>
                  <a:srgbClr val="800000"/>
                </a:solidFill>
                <a:latin typeface="Helvetica Light"/>
                <a:cs typeface="Helvetica Light"/>
              </a:rPr>
              <a:t>Paul </a:t>
            </a:r>
            <a:r>
              <a:rPr lang="en-US" sz="2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André, </a:t>
            </a:r>
            <a:br>
              <a:rPr lang="en-US" sz="2400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sz="2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Katrina </a:t>
            </a:r>
            <a:r>
              <a:rPr lang="en-US" sz="2400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Panovich</a:t>
            </a:r>
            <a:r>
              <a:rPr lang="en-US" sz="2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 and </a:t>
            </a:r>
            <a:r>
              <a:rPr lang="en-US" sz="2400" dirty="0">
                <a:solidFill>
                  <a:srgbClr val="800000"/>
                </a:solidFill>
                <a:latin typeface="Helvetica Light"/>
                <a:cs typeface="Helvetica Light"/>
              </a:rPr>
              <a:t>Greg </a:t>
            </a:r>
            <a:r>
              <a:rPr lang="en-US" sz="2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Vargas</a:t>
            </a:r>
            <a:endParaRPr lang="en-US" sz="2400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6" name="Picture 5" descr="4chan-logo-no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" y="983130"/>
            <a:ext cx="2717403" cy="2403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662" y="476479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090" y="4874684"/>
            <a:ext cx="777774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mit-hci-pp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5" b="19626"/>
          <a:stretch/>
        </p:blipFill>
        <p:spPr>
          <a:xfrm>
            <a:off x="987969" y="4957218"/>
            <a:ext cx="1499585" cy="12682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9795" y="4888340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 No.339760588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8818" y="5246874"/>
            <a:ext cx="6081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mit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 computer science and 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ai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 lab</a:t>
            </a:r>
          </a:p>
          <a:p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mit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 media lab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university of 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southampton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64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7-09 at 6.12.0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6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62" y="3815450"/>
            <a:ext cx="966395" cy="709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8167" b="29935"/>
          <a:stretch/>
        </p:blipFill>
        <p:spPr>
          <a:xfrm>
            <a:off x="326402" y="3815450"/>
            <a:ext cx="1005840" cy="716237"/>
          </a:xfrm>
          <a:prstGeom prst="rect">
            <a:avLst/>
          </a:prstGeom>
        </p:spPr>
      </p:pic>
      <p:pic>
        <p:nvPicPr>
          <p:cNvPr id="6" name="Picture 5" descr="structure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5"/>
          <a:stretch/>
        </p:blipFill>
        <p:spPr>
          <a:xfrm>
            <a:off x="4856598" y="1260593"/>
            <a:ext cx="4385242" cy="45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6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4chan’s </a:t>
            </a:r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606" y="13100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1419990"/>
            <a:ext cx="777774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80105" y="1433646"/>
            <a:ext cx="634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17743"/>
                </a:solidFill>
                <a:latin typeface="Helvetica"/>
                <a:cs typeface="Helvetica"/>
              </a:rPr>
              <a:t>moot!Ep8pui8Vw2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 No.339760588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0105" y="1802978"/>
            <a:ext cx="477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over seven million users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64" y="1511616"/>
            <a:ext cx="1263316" cy="1256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6606" y="28207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4034" y="2930628"/>
            <a:ext cx="7777742" cy="1962214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88950" y="2944284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07/20/11(Wed)15:30:23 No.339760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8950" y="3313616"/>
            <a:ext cx="4866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prolific meme factory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&gt; 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lolcats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/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&gt; 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rickrolling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/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&gt; chocolate rain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&gt; 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pedobear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15255"/>
          <a:stretch/>
        </p:blipFill>
        <p:spPr>
          <a:xfrm>
            <a:off x="1116264" y="3019589"/>
            <a:ext cx="2446355" cy="16326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6606" y="48928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4034" y="5002735"/>
            <a:ext cx="7777742" cy="1718740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48528" y="5385723"/>
            <a:ext cx="554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highly visible off-site activities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&gt; electing moot Time Person of the Year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&gt; 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hacktivist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 group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Anonymous</a:t>
            </a:r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2124" y="5077508"/>
            <a:ext cx="65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07/20/11(Wed)15:30:43 No.339823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b="38819"/>
          <a:stretch/>
        </p:blipFill>
        <p:spPr>
          <a:xfrm>
            <a:off x="1116264" y="5077508"/>
            <a:ext cx="1976903" cy="16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5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/b/, the “Random”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most active board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606" y="21924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2302306"/>
            <a:ext cx="777774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46739" y="2315962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 No.339760588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6739" y="2685294"/>
            <a:ext cx="477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30% of all traffic</a:t>
            </a:r>
          </a:p>
          <a:p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98225569"/>
              </p:ext>
            </p:extLst>
          </p:nvPr>
        </p:nvGraphicFramePr>
        <p:xfrm>
          <a:off x="681790" y="2235456"/>
          <a:ext cx="2312736" cy="156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6606" y="373399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4034" y="3843885"/>
            <a:ext cx="777774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80105" y="3857541"/>
            <a:ext cx="634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17743"/>
                </a:solidFill>
                <a:latin typeface="Helvetica"/>
                <a:cs typeface="Helvetica"/>
              </a:rPr>
              <a:t>moot!Ep8pui8Vw2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 No.339760588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0104" y="4226873"/>
            <a:ext cx="566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“the 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lifeforce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 of the website”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where the “rowdiness and lawlessness” happen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264" y="3935511"/>
            <a:ext cx="1263316" cy="125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0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606" y="13100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4034" y="1419990"/>
            <a:ext cx="777774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6739" y="1433646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 No.339760588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65" y="1550727"/>
            <a:ext cx="1622258" cy="11884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6738" y="1802978"/>
            <a:ext cx="58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/b/ deletes content as soon as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newer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content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arrives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606" y="29677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4034" y="3077676"/>
            <a:ext cx="777774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46739" y="3091332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 No.339760597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6739" y="3460664"/>
            <a:ext cx="477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fast-paced and chaotic experience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1147" r="25578"/>
          <a:stretch/>
        </p:blipFill>
        <p:spPr>
          <a:xfrm>
            <a:off x="1292049" y="3144865"/>
            <a:ext cx="1181100" cy="1245954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4chan /b/ and Ephemerality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5016747"/>
            <a:ext cx="670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Twitter’s design suggests ephemerality</a:t>
            </a:r>
            <a:endParaRPr lang="en-US" sz="2400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593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606" y="13100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4034" y="1419990"/>
            <a:ext cx="777774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6739" y="1433646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 No.339760588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6738" y="1802978"/>
            <a:ext cx="540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posts are fully anonymous by default 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rarely contain pseudonyms or other identity signals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606" y="29677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4034" y="3077676"/>
            <a:ext cx="777774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46739" y="3091332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07/20/11(Wed)15:30:23 No.339760597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6738" y="3460664"/>
            <a:ext cx="570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traditional reputation systems become unworkable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4chan /b/ and Anonymity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68" y="1523071"/>
            <a:ext cx="889713" cy="1227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68" y="3171540"/>
            <a:ext cx="1263436" cy="1213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199" y="5016747"/>
            <a:ext cx="868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Formspring.me</a:t>
            </a:r>
            <a:r>
              <a:rPr lang="en-US" sz="2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 is based on anonymous feedback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Blizzard’s shift to real </a:t>
            </a:r>
            <a:r>
              <a:rPr lang="en-US" sz="2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names sparked an uprising</a:t>
            </a:r>
            <a:endParaRPr lang="en-US" sz="2400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288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606" y="13100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1419990"/>
            <a:ext cx="7777742" cy="781343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4593" y="1433646"/>
            <a:ext cx="600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Anonymity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 No.339760588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2396" r="38954"/>
          <a:stretch/>
        </p:blipFill>
        <p:spPr>
          <a:xfrm rot="5400000">
            <a:off x="1555141" y="1028324"/>
            <a:ext cx="683020" cy="1587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8964" y="22336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4463" y="2343576"/>
            <a:ext cx="6757314" cy="1993802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71333" y="2367608"/>
            <a:ext cx="532044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Sites with (discouraged) anonymous commenting: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Usenet </a:t>
            </a:r>
            <a:r>
              <a:rPr lang="en-US" sz="1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[</a:t>
            </a:r>
            <a:r>
              <a:rPr lang="en-US" sz="1400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Donath</a:t>
            </a:r>
            <a:r>
              <a:rPr lang="en-US" sz="1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 1999]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, Slashdot </a:t>
            </a:r>
            <a:r>
              <a:rPr lang="en-US" sz="1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[</a:t>
            </a:r>
            <a:r>
              <a:rPr lang="en-US" sz="1400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Lampe+Resnick</a:t>
            </a:r>
            <a:r>
              <a:rPr lang="en-US" sz="1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 2004]</a:t>
            </a:r>
          </a:p>
          <a:p>
            <a:endParaRPr lang="en-US" sz="1400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Removing social cues makes communication impersonal </a:t>
            </a:r>
            <a:r>
              <a:rPr lang="en-US" sz="1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[Short, Williams, Christie 1976] </a:t>
            </a:r>
            <a:br>
              <a:rPr lang="en-US" sz="1400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and cold </a:t>
            </a:r>
            <a:r>
              <a:rPr lang="en-US" sz="1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[</a:t>
            </a:r>
            <a:r>
              <a:rPr lang="en-US" sz="1400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Hiltz</a:t>
            </a:r>
            <a:r>
              <a:rPr lang="en-US" sz="1400" dirty="0">
                <a:solidFill>
                  <a:srgbClr val="800000"/>
                </a:solidFill>
                <a:latin typeface="Helvetica Light"/>
                <a:cs typeface="Helvetica Light"/>
              </a:rPr>
              <a:t>, </a:t>
            </a:r>
            <a:r>
              <a:rPr lang="en-US" sz="1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Johnson, </a:t>
            </a:r>
            <a:r>
              <a:rPr lang="en-US" sz="1400" dirty="0" err="1">
                <a:solidFill>
                  <a:srgbClr val="800000"/>
                </a:solidFill>
                <a:latin typeface="Helvetica Light"/>
                <a:cs typeface="Helvetica Light"/>
              </a:rPr>
              <a:t>Turoff</a:t>
            </a:r>
            <a:r>
              <a:rPr lang="en-US" sz="1400" dirty="0">
                <a:solidFill>
                  <a:srgbClr val="800000"/>
                </a:solidFill>
                <a:latin typeface="Helvetica Light"/>
                <a:cs typeface="Helvetica Light"/>
              </a:rPr>
              <a:t> 1986]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, and anonymity directly undermines credibility </a:t>
            </a:r>
            <a:r>
              <a:rPr lang="en-US" sz="1400" dirty="0">
                <a:solidFill>
                  <a:srgbClr val="800000"/>
                </a:solidFill>
                <a:latin typeface="Helvetica Light"/>
                <a:cs typeface="Helvetica Light"/>
              </a:rPr>
              <a:t>[Rains 2007]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0719" t="20037" r="19375" b="7538"/>
          <a:stretch/>
        </p:blipFill>
        <p:spPr>
          <a:xfrm>
            <a:off x="2111059" y="2415206"/>
            <a:ext cx="1266199" cy="18411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6606" y="43368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4034" y="4446742"/>
            <a:ext cx="7777742" cy="727332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84593" y="4460398"/>
            <a:ext cx="600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Ephemerality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 No.339760588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t="40928" b="10235"/>
          <a:stretch/>
        </p:blipFill>
        <p:spPr>
          <a:xfrm flipH="1">
            <a:off x="1102781" y="4516841"/>
            <a:ext cx="1587737" cy="5824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18964" y="51994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4463" y="5333384"/>
            <a:ext cx="6757314" cy="1327060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83014" y="5333384"/>
            <a:ext cx="41162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Technology does not let us forget 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sz="1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[</a:t>
            </a:r>
            <a:r>
              <a:rPr lang="en-US" sz="1400" dirty="0" err="1">
                <a:solidFill>
                  <a:srgbClr val="800000"/>
                </a:solidFill>
                <a:latin typeface="Helvetica Light"/>
                <a:cs typeface="Helvetica Light"/>
              </a:rPr>
              <a:t>Grudin</a:t>
            </a:r>
            <a:r>
              <a:rPr lang="en-US" sz="1400" dirty="0">
                <a:solidFill>
                  <a:srgbClr val="800000"/>
                </a:solidFill>
                <a:latin typeface="Helvetica Light"/>
                <a:cs typeface="Helvetica Light"/>
              </a:rPr>
              <a:t> 2002; Mayer-</a:t>
            </a:r>
            <a:r>
              <a:rPr lang="en-US" sz="1400" dirty="0" err="1">
                <a:solidFill>
                  <a:srgbClr val="800000"/>
                </a:solidFill>
                <a:latin typeface="Helvetica Light"/>
                <a:cs typeface="Helvetica Light"/>
              </a:rPr>
              <a:t>Schonberger</a:t>
            </a:r>
            <a:r>
              <a:rPr lang="en-US" sz="1400" dirty="0">
                <a:solidFill>
                  <a:srgbClr val="800000"/>
                </a:solidFill>
                <a:latin typeface="Helvetica Light"/>
                <a:cs typeface="Helvetica Light"/>
              </a:rPr>
              <a:t> 2009</a:t>
            </a:r>
            <a:r>
              <a:rPr lang="en-US" sz="1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]</a:t>
            </a:r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9720" y="5415858"/>
            <a:ext cx="1528702" cy="11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2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ITT: In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4947"/>
            <a:ext cx="8229600" cy="4241216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i="1" dirty="0" smtClean="0">
                <a:latin typeface="Helvetica"/>
                <a:cs typeface="Helvetica"/>
              </a:rPr>
              <a:t>Content</a:t>
            </a: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Analysis of threads on 4chan /b/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i="1" dirty="0" smtClean="0">
                <a:latin typeface="Helvetica"/>
                <a:cs typeface="Helvetica"/>
              </a:rPr>
              <a:t>Ephemerality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Tempo and deletion dynamics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i="1" dirty="0" smtClean="0">
                <a:latin typeface="Helvetica"/>
                <a:cs typeface="Helvetica"/>
              </a:rPr>
              <a:t>Anonymity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Practices around identity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6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94106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Content Analysis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7541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Analysis Method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606" y="29362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3046137"/>
            <a:ext cx="777774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07155" y="3059793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 No.339760588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7154" y="3429125"/>
            <a:ext cx="594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rounds of iterative coding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developed nine categories to describe thread themes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70" y="3126633"/>
            <a:ext cx="1407695" cy="12783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6606" y="13641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4034" y="1474045"/>
            <a:ext cx="777774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07155" y="1487701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07/20/11(Wed)15:31:04 No.3397256562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7154" y="1857033"/>
            <a:ext cx="594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collected 598 thread-starting posts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over ten days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0663"/>
          <a:stretch/>
        </p:blipFill>
        <p:spPr>
          <a:xfrm>
            <a:off x="1080167" y="1541173"/>
            <a:ext cx="1779939" cy="12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000" y="668723"/>
            <a:ext cx="25365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800000"/>
                </a:solidFill>
                <a:latin typeface="Helvetica Light"/>
                <a:ea typeface="헤드라인A"/>
                <a:cs typeface="Helvetica Light"/>
              </a:rPr>
              <a:t>Themed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354" y="16988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852" y="1808754"/>
            <a:ext cx="8030924" cy="2984035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24672" y="2211176"/>
            <a:ext cx="5067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ITT </a:t>
            </a:r>
            <a:r>
              <a:rPr lang="en-US" sz="2500" dirty="0">
                <a:solidFill>
                  <a:srgbClr val="7F7F7F"/>
                </a:solidFill>
                <a:latin typeface="Helvetica Light"/>
                <a:cs typeface="Helvetica Light"/>
              </a:rPr>
              <a:t>[“In this thread”]</a:t>
            </a:r>
            <a:r>
              <a:rPr lang="en-US" sz="2500" dirty="0">
                <a:solidFill>
                  <a:srgbClr val="800000"/>
                </a:solidFill>
                <a:latin typeface="Helvetica Light"/>
                <a:cs typeface="Helvetica Light"/>
              </a:rPr>
              <a:t> we only </a:t>
            </a:r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/>
            </a:r>
            <a:b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post </a:t>
            </a:r>
            <a:r>
              <a:rPr lang="en-US" sz="2500" dirty="0">
                <a:solidFill>
                  <a:srgbClr val="800000"/>
                </a:solidFill>
                <a:latin typeface="Helvetica Light"/>
                <a:cs typeface="Helvetica Light"/>
              </a:rPr>
              <a:t>stuff w</a:t>
            </a:r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e </a:t>
            </a:r>
            <a:r>
              <a:rPr lang="en-US" sz="2500" dirty="0">
                <a:solidFill>
                  <a:srgbClr val="800000"/>
                </a:solidFill>
                <a:latin typeface="Helvetica Light"/>
                <a:cs typeface="Helvetica Light"/>
              </a:rPr>
              <a:t>have laughed at </a:t>
            </a:r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/>
            </a:r>
            <a:b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so </a:t>
            </a:r>
            <a:r>
              <a:rPr lang="en-US" sz="2500" dirty="0">
                <a:solidFill>
                  <a:srgbClr val="800000"/>
                </a:solidFill>
                <a:latin typeface="Helvetica Light"/>
                <a:cs typeface="Helvetica Light"/>
              </a:rPr>
              <a:t>hard we had tears</a:t>
            </a:r>
          </a:p>
          <a:p>
            <a:endParaRPr lang="en-US" sz="2500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2" name="Picture 1" descr="IT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6" y="1939774"/>
            <a:ext cx="2665620" cy="27255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24672" y="1883528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5624" y="858137"/>
            <a:ext cx="108300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28%</a:t>
            </a: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983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28317" y="3385385"/>
            <a:ext cx="8058483" cy="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534741" y="3000744"/>
            <a:ext cx="3382210" cy="50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Identity Representation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786377" y="2743653"/>
            <a:ext cx="4090737" cy="1283464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31814" y="2743941"/>
            <a:ext cx="239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Mark </a:t>
            </a:r>
            <a:r>
              <a:rPr lang="en-US" b="1" dirty="0" err="1" smtClean="0">
                <a:solidFill>
                  <a:srgbClr val="117743"/>
                </a:solidFill>
                <a:latin typeface="Helvetica"/>
                <a:cs typeface="Helvetica"/>
              </a:rPr>
              <a:t>Zuckerberg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60" y="2797145"/>
            <a:ext cx="1130350" cy="11303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31814" y="3090419"/>
            <a:ext cx="284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Pseudonyms and multiple accounts demonstrate 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“a lack of integrity”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4666" y="3321031"/>
            <a:ext cx="151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pseudonyms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2260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0" grpId="0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000" y="668723"/>
            <a:ext cx="48173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800000"/>
                </a:solidFill>
                <a:latin typeface="Helvetica Light"/>
                <a:ea typeface="헤드라인A"/>
                <a:cs typeface="Helvetica Light"/>
              </a:rPr>
              <a:t>Sharing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354" y="16988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852" y="1808754"/>
            <a:ext cx="8030924" cy="2984035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24672" y="2211176"/>
            <a:ext cx="5067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This </a:t>
            </a:r>
            <a:r>
              <a:rPr lang="en-US" sz="2500" dirty="0">
                <a:solidFill>
                  <a:srgbClr val="800000"/>
                </a:solidFill>
                <a:latin typeface="Helvetica Light"/>
                <a:cs typeface="Helvetica Light"/>
              </a:rPr>
              <a:t>guy is a hero. :) </a:t>
            </a:r>
            <a:br>
              <a:rPr lang="en-US" sz="2500" dirty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sz="2500" dirty="0">
                <a:solidFill>
                  <a:srgbClr val="800000"/>
                </a:solidFill>
                <a:latin typeface="Helvetica Light"/>
                <a:cs typeface="Helvetica Light"/>
              </a:rPr>
              <a:t>http://</a:t>
            </a:r>
            <a:r>
              <a:rPr lang="en-US" sz="2500" dirty="0" err="1">
                <a:solidFill>
                  <a:srgbClr val="800000"/>
                </a:solidFill>
                <a:latin typeface="Helvetica Light"/>
                <a:cs typeface="Helvetica Light"/>
              </a:rPr>
              <a:t>www.youtube.com</a:t>
            </a:r>
            <a:r>
              <a:rPr lang="en-US" sz="2500" dirty="0">
                <a:solidFill>
                  <a:srgbClr val="800000"/>
                </a:solidFill>
                <a:latin typeface="Helvetica Light"/>
                <a:cs typeface="Helvetica Light"/>
              </a:rPr>
              <a:t>/</a:t>
            </a:r>
            <a:r>
              <a:rPr lang="en-US" sz="2500" dirty="0">
                <a:solidFill>
                  <a:srgbClr val="7F7F7F"/>
                </a:solidFill>
                <a:latin typeface="Helvetica Light"/>
                <a:cs typeface="Helvetica Light"/>
              </a:rPr>
              <a:t>[</a:t>
            </a:r>
            <a:r>
              <a:rPr lang="en-US" sz="2500" dirty="0" err="1">
                <a:solidFill>
                  <a:srgbClr val="7F7F7F"/>
                </a:solidFill>
                <a:latin typeface="Helvetica Light"/>
                <a:cs typeface="Helvetica Light"/>
              </a:rPr>
              <a:t>xxxxx</a:t>
            </a:r>
            <a:r>
              <a:rPr lang="en-US" sz="2500" dirty="0">
                <a:solidFill>
                  <a:srgbClr val="7F7F7F"/>
                </a:solidFill>
                <a:latin typeface="Helvetica Light"/>
                <a:cs typeface="Helvetica Light"/>
              </a:rPr>
              <a:t>]</a:t>
            </a:r>
          </a:p>
          <a:p>
            <a:endParaRPr lang="en-US" sz="2500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endParaRPr lang="en-US" sz="2500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4672" y="1883528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1329" y="858137"/>
            <a:ext cx="108280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19%</a:t>
            </a: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pic>
        <p:nvPicPr>
          <p:cNvPr id="9" name="Picture 8" descr="this guy is a her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6" y="1924986"/>
            <a:ext cx="2622168" cy="26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0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000" y="668723"/>
            <a:ext cx="56727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800000"/>
                </a:solidFill>
                <a:latin typeface="Helvetica Light"/>
                <a:ea typeface="헤드라인A"/>
                <a:cs typeface="Helvetica Light"/>
              </a:rPr>
              <a:t>Question or Advice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354" y="16988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852" y="1808754"/>
            <a:ext cx="8030924" cy="4390022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24672" y="2211176"/>
            <a:ext cx="506710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Soup </a:t>
            </a:r>
            <a:r>
              <a:rPr lang="en-US" sz="2500" dirty="0">
                <a:solidFill>
                  <a:srgbClr val="800000"/>
                </a:solidFill>
                <a:latin typeface="Helvetica Light"/>
                <a:cs typeface="Helvetica Light"/>
              </a:rPr>
              <a:t>/b/ </a:t>
            </a:r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/>
            </a:r>
            <a:b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Recently </a:t>
            </a:r>
            <a:r>
              <a:rPr lang="en-US" sz="2500" dirty="0">
                <a:solidFill>
                  <a:srgbClr val="800000"/>
                </a:solidFill>
                <a:latin typeface="Helvetica Light"/>
                <a:cs typeface="Helvetica Light"/>
              </a:rPr>
              <a:t>I’ve been hanging out with a girl a lot, we’re both in college. I spend the night at her place all the time and we kiss and whatnot. Problem is, she just broke up with her ex [...] </a:t>
            </a:r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/>
            </a:r>
            <a:b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and </a:t>
            </a:r>
            <a:r>
              <a:rPr lang="en-US" sz="2500" dirty="0">
                <a:solidFill>
                  <a:srgbClr val="800000"/>
                </a:solidFill>
                <a:latin typeface="Helvetica Light"/>
                <a:cs typeface="Helvetica Light"/>
              </a:rPr>
              <a:t>I know she’s not over him. </a:t>
            </a:r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/>
            </a:r>
            <a:b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I </a:t>
            </a:r>
            <a:r>
              <a:rPr lang="en-US" sz="2500" dirty="0">
                <a:solidFill>
                  <a:srgbClr val="800000"/>
                </a:solidFill>
                <a:latin typeface="Helvetica Light"/>
                <a:cs typeface="Helvetica Light"/>
              </a:rPr>
              <a:t>really like her but I </a:t>
            </a:r>
            <a:r>
              <a:rPr lang="en-US" sz="2500" dirty="0" err="1">
                <a:solidFill>
                  <a:srgbClr val="800000"/>
                </a:solidFill>
                <a:latin typeface="Helvetica Light"/>
                <a:cs typeface="Helvetica Light"/>
              </a:rPr>
              <a:t>dunno</a:t>
            </a:r>
            <a:r>
              <a:rPr lang="en-US" sz="2500" dirty="0">
                <a:solidFill>
                  <a:srgbClr val="800000"/>
                </a:solidFill>
                <a:latin typeface="Helvetica Light"/>
                <a:cs typeface="Helvetica Light"/>
              </a:rPr>
              <a:t> what </a:t>
            </a:r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/>
            </a:r>
            <a:b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sz="25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to </a:t>
            </a:r>
            <a:r>
              <a:rPr lang="en-US" sz="2500" dirty="0">
                <a:solidFill>
                  <a:srgbClr val="800000"/>
                </a:solidFill>
                <a:latin typeface="Helvetica Light"/>
                <a:cs typeface="Helvetica Light"/>
              </a:rPr>
              <a:t>do, so what do /b/?</a:t>
            </a:r>
          </a:p>
          <a:p>
            <a:endParaRPr lang="en-US" sz="2500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endParaRPr lang="en-US" sz="2500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endParaRPr lang="en-US" sz="2500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4672" y="1883528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3609" y="858137"/>
            <a:ext cx="108280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10%</a:t>
            </a: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92" y="1952557"/>
            <a:ext cx="2779003" cy="31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256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7427" y="135510"/>
            <a:ext cx="8406713" cy="112081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99937" y="149166"/>
            <a:ext cx="687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Sharing </a:t>
            </a:r>
            <a:r>
              <a:rPr lang="en-US" b="1" dirty="0">
                <a:solidFill>
                  <a:srgbClr val="117743"/>
                </a:solidFill>
                <a:latin typeface="Helvetica"/>
                <a:cs typeface="Helvetica"/>
              </a:rPr>
              <a:t>Personal Information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9%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7890" y="447153"/>
            <a:ext cx="691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U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JELLY?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[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“Jealous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?”]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This is me suiting up at my formal looking fucking brilliant, then there is you fags sitting back and watching.</a:t>
            </a:r>
          </a:p>
          <a:p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13" name="Picture 12" descr="U JELLY?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63"/>
          <a:stretch/>
        </p:blipFill>
        <p:spPr>
          <a:xfrm>
            <a:off x="609790" y="239182"/>
            <a:ext cx="1255362" cy="89288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957" y="12663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7427" y="1376259"/>
            <a:ext cx="8406713" cy="1306150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87890" y="1389914"/>
            <a:ext cx="69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Discussion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8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%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99937" y="1687901"/>
            <a:ext cx="6938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Hi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Anonymous! So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ive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started this game called League of Legends a few days ago. [...] Is there anyone here who also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/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plays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it? Lets talk about it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!</a:t>
            </a:r>
          </a:p>
        </p:txBody>
      </p:sp>
      <p:pic>
        <p:nvPicPr>
          <p:cNvPr id="14" name="Picture 13" descr="leagueoflegend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4" y="1486556"/>
            <a:ext cx="1241298" cy="99303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3957" y="27038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7427" y="2813768"/>
            <a:ext cx="8406713" cy="1065643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87890" y="2827423"/>
            <a:ext cx="69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Request for Item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8%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99937" y="3125410"/>
            <a:ext cx="69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anyone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has a pic of that star wars battle tank with the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german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insignia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shooped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</a:t>
            </a:r>
            <a:r>
              <a:rPr lang="en-US" dirty="0">
                <a:solidFill>
                  <a:srgbClr val="7F7F7F"/>
                </a:solidFill>
                <a:latin typeface="Helvetica Light"/>
                <a:cs typeface="Helvetica Light"/>
              </a:rPr>
              <a:t>[“</a:t>
            </a:r>
            <a:r>
              <a:rPr lang="en-US" dirty="0" err="1">
                <a:solidFill>
                  <a:srgbClr val="7F7F7F"/>
                </a:solidFill>
                <a:latin typeface="Helvetica Light"/>
                <a:cs typeface="Helvetica Light"/>
              </a:rPr>
              <a:t>photoshopped</a:t>
            </a:r>
            <a:r>
              <a:rPr lang="en-US" dirty="0">
                <a:solidFill>
                  <a:srgbClr val="7F7F7F"/>
                </a:solidFill>
                <a:latin typeface="Helvetica Light"/>
                <a:cs typeface="Helvetica Light"/>
              </a:rPr>
              <a:t>”]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on it? in return tits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t="10206" b="32835"/>
          <a:stretch/>
        </p:blipFill>
        <p:spPr>
          <a:xfrm>
            <a:off x="590244" y="2924119"/>
            <a:ext cx="1293544" cy="84762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957" y="39225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7427" y="4032422"/>
            <a:ext cx="8406713" cy="1268980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987890" y="4046077"/>
            <a:ext cx="69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Request for Action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7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%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99937" y="4344064"/>
            <a:ext cx="69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Make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a group saying </a:t>
            </a:r>
            <a:r>
              <a:rPr lang="en-US" dirty="0">
                <a:solidFill>
                  <a:srgbClr val="7F7F7F"/>
                </a:solidFill>
                <a:latin typeface="Helvetica Light"/>
                <a:cs typeface="Helvetica Light"/>
              </a:rPr>
              <a:t>[name]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is awesome on face book.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/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DO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IT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FAGGOTS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19" name="Picture 18" descr="make a group saying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5"/>
          <a:stretch/>
        </p:blipFill>
        <p:spPr>
          <a:xfrm>
            <a:off x="598893" y="4142718"/>
            <a:ext cx="1284895" cy="102058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3957" y="53566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7427" y="5466520"/>
            <a:ext cx="8406713" cy="1268980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987890" y="5480175"/>
            <a:ext cx="69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Discussing /b/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5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%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99937" y="5805774"/>
            <a:ext cx="6938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Heidi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Ho there /b/ I’m a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Newfag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and now that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i’ve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been here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/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all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Summer I was wondering if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i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need a letter of recommendation From a Registered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OldFag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?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20" name="Picture 19" descr="8892b67c6a5a8cf74f1e9a3295ee6f60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57"/>
          <a:stretch/>
        </p:blipFill>
        <p:spPr>
          <a:xfrm>
            <a:off x="623854" y="5566282"/>
            <a:ext cx="1150526" cy="103285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1069" y="4046077"/>
            <a:ext cx="8406713" cy="1268980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0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Word on Normalcy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606" y="13100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1419990"/>
            <a:ext cx="7777742" cy="2210919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07155" y="1433646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Media Representation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7154" y="1802978"/>
            <a:ext cx="5945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Fox News: 4chan is “The Internet Hate Machine”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-but-</a:t>
            </a:r>
          </a:p>
          <a:p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it is a community like any other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606" y="37371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4034" y="3847060"/>
            <a:ext cx="7777742" cy="1583317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07155" y="3860717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Nudity, Gore, Homophobia, Racism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7154" y="4230049"/>
            <a:ext cx="594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intentionally offensive and off-color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create taste boundaries to keep out 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those not in it for the 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lulz</a:t>
            </a:r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71" y="1535979"/>
            <a:ext cx="1834625" cy="1984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9" y="3915940"/>
            <a:ext cx="1805043" cy="143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4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tards.being.n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" y="0"/>
            <a:ext cx="11170487" cy="84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9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72211"/>
            <a:ext cx="8229600" cy="2752736"/>
          </a:xfrm>
        </p:spPr>
        <p:txBody>
          <a:bodyPr>
            <a:normAutofit/>
          </a:bodyPr>
          <a:lstStyle/>
          <a:p>
            <a:r>
              <a:rPr lang="en-US" sz="6000" i="1" dirty="0" smtClean="0"/>
              <a:t>Study 1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Ephemerality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8227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Ephemerality on 4chan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51406" y="1444960"/>
            <a:ext cx="5964278" cy="1420076"/>
            <a:chOff x="572876" y="1543837"/>
            <a:chExt cx="5964278" cy="1420076"/>
          </a:xfrm>
        </p:grpSpPr>
        <p:sp>
          <p:nvSpPr>
            <p:cNvPr id="6" name="Rectangle 5"/>
            <p:cNvSpPr/>
            <p:nvPr/>
          </p:nvSpPr>
          <p:spPr>
            <a:xfrm>
              <a:off x="572876" y="1543837"/>
              <a:ext cx="5790492" cy="1420076"/>
            </a:xfrm>
            <a:prstGeom prst="rect">
              <a:avLst/>
            </a:prstGeom>
            <a:solidFill>
              <a:srgbClr val="F0E0D6"/>
            </a:solidFill>
            <a:ln>
              <a:solidFill>
                <a:srgbClr val="D9BF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05581" y="1557493"/>
              <a:ext cx="4131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17743"/>
                  </a:solidFill>
                  <a:latin typeface="Helvetica"/>
                  <a:cs typeface="Helvetica"/>
                </a:rPr>
                <a:t>Anonymous </a:t>
              </a:r>
              <a:r>
                <a:rPr lang="en-US" dirty="0" smtClean="0">
                  <a:solidFill>
                    <a:srgbClr val="800000"/>
                  </a:solidFill>
                  <a:latin typeface="Helvetica Light"/>
                  <a:cs typeface="Helvetica Light"/>
                </a:rPr>
                <a:t>07/20/11(Wed)15:30:05</a:t>
              </a:r>
              <a:endParaRPr lang="en-US" dirty="0">
                <a:solidFill>
                  <a:srgbClr val="8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05581" y="1926825"/>
              <a:ext cx="3957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  <a:latin typeface="Helvetica Light"/>
                  <a:cs typeface="Helvetica Light"/>
                </a:rPr>
                <a:t>cool paper bro</a:t>
              </a:r>
              <a:endParaRPr lang="en-US" dirty="0">
                <a:solidFill>
                  <a:srgbClr val="800000"/>
                </a:solidFill>
                <a:latin typeface="Helvetica Light"/>
                <a:cs typeface="Helvetica Light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839" y="1621041"/>
              <a:ext cx="1260584" cy="1260584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2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Ephemerality on 4chan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1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xmlns:p14="http://schemas.microsoft.com/office/powerpoint/2010/main" spd="med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Ephemerality on 4chan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8922" y="2216590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7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xmlns:p14="http://schemas.microsoft.com/office/powerpoint/2010/main" spd="slow" advTm="1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Ephemerality on 4chan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8922" y="2216590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922" y="297056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xmlns:p14="http://schemas.microsoft.com/office/powerpoint/2010/main" spd="slow" advTm="1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28317" y="3385385"/>
            <a:ext cx="8058483" cy="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57558" y="414421"/>
            <a:ext cx="0" cy="594192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534741" y="3000744"/>
            <a:ext cx="3382210" cy="50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Identity Representation</a:t>
            </a:r>
            <a:endParaRPr lang="en-US" sz="24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rot="16200000">
            <a:off x="3184542" y="4843230"/>
            <a:ext cx="2681702" cy="50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Archiving Strategy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786377" y="2743653"/>
            <a:ext cx="4090737" cy="1283464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31814" y="2743941"/>
            <a:ext cx="239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Mark </a:t>
            </a:r>
            <a:r>
              <a:rPr lang="en-US" b="1" dirty="0" err="1" smtClean="0">
                <a:solidFill>
                  <a:srgbClr val="117743"/>
                </a:solidFill>
                <a:latin typeface="Helvetica"/>
                <a:cs typeface="Helvetica"/>
              </a:rPr>
              <a:t>Zuckerberg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60" y="2797145"/>
            <a:ext cx="1130350" cy="11303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31814" y="3090419"/>
            <a:ext cx="284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Pseudonyms and multiple accounts demonstrate 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“a lack of integrity”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526632" y="419069"/>
            <a:ext cx="4090737" cy="1283464"/>
            <a:chOff x="2671514" y="419069"/>
            <a:chExt cx="4090737" cy="1283464"/>
          </a:xfrm>
        </p:grpSpPr>
        <p:sp>
          <p:nvSpPr>
            <p:cNvPr id="31" name="Rectangle 30"/>
            <p:cNvSpPr/>
            <p:nvPr/>
          </p:nvSpPr>
          <p:spPr>
            <a:xfrm>
              <a:off x="2671514" y="419069"/>
              <a:ext cx="4090737" cy="1283464"/>
            </a:xfrm>
            <a:prstGeom prst="rect">
              <a:avLst/>
            </a:prstGeom>
            <a:solidFill>
              <a:srgbClr val="F0E0D6"/>
            </a:solidFill>
            <a:ln>
              <a:solidFill>
                <a:srgbClr val="D9BF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16951" y="419357"/>
              <a:ext cx="2392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17743"/>
                  </a:solidFill>
                  <a:latin typeface="Helvetica"/>
                  <a:cs typeface="Helvetica"/>
                </a:rPr>
                <a:t>Google</a:t>
              </a:r>
              <a:endParaRPr lang="en-US" dirty="0">
                <a:solidFill>
                  <a:srgbClr val="8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16951" y="765835"/>
              <a:ext cx="2845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  <a:latin typeface="Helvetica Light"/>
                  <a:cs typeface="Helvetica Light"/>
                </a:rPr>
                <a:t>“The web means </a:t>
              </a:r>
              <a:br>
                <a:rPr lang="en-US" dirty="0" smtClean="0">
                  <a:solidFill>
                    <a:srgbClr val="800000"/>
                  </a:solidFill>
                  <a:latin typeface="Helvetica Light"/>
                  <a:cs typeface="Helvetica Light"/>
                </a:rPr>
              </a:br>
              <a:r>
                <a:rPr lang="en-US" dirty="0" smtClean="0">
                  <a:solidFill>
                    <a:srgbClr val="800000"/>
                  </a:solidFill>
                  <a:latin typeface="Helvetica Light"/>
                  <a:cs typeface="Helvetica Light"/>
                </a:rPr>
                <a:t>the end of forgetting.”</a:t>
              </a:r>
            </a:p>
            <a:p>
              <a:r>
                <a:rPr lang="en-US" dirty="0" smtClean="0">
                  <a:solidFill>
                    <a:srgbClr val="800000"/>
                  </a:solidFill>
                  <a:latin typeface="Helvetica Light"/>
                  <a:cs typeface="Helvetica Light"/>
                </a:rPr>
                <a:t>— New York Times</a:t>
              </a:r>
              <a:endParaRPr lang="en-US" dirty="0">
                <a:solidFill>
                  <a:srgbClr val="800000"/>
                </a:solidFill>
                <a:latin typeface="Helvetica Light"/>
                <a:cs typeface="Helvetica Light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0434" y="499009"/>
              <a:ext cx="1072157" cy="1072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76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Ephemerality on 4chan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8922" y="2216590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922" y="297056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8922" y="372510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xmlns:p14="http://schemas.microsoft.com/office/powerpoint/2010/main" spd="slow" advTm="1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9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Ephemerality on 4chan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8922" y="2216590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922" y="297056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8922" y="372510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922" y="4485553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xmlns:p14="http://schemas.microsoft.com/office/powerpoint/2010/main" spd="slow" advTm="1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9" grpId="0" animBg="1"/>
      <p:bldP spid="7" grpId="0" animBg="1"/>
      <p:bldP spid="8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Ephemerality on 4chan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8922" y="2216590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922" y="297056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8922" y="372510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922" y="4485553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8922" y="5226168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0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xmlns:p14="http://schemas.microsoft.com/office/powerpoint/2010/main" spd="slow" advTm="1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9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Ephemerality on 4chan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8922" y="2216590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922" y="297056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8922" y="372510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922" y="4485553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8922" y="5226168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8922" y="597622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2379582" y="1467959"/>
            <a:ext cx="347579" cy="5005552"/>
          </a:xfrm>
          <a:prstGeom prst="rightBrac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6953" y="3614637"/>
            <a:ext cx="2531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Light"/>
                <a:cs typeface="Helvetica Light"/>
              </a:rPr>
              <a:t>15 threads per page</a:t>
            </a:r>
          </a:p>
          <a:p>
            <a:r>
              <a:rPr lang="en-US" sz="2000" dirty="0">
                <a:latin typeface="Helvetica Light"/>
                <a:cs typeface="Helvetica Light"/>
              </a:rPr>
              <a:t>15 </a:t>
            </a:r>
            <a:r>
              <a:rPr lang="en-US" sz="2000" dirty="0" smtClean="0">
                <a:latin typeface="Helvetica Light"/>
                <a:cs typeface="Helvetica Light"/>
              </a:rPr>
              <a:t>pages</a:t>
            </a: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6179" y="3763755"/>
            <a:ext cx="2275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Light"/>
                <a:cs typeface="Helvetica Light"/>
              </a:rPr>
              <a:t>225 threads on /b/</a:t>
            </a:r>
            <a:endParaRPr lang="en-US" sz="2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004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Ephemerality on 4chan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8922" y="2216590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922" y="297056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8922" y="372510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922" y="4485553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8922" y="5226168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8922" y="5976229"/>
            <a:ext cx="1560723" cy="446961"/>
          </a:xfrm>
          <a:prstGeom prst="rect">
            <a:avLst/>
          </a:prstGeom>
          <a:solidFill>
            <a:srgbClr val="FFFFEE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3529" y="5934789"/>
            <a:ext cx="783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404</a:t>
            </a:r>
            <a:endParaRPr lang="en-US" sz="2800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9117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Ephemerality on 4chan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8922" y="5976229"/>
            <a:ext cx="1560723" cy="446961"/>
          </a:xfrm>
          <a:prstGeom prst="rect">
            <a:avLst/>
          </a:prstGeom>
          <a:solidFill>
            <a:srgbClr val="F0E0D6"/>
          </a:solidFill>
          <a:ln w="28575" cmpd="sng">
            <a:solidFill>
              <a:srgbClr val="BB88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12349" y="4238910"/>
            <a:ext cx="579049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45054" y="4252566"/>
            <a:ext cx="413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5054" y="4621898"/>
            <a:ext cx="395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cool paper bro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0467" y="56705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77895" y="5780488"/>
            <a:ext cx="4424946" cy="853937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20676" y="5794145"/>
            <a:ext cx="438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20675" y="6163477"/>
            <a:ext cx="285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p values or GTFO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312" y="4316114"/>
            <a:ext cx="1260584" cy="126058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88922" y="2216590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88922" y="146795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88922" y="297056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8922" y="3725109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88922" y="4485553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88922" y="5226168"/>
            <a:ext cx="1560723" cy="44696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768249" y="1297326"/>
            <a:ext cx="285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Bumping</a:t>
            </a:r>
            <a:endParaRPr lang="en-US" sz="3600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161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0.11018 " pathEditMode="relative" ptsTypes="AA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92 L 0.13768 -0.1757 C 0.1691 -0.21274 0.18681 -0.26806 0.18681 -0.3257 C 0.18681 -0.39167 0.1691 -0.44422 0.13768 -0.48125 L -0.00052 -0.65764 " pathEditMode="relative" rAng="0" ptsTypes="FffFF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-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2" grpId="0" animBg="1"/>
      <p:bldP spid="23" grpId="0"/>
      <p:bldP spid="24" grpId="0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606" y="13100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1419990"/>
            <a:ext cx="777774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07155" y="1433646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 No.339760588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7154" y="1802978"/>
            <a:ext cx="594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complete dataset of /b/ activity over two weeks</a:t>
            </a:r>
          </a:p>
          <a:p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5,576,096 posts in 482,559 threads</a:t>
            </a:r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174"/>
          <a:stretch/>
        </p:blipFill>
        <p:spPr>
          <a:xfrm>
            <a:off x="1082843" y="1513920"/>
            <a:ext cx="1574397" cy="12726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606" y="29393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4034" y="3049241"/>
            <a:ext cx="7777742" cy="1147703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14034" y="3062897"/>
            <a:ext cx="807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No.339734523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4034" y="3432229"/>
            <a:ext cx="748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recreate /b/’s thread position history using 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post creation timestamps</a:t>
            </a:r>
          </a:p>
        </p:txBody>
      </p:sp>
    </p:spTree>
    <p:extLst>
      <p:ext uri="{BB962C8B-B14F-4D97-AF65-F5344CB8AC3E}">
        <p14:creationId xmlns:p14="http://schemas.microsoft.com/office/powerpoint/2010/main" val="350132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Entire Lifetime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606" y="1188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1297978"/>
            <a:ext cx="777774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07155" y="1311634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Thread Lifetime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No.3397345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7154" y="1680966"/>
            <a:ext cx="5945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median thread lifetime: </a:t>
            </a:r>
            <a:r>
              <a:rPr lang="en-US" b="1" dirty="0" smtClean="0">
                <a:solidFill>
                  <a:srgbClr val="800000"/>
                </a:solidFill>
                <a:latin typeface="Helvetica"/>
                <a:cs typeface="Helvetica"/>
              </a:rPr>
              <a:t>3.9 minutes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min: 28 seconds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max: 6.2 hours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10" y="1417638"/>
            <a:ext cx="1605548" cy="1190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6607" y="438940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4035" y="4499301"/>
            <a:ext cx="777774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07156" y="4512957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Longest-Lived Thread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7155" y="4882289"/>
            <a:ext cx="594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go on do your worst (or alternatively actually get my re-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spect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and actually ask something useful)</a:t>
            </a:r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1610" y="4628329"/>
            <a:ext cx="1765969" cy="1177290"/>
          </a:xfrm>
          <a:prstGeom prst="rect">
            <a:avLst/>
          </a:prstGeom>
          <a:solidFill>
            <a:schemeClr val="bg1"/>
          </a:solidFill>
          <a:ln>
            <a:solidFill>
              <a:srgbClr val="E6B9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ASK A</a:t>
            </a:r>
          </a:p>
          <a:p>
            <a:pPr algn="ctr"/>
            <a:r>
              <a:rPr lang="en-US" sz="2400" dirty="0" smtClean="0">
                <a:solidFill>
                  <a:srgbClr val="800000"/>
                </a:solidFill>
                <a:latin typeface="Helvetica"/>
                <a:cs typeface="Helvetica"/>
              </a:rPr>
              <a:t>PAGAN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ANYTHING</a:t>
            </a:r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6713" y="28105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4141" y="2920424"/>
            <a:ext cx="6467635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t="19441"/>
          <a:stretch/>
        </p:blipFill>
        <p:spPr>
          <a:xfrm>
            <a:off x="2398900" y="3030853"/>
            <a:ext cx="1324940" cy="11958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35999" y="2944456"/>
            <a:ext cx="4955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43% of threads get no replies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median thread has original post and one reply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607" y="59417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14035" y="6051595"/>
            <a:ext cx="7777742" cy="806405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14035" y="6065251"/>
            <a:ext cx="746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Short-Lived Thread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34 No.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33973453984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4035" y="6434583"/>
            <a:ext cx="793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I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hope you’re glad the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captcha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is gone, woo yeah, let’s all be random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lolz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!</a:t>
            </a:r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231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6" grpId="0" animBg="1"/>
      <p:bldP spid="22" grpId="0"/>
      <p:bldP spid="23" grpId="0" animBg="1"/>
      <p:bldP spid="28" grpId="0"/>
      <p:bldP spid="29" grpId="0"/>
      <p:bldP spid="30" grpId="0" animBg="1"/>
      <p:bldP spid="31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606" y="25489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2658827"/>
            <a:ext cx="777774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2048" y="2672483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Total time on first page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047" y="3041815"/>
            <a:ext cx="5945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median time on first page: </a:t>
            </a:r>
            <a:r>
              <a:rPr lang="en-US" b="1" dirty="0" smtClean="0">
                <a:solidFill>
                  <a:srgbClr val="800000"/>
                </a:solidFill>
                <a:latin typeface="Helvetica"/>
                <a:cs typeface="Helvetica"/>
              </a:rPr>
              <a:t>5 seconds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min: less than 1 second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max: 37 minutes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6607" y="1294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14035" y="1403982"/>
            <a:ext cx="7777742" cy="110928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159838" y="1417638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Why first page?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59838" y="1786970"/>
            <a:ext cx="793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threads get most of their visibility on the first page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reminder: bumped threads are returned to the first page</a:t>
            </a:r>
          </a:p>
        </p:txBody>
      </p:sp>
      <p:pic>
        <p:nvPicPr>
          <p:cNvPr id="10" name="Picture 9" descr="f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47" y="1500474"/>
            <a:ext cx="941073" cy="884382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78632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Bumping and Sage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17087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6A045E-0FD2-FF4D-9769-43CD4A9765F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6607" y="1294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4035" y="1403982"/>
            <a:ext cx="7777742" cy="1978408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0241" y="1417638"/>
            <a:ext cx="527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bump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No.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33973454556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0242" y="1786970"/>
            <a:ext cx="5431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can reply with deliberate intent to bring the thread to the first page and keep it from 404ing</a:t>
            </a:r>
          </a:p>
          <a:p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2.16% of posts contained “bump”, “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bamp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”, etc. 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or similar inflections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39129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6A045E-0FD2-FF4D-9769-43CD4A9765F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6607" y="349834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4035" y="3608240"/>
            <a:ext cx="7777742" cy="1828219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20242" y="3608240"/>
            <a:ext cx="577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sage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No.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33973454556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0243" y="3977572"/>
            <a:ext cx="5271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“sage” in email field leaves a reply 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without bumping the thread: “burying” a thread</a:t>
            </a:r>
          </a:p>
          <a:p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0.77% of posts were sages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05" y="3672475"/>
            <a:ext cx="2243348" cy="16578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05" y="1514280"/>
            <a:ext cx="2243348" cy="1773810"/>
          </a:xfrm>
          <a:prstGeom prst="rect">
            <a:avLst/>
          </a:prstGeom>
        </p:spPr>
      </p:pic>
      <p:sp>
        <p:nvSpPr>
          <p:cNvPr id="17" name="Slide Number Placeholder 3"/>
          <p:cNvSpPr txBox="1">
            <a:spLocks/>
          </p:cNvSpPr>
          <p:nvPr/>
        </p:nvSpPr>
        <p:spPr>
          <a:xfrm>
            <a:off x="6553200" y="59236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6A045E-0FD2-FF4D-9769-43CD4A9765F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607" y="55090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4035" y="5618905"/>
            <a:ext cx="7777742" cy="869792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14035" y="5632561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Interpretation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4035" y="6001893"/>
            <a:ext cx="793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4chan members play within the bounds of ephemerality and manipulate it</a:t>
            </a:r>
          </a:p>
        </p:txBody>
      </p:sp>
    </p:spTree>
    <p:extLst>
      <p:ext uri="{BB962C8B-B14F-4D97-AF65-F5344CB8AC3E}">
        <p14:creationId xmlns:p14="http://schemas.microsoft.com/office/powerpoint/2010/main" val="229716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28317" y="3385385"/>
            <a:ext cx="8058483" cy="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57558" y="414421"/>
            <a:ext cx="0" cy="594192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534741" y="3000744"/>
            <a:ext cx="3382210" cy="50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Identity Representation</a:t>
            </a:r>
            <a:endParaRPr lang="en-US" sz="24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rot="16200000">
            <a:off x="3184542" y="4843230"/>
            <a:ext cx="2681702" cy="50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Archiving Strategy</a:t>
            </a:r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2526632" y="419069"/>
            <a:ext cx="4090737" cy="1283464"/>
            <a:chOff x="2671514" y="419069"/>
            <a:chExt cx="4090737" cy="1283464"/>
          </a:xfrm>
        </p:grpSpPr>
        <p:sp>
          <p:nvSpPr>
            <p:cNvPr id="31" name="Rectangle 30"/>
            <p:cNvSpPr/>
            <p:nvPr/>
          </p:nvSpPr>
          <p:spPr>
            <a:xfrm>
              <a:off x="2671514" y="419069"/>
              <a:ext cx="4090737" cy="1283464"/>
            </a:xfrm>
            <a:prstGeom prst="rect">
              <a:avLst/>
            </a:prstGeom>
            <a:solidFill>
              <a:srgbClr val="F0E0D6"/>
            </a:solidFill>
            <a:ln>
              <a:solidFill>
                <a:srgbClr val="D9BF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16951" y="419357"/>
              <a:ext cx="2392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17743"/>
                  </a:solidFill>
                  <a:latin typeface="Helvetica"/>
                  <a:cs typeface="Helvetica"/>
                </a:rPr>
                <a:t>Millen 2000</a:t>
              </a:r>
              <a:endParaRPr lang="en-US" dirty="0">
                <a:solidFill>
                  <a:srgbClr val="8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16951" y="765835"/>
              <a:ext cx="2845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  <a:latin typeface="Helvetica Light"/>
                  <a:cs typeface="Helvetica Light"/>
                </a:rPr>
                <a:t>Archives are highly valued and expected to be read by newcomers.</a:t>
              </a:r>
              <a:endParaRPr lang="en-US" dirty="0">
                <a:solidFill>
                  <a:srgbClr val="800000"/>
                </a:solidFill>
                <a:latin typeface="Helvetica Light"/>
                <a:cs typeface="Helvetica Ligh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86377" y="2655452"/>
            <a:ext cx="4090737" cy="1547096"/>
            <a:chOff x="4786377" y="2743652"/>
            <a:chExt cx="4090737" cy="1547096"/>
          </a:xfrm>
        </p:grpSpPr>
        <p:sp>
          <p:nvSpPr>
            <p:cNvPr id="16" name="Rectangle 15"/>
            <p:cNvSpPr/>
            <p:nvPr/>
          </p:nvSpPr>
          <p:spPr>
            <a:xfrm>
              <a:off x="4786377" y="2743652"/>
              <a:ext cx="4090737" cy="1547095"/>
            </a:xfrm>
            <a:prstGeom prst="rect">
              <a:avLst/>
            </a:prstGeom>
            <a:solidFill>
              <a:srgbClr val="F0E0D6"/>
            </a:solidFill>
            <a:ln>
              <a:solidFill>
                <a:srgbClr val="D9BF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31814" y="2743941"/>
              <a:ext cx="284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17743"/>
                  </a:solidFill>
                  <a:latin typeface="Helvetica"/>
                  <a:cs typeface="Helvetica"/>
                </a:rPr>
                <a:t>Millen + Patterson 2003</a:t>
              </a:r>
              <a:endParaRPr lang="en-US" dirty="0">
                <a:solidFill>
                  <a:srgbClr val="8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31814" y="3090419"/>
              <a:ext cx="28452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  <a:latin typeface="Helvetica Light"/>
                  <a:cs typeface="Helvetica Light"/>
                </a:rPr>
                <a:t>Real names and pseudonyms “promote trust, cooperation and accountability.”</a:t>
              </a:r>
              <a:endParaRPr lang="en-US" dirty="0">
                <a:solidFill>
                  <a:srgbClr val="800000"/>
                </a:solidFill>
                <a:latin typeface="Helvetica Light"/>
                <a:cs typeface="Helvetica Light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79" y="2768878"/>
            <a:ext cx="1033117" cy="12762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b="14386"/>
          <a:stretch/>
        </p:blipFill>
        <p:spPr>
          <a:xfrm>
            <a:off x="2659637" y="522665"/>
            <a:ext cx="1033117" cy="10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Ephemerality Discussion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606" y="1188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1297977"/>
            <a:ext cx="7777742" cy="1932655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07155" y="1311634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Volume comparisons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7154" y="1680966"/>
            <a:ext cx="594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35,000 threads and 400,000 /b/ posts per day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vs. 	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 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7,100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digg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threads per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day</a:t>
            </a:r>
          </a:p>
          <a:p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	25,000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usenet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posts per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day</a:t>
            </a:r>
          </a:p>
          <a:p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	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65,000 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youtube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 videos per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day</a:t>
            </a:r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606" y="34246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4034" y="3534513"/>
            <a:ext cx="7777742" cy="1973982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61655" y="3548170"/>
            <a:ext cx="552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Alternate Archives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1655" y="3917502"/>
            <a:ext cx="53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users save memorable content 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to /b/ folders on their hard drives</a:t>
            </a:r>
          </a:p>
          <a:p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4chanarchive.org for “epic” threads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39" y="3627672"/>
            <a:ext cx="2258291" cy="1806633"/>
          </a:xfrm>
          <a:prstGeom prst="rect">
            <a:avLst/>
          </a:prstGeom>
        </p:spPr>
      </p:pic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941416798"/>
              </p:ext>
            </p:extLst>
          </p:nvPr>
        </p:nvGraphicFramePr>
        <p:xfrm>
          <a:off x="1109839" y="1438589"/>
          <a:ext cx="1788807" cy="1442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43150" y="2922713"/>
            <a:ext cx="3648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00000"/>
                </a:solidFill>
                <a:latin typeface="Helvetica Light"/>
                <a:cs typeface="Helvetica Light"/>
              </a:rPr>
              <a:t>[</a:t>
            </a:r>
            <a:r>
              <a:rPr lang="en-US" sz="1400" dirty="0" err="1">
                <a:solidFill>
                  <a:srgbClr val="800000"/>
                </a:solidFill>
                <a:latin typeface="Helvetica Light"/>
                <a:cs typeface="Helvetica Light"/>
              </a:rPr>
              <a:t>Szabo+Huberman</a:t>
            </a:r>
            <a:r>
              <a:rPr lang="en-US" sz="1400" dirty="0">
                <a:solidFill>
                  <a:srgbClr val="800000"/>
                </a:solidFill>
                <a:latin typeface="Helvetica Light"/>
                <a:cs typeface="Helvetica Light"/>
              </a:rPr>
              <a:t> </a:t>
            </a:r>
            <a:r>
              <a:rPr lang="en-US" sz="1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2010, </a:t>
            </a:r>
            <a:r>
              <a:rPr lang="en-US" sz="1400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newsadmin.com</a:t>
            </a:r>
            <a:r>
              <a:rPr lang="en-US" sz="14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537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Ephemerality Discussion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606" y="1188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1297977"/>
            <a:ext cx="7777742" cy="2112040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570" y="1311634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Role in meme creation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569" y="1680966"/>
            <a:ext cx="594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fast pace leads to continuously fresh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content</a:t>
            </a:r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no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history may mitigate “rich get richer”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phenomena</a:t>
            </a:r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606" y="38111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4034" y="3921068"/>
            <a:ext cx="7777742" cy="1973982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37092" y="3934725"/>
            <a:ext cx="552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Raising participation?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7092" y="4304057"/>
            <a:ext cx="5390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counterintuitively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, ephemerality may actually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be increasing participation in /b/</a:t>
            </a:r>
          </a:p>
          <a:p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participating in a thread is the best way 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to keep it from 404ing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39" y="1389456"/>
            <a:ext cx="1897315" cy="1954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38" y="4048421"/>
            <a:ext cx="1938731" cy="17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5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72211"/>
            <a:ext cx="8229600" cy="2752736"/>
          </a:xfrm>
        </p:spPr>
        <p:txBody>
          <a:bodyPr>
            <a:normAutofit/>
          </a:bodyPr>
          <a:lstStyle/>
          <a:p>
            <a:r>
              <a:rPr lang="en-US" sz="6000" i="1" dirty="0" smtClean="0"/>
              <a:t>Study 2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Anonymity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4992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on 4chan</a:t>
            </a:r>
            <a:endParaRPr lang="en-US" dirty="0"/>
          </a:p>
        </p:txBody>
      </p:sp>
      <p:pic>
        <p:nvPicPr>
          <p:cNvPr id="10" name="Picture 9" descr="Screen shot 2011-07-10 at 10.3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5" y="1417638"/>
            <a:ext cx="4457333" cy="3028079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12" name="Left Arrow 11"/>
          <p:cNvSpPr/>
          <p:nvPr/>
        </p:nvSpPr>
        <p:spPr>
          <a:xfrm>
            <a:off x="4100047" y="2098472"/>
            <a:ext cx="704048" cy="276115"/>
          </a:xfrm>
          <a:prstGeom prst="leftArrow">
            <a:avLst/>
          </a:prstGeom>
          <a:solidFill>
            <a:srgbClr val="800000"/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4100047" y="3368600"/>
            <a:ext cx="704048" cy="276115"/>
          </a:xfrm>
          <a:prstGeom prst="leftArrow">
            <a:avLst/>
          </a:prstGeom>
          <a:solidFill>
            <a:srgbClr val="800000"/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8995" y="447666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1516" y="4586559"/>
            <a:ext cx="7777742" cy="75232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55448" y="4600216"/>
            <a:ext cx="659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No.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33973454556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9253" y="4969548"/>
            <a:ext cx="662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[comment text]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800" y="59351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1516" y="6045051"/>
            <a:ext cx="7777742" cy="75232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55448" y="6058708"/>
            <a:ext cx="770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username</a:t>
            </a:r>
            <a:r>
              <a:rPr lang="nl-NL" b="1" dirty="0" smtClean="0">
                <a:solidFill>
                  <a:srgbClr val="117743"/>
                </a:solidFill>
                <a:latin typeface="Helvetica"/>
                <a:cs typeface="Helvetica"/>
              </a:rPr>
              <a:t>!Oo43raDvH61</a:t>
            </a:r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No.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33973454556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5447" y="6428040"/>
            <a:ext cx="770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[post using a 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tripcode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, /b/’s only identity mechanism]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283" y="52088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1516" y="5318713"/>
            <a:ext cx="7777742" cy="75232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64346" y="5332370"/>
            <a:ext cx="692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OP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No.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33973454556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4345" y="5701702"/>
            <a:ext cx="770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[post using an unverifiable name]</a:t>
            </a:r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2897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/>
      <p:bldP spid="17" grpId="0"/>
      <p:bldP spid="22" grpId="0"/>
      <p:bldP spid="23" grpId="0" animBg="1"/>
      <p:bldP spid="24" grpId="0"/>
      <p:bldP spid="25" grpId="0"/>
      <p:bldP spid="18" grpId="0"/>
      <p:bldP spid="19" grpId="0" animBg="1"/>
      <p:bldP spid="20" grpId="0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Markers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801" y="12433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1297977"/>
            <a:ext cx="7777742" cy="1435559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73664" y="1311634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No. 234028393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3663" y="1680966"/>
            <a:ext cx="594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90.1%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of posts were credited to “Anonymous”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13" y="1417638"/>
            <a:ext cx="1287949" cy="1219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47593" y="28381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3663" y="2879006"/>
            <a:ext cx="6218113" cy="932827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73663" y="3165502"/>
            <a:ext cx="646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closest comparison in the literature: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18.6% of Slashdot comments are anonymous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3664" y="2879006"/>
            <a:ext cx="621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Gómez et al. 2008 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No. 23402839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606" y="39084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4034" y="3921725"/>
            <a:ext cx="7777742" cy="1429095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14034" y="3935381"/>
            <a:ext cx="764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Runners-up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07/20/11(Wed)15:30:44 No. 23402839323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926154"/>
              </p:ext>
            </p:extLst>
          </p:nvPr>
        </p:nvGraphicFramePr>
        <p:xfrm>
          <a:off x="1014034" y="4238300"/>
          <a:ext cx="7777742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4920"/>
                <a:gridCol w="65528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Helvetica Light"/>
                          <a:cs typeface="Helvetica Light"/>
                        </a:rPr>
                        <a:t>David</a:t>
                      </a:r>
                      <a:endParaRPr lang="en-US" dirty="0">
                        <a:solidFill>
                          <a:srgbClr val="800000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800000"/>
                          </a:solidFill>
                          <a:latin typeface="Helvetica Light"/>
                          <a:cs typeface="Helvetica Light"/>
                        </a:rPr>
                        <a:t>1.06% (part of a</a:t>
                      </a:r>
                      <a:r>
                        <a:rPr lang="en-US" baseline="0" dirty="0" smtClean="0">
                          <a:solidFill>
                            <a:srgbClr val="800000"/>
                          </a:solidFill>
                          <a:latin typeface="Helvetica Light"/>
                          <a:cs typeface="Helvetica Light"/>
                        </a:rPr>
                        <a:t> 4chan </a:t>
                      </a:r>
                      <a:r>
                        <a:rPr lang="en-US" dirty="0" smtClean="0">
                          <a:solidFill>
                            <a:srgbClr val="800000"/>
                          </a:solidFill>
                          <a:latin typeface="Helvetica Light"/>
                          <a:cs typeface="Helvetica Light"/>
                        </a:rPr>
                        <a:t>meme)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Helvetica Light"/>
                          <a:cs typeface="Helvetica Light"/>
                        </a:rPr>
                        <a:t>–</a:t>
                      </a:r>
                      <a:endParaRPr lang="en-US" dirty="0">
                        <a:solidFill>
                          <a:srgbClr val="800000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Helvetica Light"/>
                          <a:cs typeface="Helvetica Light"/>
                        </a:rPr>
                        <a:t>1.06%</a:t>
                      </a:r>
                      <a:endParaRPr lang="en-US" dirty="0">
                        <a:solidFill>
                          <a:srgbClr val="800000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Helvetica Light"/>
                          <a:cs typeface="Helvetica Light"/>
                        </a:rPr>
                        <a:t>OP</a:t>
                      </a:r>
                      <a:endParaRPr lang="en-US" dirty="0">
                        <a:solidFill>
                          <a:srgbClr val="800000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Helvetica Light"/>
                          <a:cs typeface="Helvetica Light"/>
                        </a:rPr>
                        <a:t>0.24% (claiming to be the Original Poster of the thread)</a:t>
                      </a:r>
                      <a:endParaRPr lang="en-US" dirty="0">
                        <a:solidFill>
                          <a:srgbClr val="800000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03346" y="537468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14579" y="5456966"/>
            <a:ext cx="7777742" cy="1264509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74209" y="5443011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117743"/>
                </a:solidFill>
                <a:latin typeface="Helvetica"/>
                <a:cs typeface="Helvetica"/>
              </a:rPr>
              <a:t>Tripcodes</a:t>
            </a:r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No. 234028393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4208" y="5839955"/>
            <a:ext cx="594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5% of posts used 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tripcodes</a:t>
            </a:r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2962284190"/>
              </p:ext>
            </p:extLst>
          </p:nvPr>
        </p:nvGraphicFramePr>
        <p:xfrm>
          <a:off x="1014034" y="5374686"/>
          <a:ext cx="1397428" cy="1346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481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6" grpId="0"/>
      <p:bldP spid="27" grpId="0" animBg="1"/>
      <p:bldP spid="28" grpId="0"/>
      <p:bldP spid="29" grpId="0"/>
      <p:bldGraphic spid="31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Argument for Anonymity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606" y="1188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1297977"/>
            <a:ext cx="7777742" cy="855718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4034" y="1311634"/>
            <a:ext cx="811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No. 2832974298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035" y="1722384"/>
            <a:ext cx="777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typical online community narrative is pro-identity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7637" y="222347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3997" y="2319327"/>
            <a:ext cx="6527779" cy="1070738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63999" y="2332984"/>
            <a:ext cx="625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Millen and Patterson 2003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3998" y="2743734"/>
            <a:ext cx="673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revealing names and reputations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/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has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a positive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impact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on communities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7637" y="34124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63997" y="3508310"/>
            <a:ext cx="6527779" cy="2386737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58631" y="3521968"/>
            <a:ext cx="581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117743"/>
                </a:solidFill>
                <a:latin typeface="Helvetica"/>
                <a:cs typeface="Helvetica"/>
              </a:rPr>
              <a:t>Suler</a:t>
            </a:r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 2005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8631" y="3932718"/>
            <a:ext cx="629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anonymity can fuel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/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the online 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disinhibition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 effect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43" y="3616123"/>
            <a:ext cx="1573754" cy="216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8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Argument for Anonymity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606" y="1188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1297976"/>
            <a:ext cx="7777742" cy="1114483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4034" y="1311634"/>
            <a:ext cx="719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No. 2832974298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035" y="1722384"/>
            <a:ext cx="777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typical online community narrative is pro-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identity</a:t>
            </a:r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but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, anonymity and 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disinhibition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 can have positive effects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7637" y="42795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3997" y="4293335"/>
            <a:ext cx="6527779" cy="2024845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63999" y="4306993"/>
            <a:ext cx="625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No. 29038240923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3998" y="4717743"/>
            <a:ext cx="65277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anonymity can provide a cover for intimate conversations</a:t>
            </a:r>
          </a:p>
          <a:p>
            <a:r>
              <a:rPr lang="en-US" sz="1600" dirty="0">
                <a:solidFill>
                  <a:srgbClr val="7F7F7F"/>
                </a:solidFill>
                <a:latin typeface="Helvetica Light Oblique"/>
                <a:cs typeface="Helvetica Light Oblique"/>
              </a:rPr>
              <a:t>Soup /b/ Recently I’ve been hanging out with a girl a lot, we’re both in college. I spend the night at her place all the time and we kiss and whatnot. Problem is, she just broke up with her ex [...] and I know she’s not over him. I really like her but I </a:t>
            </a:r>
            <a:r>
              <a:rPr lang="en-US" sz="1600" dirty="0" err="1">
                <a:solidFill>
                  <a:srgbClr val="7F7F7F"/>
                </a:solidFill>
                <a:latin typeface="Helvetica Light Oblique"/>
                <a:cs typeface="Helvetica Light Oblique"/>
              </a:rPr>
              <a:t>dunno</a:t>
            </a:r>
            <a:r>
              <a:rPr lang="en-US" sz="1600" dirty="0">
                <a:solidFill>
                  <a:srgbClr val="7F7F7F"/>
                </a:solidFill>
                <a:latin typeface="Helvetica Light Oblique"/>
                <a:cs typeface="Helvetica Light Oblique"/>
              </a:rPr>
              <a:t> what to do, so what do /b/</a:t>
            </a:r>
            <a:r>
              <a:rPr lang="en-US" sz="1600" dirty="0" smtClean="0">
                <a:solidFill>
                  <a:srgbClr val="7F7F7F"/>
                </a:solidFill>
                <a:latin typeface="Helvetica Light Oblique"/>
                <a:cs typeface="Helvetica Light Oblique"/>
              </a:rPr>
              <a:t>?</a:t>
            </a:r>
            <a:endParaRPr lang="en-US" sz="1600" dirty="0">
              <a:solidFill>
                <a:srgbClr val="7F7F7F"/>
              </a:solidFill>
              <a:latin typeface="Helvetica Light Oblique"/>
              <a:cs typeface="Helvetica Light Obliqu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07637" y="24408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63997" y="2536714"/>
            <a:ext cx="6527779" cy="162473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85476" y="2550371"/>
            <a:ext cx="451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07/20/11(Wed)15:33:23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5476" y="2961121"/>
            <a:ext cx="478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masking failure makes experimentation safer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  <a:sym typeface="Wingdings"/>
              </a:rPr>
              <a:t>	creativity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  <a:sym typeface="Wingdings"/>
              </a:rPr>
              <a:t>	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  <a:sym typeface="Wingdings"/>
              </a:rPr>
              <a:t>memes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  <a:sym typeface="Wingdings"/>
              </a:rPr>
              <a:t>group ownership of creative content</a:t>
            </a:r>
            <a:endParaRPr lang="en-US" dirty="0" smtClean="0">
              <a:solidFill>
                <a:srgbClr val="800000"/>
              </a:solidFill>
              <a:latin typeface="Helvetica Light"/>
              <a:cs typeface="Helvetica Light"/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667" t="11367" r="13045" b="1"/>
          <a:stretch/>
        </p:blipFill>
        <p:spPr>
          <a:xfrm>
            <a:off x="2340438" y="2652455"/>
            <a:ext cx="1662208" cy="11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Identity without Accounts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606" y="1188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1297977"/>
            <a:ext cx="7777742" cy="855718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4034" y="1311634"/>
            <a:ext cx="811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No. 2832974298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035" y="1722384"/>
            <a:ext cx="777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alternative identity signaling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7637" y="222347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3997" y="2319327"/>
            <a:ext cx="6527779" cy="2133968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3265" y="2365344"/>
            <a:ext cx="374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timestamping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 in photos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suggests authenticity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07637" y="44705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63997" y="4566380"/>
            <a:ext cx="6527779" cy="2515963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timestamp-dud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1" r="13953"/>
          <a:stretch/>
        </p:blipFill>
        <p:spPr>
          <a:xfrm>
            <a:off x="2340438" y="2429977"/>
            <a:ext cx="2912827" cy="1920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38" y="4660900"/>
            <a:ext cx="2912827" cy="21818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53265" y="4660900"/>
            <a:ext cx="353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slang helps delineate </a:t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group membership </a:t>
            </a:r>
          </a:p>
          <a:p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4chan ‘dialect’ is nontrivial</a:t>
            </a:r>
          </a:p>
          <a:p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required familiarity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/>
            </a:r>
            <a:b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with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current trends and memes</a:t>
            </a:r>
          </a:p>
          <a:p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0022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23" grpId="0"/>
      <p:bldP spid="24" grpId="0" animBg="1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Ingroup</a:t>
            </a:r>
            <a:r>
              <a:rPr lang="en-US" dirty="0" smtClean="0"/>
              <a:t> and </a:t>
            </a:r>
            <a:r>
              <a:rPr lang="en-US" dirty="0" err="1" smtClean="0"/>
              <a:t>Outgroup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606" y="1188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1297977"/>
            <a:ext cx="7777742" cy="855718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4034" y="1311634"/>
            <a:ext cx="811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No. 2832974298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035" y="1722384"/>
            <a:ext cx="777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Triforcing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 as a classic identity barrier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7637" y="2223477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07637" y="36038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pic>
        <p:nvPicPr>
          <p:cNvPr id="3" name="Picture 2" descr="trifor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35" y="2320345"/>
            <a:ext cx="5963152" cy="1125990"/>
          </a:xfrm>
          <a:prstGeom prst="rect">
            <a:avLst/>
          </a:prstGeom>
          <a:ln>
            <a:solidFill>
              <a:srgbClr val="D9BFB7"/>
            </a:solidFill>
          </a:ln>
        </p:spPr>
      </p:pic>
      <p:pic>
        <p:nvPicPr>
          <p:cNvPr id="12" name="Picture 11" descr="triforce-fai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35" y="3727548"/>
            <a:ext cx="5963152" cy="1419253"/>
          </a:xfrm>
          <a:prstGeom prst="rect">
            <a:avLst/>
          </a:prstGeom>
          <a:ln>
            <a:solidFill>
              <a:srgbClr val="D9BFB7"/>
            </a:solidFill>
          </a:ln>
        </p:spPr>
      </p:pic>
    </p:spTree>
    <p:extLst>
      <p:ext uri="{BB962C8B-B14F-4D97-AF65-F5344CB8AC3E}">
        <p14:creationId xmlns:p14="http://schemas.microsoft.com/office/powerpoint/2010/main" val="302992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TL;DR: 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606" y="1294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034" y="1403982"/>
            <a:ext cx="7777742" cy="1420076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4884" y="1417638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Content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 No.339760588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4883" y="1786970"/>
            <a:ext cx="594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dominated by playful exchanges of images and links</a:t>
            </a:r>
          </a:p>
          <a:p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	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48" y="1541079"/>
            <a:ext cx="1487172" cy="12205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606" y="281985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4034" y="2929748"/>
            <a:ext cx="7777742" cy="1306318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94884" y="2943404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Ephemerality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 No.339760588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4883" y="3312736"/>
            <a:ext cx="5945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median thread spends 5 seconds on the first page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			   expires completely in 5 minutes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content deletion drives many of /b/’s dynamics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1949" y="3040046"/>
            <a:ext cx="1487172" cy="11027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6606" y="42528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4034" y="4362696"/>
            <a:ext cx="7777742" cy="1408102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94884" y="4376352"/>
            <a:ext cx="608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Anonymity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07/20/11(Wed)15:30:05 No.339760588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4883" y="4745684"/>
            <a:ext cx="5945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over 90% of posts are made completely anonymously</a:t>
            </a:r>
          </a:p>
          <a:p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	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contrast to pseudonymous and fully identified sites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5% of posts use 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tripcode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 identity mechanisms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21948" y="4475810"/>
            <a:ext cx="1487172" cy="101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7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28317" y="3385385"/>
            <a:ext cx="8058483" cy="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57558" y="414421"/>
            <a:ext cx="0" cy="594192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534741" y="3000744"/>
            <a:ext cx="3382210" cy="50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Identity Representation</a:t>
            </a:r>
            <a:endParaRPr lang="en-US" sz="24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rot="16200000">
            <a:off x="3184542" y="4843230"/>
            <a:ext cx="2681702" cy="50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Archiving Strategy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777870" y="998974"/>
            <a:ext cx="4090738" cy="1573396"/>
            <a:chOff x="4879473" y="1548760"/>
            <a:chExt cx="4090738" cy="1573396"/>
          </a:xfrm>
        </p:grpSpPr>
        <p:sp>
          <p:nvSpPr>
            <p:cNvPr id="23" name="Rectangle 22"/>
            <p:cNvSpPr/>
            <p:nvPr/>
          </p:nvSpPr>
          <p:spPr>
            <a:xfrm>
              <a:off x="4879473" y="1548760"/>
              <a:ext cx="4090737" cy="1573395"/>
            </a:xfrm>
            <a:prstGeom prst="rect">
              <a:avLst/>
            </a:prstGeom>
            <a:solidFill>
              <a:srgbClr val="F0E0D6"/>
            </a:solidFill>
            <a:ln>
              <a:solidFill>
                <a:srgbClr val="D9BF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24912" y="1575349"/>
              <a:ext cx="2392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17743"/>
                  </a:solidFill>
                  <a:latin typeface="Helvetica"/>
                  <a:cs typeface="Helvetica"/>
                </a:rPr>
                <a:t>Ma</a:t>
              </a:r>
              <a:r>
                <a:rPr lang="en-US" b="1" dirty="0">
                  <a:solidFill>
                    <a:srgbClr val="117743"/>
                  </a:solidFill>
                  <a:latin typeface="Helvetica"/>
                  <a:cs typeface="Helvetica"/>
                </a:rPr>
                <a:t> </a:t>
              </a:r>
              <a:r>
                <a:rPr lang="en-US" b="1" dirty="0" smtClean="0">
                  <a:solidFill>
                    <a:srgbClr val="117743"/>
                  </a:solidFill>
                  <a:latin typeface="Helvetica"/>
                  <a:cs typeface="Helvetica"/>
                </a:rPr>
                <a:t>+ </a:t>
              </a:r>
              <a:r>
                <a:rPr lang="en-US" b="1" dirty="0" err="1" smtClean="0">
                  <a:solidFill>
                    <a:srgbClr val="117743"/>
                  </a:solidFill>
                  <a:latin typeface="Helvetica"/>
                  <a:cs typeface="Helvetica"/>
                </a:rPr>
                <a:t>Agarwal</a:t>
              </a:r>
              <a:r>
                <a:rPr lang="en-US" b="1" dirty="0" smtClean="0">
                  <a:solidFill>
                    <a:srgbClr val="117743"/>
                  </a:solidFill>
                  <a:latin typeface="Helvetica"/>
                  <a:cs typeface="Helvetica"/>
                </a:rPr>
                <a:t> </a:t>
              </a:r>
              <a:r>
                <a:rPr lang="en-US" b="1" dirty="0">
                  <a:solidFill>
                    <a:srgbClr val="117743"/>
                  </a:solidFill>
                  <a:latin typeface="Helvetica"/>
                  <a:cs typeface="Helvetica"/>
                </a:rPr>
                <a:t>2007</a:t>
              </a:r>
              <a:endParaRPr lang="en-US" dirty="0">
                <a:solidFill>
                  <a:srgbClr val="8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24912" y="1921827"/>
              <a:ext cx="28452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800000"/>
                  </a:solidFill>
                  <a:latin typeface="Helvetica Light"/>
                  <a:cs typeface="Helvetica Light"/>
                </a:rPr>
                <a:t>Strong identity and </a:t>
              </a:r>
              <a:r>
                <a:rPr lang="en-US" dirty="0" smtClean="0">
                  <a:solidFill>
                    <a:srgbClr val="800000"/>
                  </a:solidFill>
                  <a:latin typeface="Helvetica Light"/>
                  <a:cs typeface="Helvetica Light"/>
                </a:rPr>
                <a:t>permanent archives </a:t>
              </a:r>
              <a:r>
                <a:rPr lang="en-US" dirty="0">
                  <a:solidFill>
                    <a:srgbClr val="800000"/>
                  </a:solidFill>
                  <a:latin typeface="Helvetica Light"/>
                  <a:cs typeface="Helvetica Light"/>
                </a:rPr>
                <a:t>correlate </a:t>
              </a:r>
              <a:r>
                <a:rPr lang="en-US" dirty="0" smtClean="0">
                  <a:solidFill>
                    <a:srgbClr val="800000"/>
                  </a:solidFill>
                  <a:latin typeface="Helvetica Light"/>
                  <a:cs typeface="Helvetica Light"/>
                </a:rPr>
                <a:t>with </a:t>
              </a:r>
              <a:r>
                <a:rPr lang="en-US" dirty="0">
                  <a:solidFill>
                    <a:srgbClr val="800000"/>
                  </a:solidFill>
                  <a:latin typeface="Helvetica Light"/>
                  <a:cs typeface="Helvetica Light"/>
                </a:rPr>
                <a:t>satisfaction and participation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628317" y="4212742"/>
            <a:ext cx="3644598" cy="1442100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79" y="1122582"/>
            <a:ext cx="1033117" cy="127620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6007" y="4025219"/>
            <a:ext cx="8831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800000"/>
                </a:solidFill>
                <a:latin typeface="Tahoma"/>
                <a:cs typeface="Tahoma"/>
              </a:rPr>
              <a:t>?</a:t>
            </a:r>
            <a:endParaRPr lang="en-US" sz="11500" dirty="0">
              <a:solidFill>
                <a:srgbClr val="800000"/>
              </a:solidFill>
              <a:latin typeface="Tahoma"/>
              <a:cs typeface="Tahom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0842" y="4326940"/>
            <a:ext cx="261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What happens in a large scale anonymous, ephemeral community?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63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join the </a:t>
            </a:r>
            <a:r>
              <a:rPr lang="en-US" dirty="0" err="1" smtClean="0"/>
              <a:t>lulz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606" y="12993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4034" y="1409214"/>
            <a:ext cx="7777742" cy="1624737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14034" y="1422872"/>
            <a:ext cx="811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07/20/11(Wed)15:30:34 No. 2832974298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4035" y="1833622"/>
            <a:ext cx="7777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research follows the data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but this turns a blind eye to important communities and movements </a:t>
            </a:r>
          </a:p>
          <a:p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our </a:t>
            </a: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chanthropologist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 toolkit can help you collect a dataset</a:t>
            </a:r>
          </a:p>
        </p:txBody>
      </p:sp>
      <p:pic>
        <p:nvPicPr>
          <p:cNvPr id="5" name="Picture 4" descr="Screen shot 2011-07-19 at 4.02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34" y="3429000"/>
            <a:ext cx="7454900" cy="3429000"/>
          </a:xfrm>
          <a:prstGeom prst="rect">
            <a:avLst/>
          </a:prstGeom>
          <a:ln w="28575" cmpd="sng"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Picture 16" descr="Screen shot 2011-07-19 at 4.24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35" y="3429000"/>
            <a:ext cx="4052455" cy="3429000"/>
          </a:xfrm>
          <a:prstGeom prst="rect">
            <a:avLst/>
          </a:prstGeom>
          <a:ln w="28575" cmpd="sng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 descr="Screen shot 2011-07-19 at 4.04.2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34" y="3429000"/>
            <a:ext cx="7429500" cy="1943100"/>
          </a:xfrm>
          <a:prstGeom prst="rect">
            <a:avLst/>
          </a:prstGeom>
          <a:ln w="28575" cmpd="sng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 descr="Screen shot 2011-07-19 at 4.07.2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35" y="5400638"/>
            <a:ext cx="4711700" cy="1422400"/>
          </a:xfrm>
          <a:prstGeom prst="rect">
            <a:avLst/>
          </a:prstGeom>
          <a:ln w="28575" cmpd="sng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Screen-shot-2011-07-19-at-4.10.57-PM--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35" y="3429403"/>
            <a:ext cx="4596127" cy="3380461"/>
          </a:xfrm>
          <a:prstGeom prst="rect">
            <a:avLst/>
          </a:prstGeom>
          <a:ln w="28575" cmpd="sng"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6606" y="33191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4034" y="3429000"/>
            <a:ext cx="7777742" cy="1070739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14034" y="3442658"/>
            <a:ext cx="697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Anonymous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07/20/11(Wed)16:23:44 No. 2234534879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4035" y="3853408"/>
            <a:ext cx="777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meme creation and spread</a:t>
            </a:r>
          </a:p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relationship to online activism and off-site activities</a:t>
            </a:r>
          </a:p>
        </p:txBody>
      </p:sp>
    </p:spTree>
    <p:extLst>
      <p:ext uri="{BB962C8B-B14F-4D97-AF65-F5344CB8AC3E}">
        <p14:creationId xmlns:p14="http://schemas.microsoft.com/office/powerpoint/2010/main" val="157782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hor-i-am-disap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5150" cy="3429000"/>
          </a:xfrm>
          <a:prstGeom prst="rect">
            <a:avLst/>
          </a:prstGeom>
        </p:spPr>
      </p:pic>
      <p:pic>
        <p:nvPicPr>
          <p:cNvPr id="5" name="Picture 4" descr="didnt-control-for-solar-flares-in-your-analysis-reje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21" y="0"/>
            <a:ext cx="3429000" cy="3429000"/>
          </a:xfrm>
          <a:prstGeom prst="rect">
            <a:avLst/>
          </a:prstGeom>
        </p:spPr>
      </p:pic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2470"/>
            <a:ext cx="2989522" cy="3415529"/>
          </a:xfrm>
          <a:prstGeom prst="rect">
            <a:avLst/>
          </a:prstGeom>
        </p:spPr>
      </p:pic>
      <p:pic>
        <p:nvPicPr>
          <p:cNvPr id="7" name="Picture 6" descr="Foul Bachelor Frog - SUBMIT PAPER REFRESH EMAIL EXPECTING REVIEW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00" y="3456612"/>
            <a:ext cx="3429000" cy="3409950"/>
          </a:xfrm>
          <a:prstGeom prst="rect">
            <a:avLst/>
          </a:prstGeom>
        </p:spPr>
      </p:pic>
      <p:pic>
        <p:nvPicPr>
          <p:cNvPr id="8" name="Picture 7" descr="i-used-the-four-chan-once-expertise-4 (1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0"/>
            <a:ext cx="2505075" cy="3429000"/>
          </a:xfrm>
          <a:prstGeom prst="rect">
            <a:avLst/>
          </a:prstGeom>
        </p:spPr>
      </p:pic>
      <p:pic>
        <p:nvPicPr>
          <p:cNvPr id="9" name="Picture 8" descr="ratem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76" y="3442471"/>
            <a:ext cx="2741824" cy="341552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32760" y="0"/>
            <a:ext cx="0" cy="342900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15231" y="0"/>
            <a:ext cx="0" cy="342900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67100" y="3456612"/>
            <a:ext cx="0" cy="342900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02176" y="3456612"/>
            <a:ext cx="0" cy="342900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56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8400" y="0"/>
            <a:ext cx="8307201" cy="6885612"/>
            <a:chOff x="-1" y="0"/>
            <a:chExt cx="8307201" cy="6885612"/>
          </a:xfrm>
        </p:grpSpPr>
        <p:pic>
          <p:nvPicPr>
            <p:cNvPr id="2" name="Picture 1" descr="reviewed-ur-paper-for-my-advisor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399" y="0"/>
              <a:ext cx="4588996" cy="3429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3696131" cy="45550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5001" y="3433964"/>
              <a:ext cx="4602199" cy="3451648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3705001" y="0"/>
              <a:ext cx="0" cy="6885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-1" y="4445447"/>
              <a:ext cx="3696131" cy="24401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rIns="365760" rtlCol="0" anchor="ctr"/>
            <a:lstStyle/>
            <a:p>
              <a:pPr algn="ctr"/>
              <a:r>
                <a:rPr lang="en-US" sz="1600" dirty="0" smtClean="0">
                  <a:latin typeface="Helvetica Light"/>
                  <a:cs typeface="Helvetica Light"/>
                </a:rPr>
                <a:t>Acknowledgments: </a:t>
              </a:r>
              <a:r>
                <a:rPr lang="en-US" sz="1600" dirty="0" err="1">
                  <a:latin typeface="Helvetica Light"/>
                  <a:cs typeface="Helvetica Light"/>
                </a:rPr>
                <a:t>danah</a:t>
              </a:r>
              <a:r>
                <a:rPr lang="en-US" sz="1600" dirty="0">
                  <a:latin typeface="Helvetica Light"/>
                  <a:cs typeface="Helvetica Light"/>
                </a:rPr>
                <a:t> </a:t>
              </a:r>
              <a:r>
                <a:rPr lang="en-US" sz="1600" dirty="0" err="1">
                  <a:latin typeface="Helvetica Light"/>
                  <a:cs typeface="Helvetica Light"/>
                </a:rPr>
                <a:t>boyd</a:t>
              </a:r>
              <a:r>
                <a:rPr lang="en-US" sz="1600" dirty="0">
                  <a:latin typeface="Helvetica Light"/>
                  <a:cs typeface="Helvetica Light"/>
                </a:rPr>
                <a:t>, Amy </a:t>
              </a:r>
              <a:r>
                <a:rPr lang="en-US" sz="1600" dirty="0" err="1">
                  <a:latin typeface="Helvetica Light"/>
                  <a:cs typeface="Helvetica Light"/>
                </a:rPr>
                <a:t>Bruckman</a:t>
              </a:r>
              <a:r>
                <a:rPr lang="en-US" sz="1600" dirty="0">
                  <a:latin typeface="Helvetica Light"/>
                  <a:cs typeface="Helvetica Light"/>
                </a:rPr>
                <a:t>, Gabriella Coleman, </a:t>
              </a:r>
              <a:r>
                <a:rPr lang="en-US" sz="1600" dirty="0" err="1">
                  <a:latin typeface="Helvetica Light"/>
                  <a:cs typeface="Helvetica Light"/>
                </a:rPr>
                <a:t>Danyel</a:t>
              </a:r>
              <a:r>
                <a:rPr lang="en-US" sz="1600" dirty="0">
                  <a:latin typeface="Helvetica Light"/>
                  <a:cs typeface="Helvetica Light"/>
                </a:rPr>
                <a:t> Fisher</a:t>
              </a:r>
              <a:r>
                <a:rPr lang="en-US" sz="1600" dirty="0" smtClean="0">
                  <a:latin typeface="Helvetica Light"/>
                  <a:cs typeface="Helvetica Light"/>
                </a:rPr>
                <a:t>, Benjamin </a:t>
              </a:r>
              <a:r>
                <a:rPr lang="en-US" sz="1600" dirty="0" err="1">
                  <a:latin typeface="Helvetica Light"/>
                  <a:cs typeface="Helvetica Light"/>
                </a:rPr>
                <a:t>Mako</a:t>
              </a:r>
              <a:r>
                <a:rPr lang="en-US" sz="1600" dirty="0">
                  <a:latin typeface="Helvetica Light"/>
                  <a:cs typeface="Helvetica Light"/>
                </a:rPr>
                <a:t> Hill, Alex Leavitt, Rob Miller, Lisa Nakamura, </a:t>
              </a:r>
              <a:r>
                <a:rPr lang="en-US" sz="1600" dirty="0" smtClean="0">
                  <a:latin typeface="Helvetica Light"/>
                  <a:cs typeface="Helvetica Light"/>
                </a:rPr>
                <a:t/>
              </a:r>
              <a:br>
                <a:rPr lang="en-US" sz="1600" dirty="0" smtClean="0">
                  <a:latin typeface="Helvetica Light"/>
                  <a:cs typeface="Helvetica Light"/>
                </a:rPr>
              </a:br>
              <a:r>
                <a:rPr lang="en-US" sz="1600" dirty="0" smtClean="0">
                  <a:latin typeface="Helvetica Light"/>
                  <a:cs typeface="Helvetica Light"/>
                </a:rPr>
                <a:t>Chris </a:t>
              </a:r>
              <a:r>
                <a:rPr lang="en-US" sz="1600" dirty="0" err="1">
                  <a:latin typeface="Helvetica Light"/>
                  <a:cs typeface="Helvetica Light"/>
                </a:rPr>
                <a:t>Schmandt</a:t>
              </a:r>
              <a:r>
                <a:rPr lang="en-US" sz="1600" dirty="0">
                  <a:latin typeface="Helvetica Light"/>
                  <a:cs typeface="Helvetica Light"/>
                </a:rPr>
                <a:t>, Christina </a:t>
              </a:r>
              <a:r>
                <a:rPr lang="en-US" sz="1600" dirty="0" err="1">
                  <a:latin typeface="Helvetica Light"/>
                  <a:cs typeface="Helvetica Light"/>
                </a:rPr>
                <a:t>Xu</a:t>
              </a:r>
              <a:r>
                <a:rPr lang="en-US" sz="1600" dirty="0">
                  <a:latin typeface="Helvetica Light"/>
                  <a:cs typeface="Helvetica Light"/>
                </a:rPr>
                <a:t> and </a:t>
              </a:r>
              <a:r>
                <a:rPr lang="en-US" sz="1600" dirty="0" err="1">
                  <a:latin typeface="Helvetica Light"/>
                  <a:cs typeface="Helvetica Light"/>
                </a:rPr>
                <a:t>Sarita</a:t>
              </a:r>
              <a:r>
                <a:rPr lang="en-US" sz="1600" dirty="0">
                  <a:latin typeface="Helvetica Light"/>
                  <a:cs typeface="Helvetica Light"/>
                </a:rPr>
                <a:t> </a:t>
              </a:r>
              <a:r>
                <a:rPr lang="en-US" sz="1600" dirty="0" err="1" smtClean="0">
                  <a:latin typeface="Helvetica Light"/>
                  <a:cs typeface="Helvetica Light"/>
                </a:rPr>
                <a:t>Yardi</a:t>
              </a:r>
              <a:endParaRPr lang="en-US" sz="1600" dirty="0" smtClean="0">
                <a:latin typeface="Helvetica Light"/>
                <a:cs typeface="Helvetica Light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3696130" y="3429000"/>
            <a:ext cx="5447870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8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24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on /b/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606" y="12993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4034" y="1409214"/>
            <a:ext cx="7777742" cy="2409567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14034" y="1422872"/>
            <a:ext cx="743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Find it funny or weird</a:t>
            </a:r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/20/11(Wed)15:30:34 No. 2832974298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4035" y="1833622"/>
            <a:ext cx="777774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ITT: /b/ gets trolled by the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MIT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I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bet the FBI paid MIT to study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us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That's the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britfags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' tax money at work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lol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, paying scientists to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fap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over Emily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Watson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fakes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rgbClr val="800000"/>
                </a:solidFill>
                <a:latin typeface="Helvetica Light"/>
                <a:cs typeface="Helvetica Light"/>
              </a:rPr>
              <a:t>Lol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at how formally they present what goes on here. Like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newt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gingrich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 is some isolated tribe in the rainforest with unique and primitive customs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.</a:t>
            </a:r>
            <a:endParaRPr lang="en-US" dirty="0" smtClean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606" y="38567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4034" y="3966662"/>
            <a:ext cx="7777742" cy="2891338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14034" y="3980320"/>
            <a:ext cx="743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7743"/>
                </a:solidFill>
                <a:latin typeface="Helvetica"/>
                <a:cs typeface="Helvetica"/>
              </a:rPr>
              <a:t>Engaged with the content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07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/20/11(Wed)15:30:34 No. 2832974298</a:t>
            </a:r>
            <a:endParaRPr lang="en-US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4035" y="4391070"/>
            <a:ext cx="77777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skimmed the whole paper. interesting.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i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especially like seeing the breakdown of what types of threads are posted most.  I would like to see the themed section broken down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ie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. 20% CP 8%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furfag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17% raff u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roose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2% </a:t>
            </a:r>
            <a:r>
              <a:rPr lang="en-US" dirty="0" err="1">
                <a:solidFill>
                  <a:srgbClr val="800000"/>
                </a:solidFill>
                <a:latin typeface="Helvetica Light"/>
                <a:cs typeface="Helvetica Light"/>
              </a:rPr>
              <a:t>fingerbox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 5% sup my name is john and you're all a bunch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of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candy-ass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This </a:t>
            </a: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is... This is actually pretty damn interesting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800000"/>
                </a:solidFill>
                <a:latin typeface="Helvetica Light"/>
                <a:cs typeface="Helvetica Light"/>
              </a:rPr>
              <a:t>I think something is lost to the analysts here. The fact that one of the most popular /b/ activities is "pissing into the sea of </a:t>
            </a:r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piss”.</a:t>
            </a:r>
          </a:p>
        </p:txBody>
      </p:sp>
    </p:spTree>
    <p:extLst>
      <p:ext uri="{BB962C8B-B14F-4D97-AF65-F5344CB8AC3E}">
        <p14:creationId xmlns:p14="http://schemas.microsoft.com/office/powerpoint/2010/main" val="218672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4035" y="1535507"/>
            <a:ext cx="7777742" cy="4980801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</a:t>
            </a:r>
            <a:r>
              <a:rPr lang="en-US" dirty="0" smtClean="0"/>
              <a:t>of Day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6606" y="1508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BFB7"/>
                </a:solidFill>
              </a:rPr>
              <a:t>&gt;&gt;</a:t>
            </a:r>
            <a:endParaRPr lang="en-US" dirty="0">
              <a:solidFill>
                <a:srgbClr val="D9BFB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840" y="1535507"/>
            <a:ext cx="777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Light"/>
                <a:cs typeface="Helvetica Light"/>
              </a:rPr>
              <a:t>primarily an after-work, after-school phenomenon</a:t>
            </a:r>
          </a:p>
        </p:txBody>
      </p:sp>
      <p:pic>
        <p:nvPicPr>
          <p:cNvPr id="3" name="Picture 2" descr="lifespan_page1_allpages_posts_hrs_MEDI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4" y="1965116"/>
            <a:ext cx="5640648" cy="43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8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28317" y="3385385"/>
            <a:ext cx="8058483" cy="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57558" y="414421"/>
            <a:ext cx="0" cy="594192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534741" y="3000744"/>
            <a:ext cx="3382210" cy="50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Identity Representation</a:t>
            </a:r>
            <a:endParaRPr lang="en-US" sz="24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rot="16200000">
            <a:off x="3184542" y="4843230"/>
            <a:ext cx="2681702" cy="50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Archiving Strategy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777870" y="998974"/>
            <a:ext cx="4090738" cy="1573396"/>
            <a:chOff x="4879473" y="1548760"/>
            <a:chExt cx="4090738" cy="1573396"/>
          </a:xfrm>
        </p:grpSpPr>
        <p:sp>
          <p:nvSpPr>
            <p:cNvPr id="23" name="Rectangle 22"/>
            <p:cNvSpPr/>
            <p:nvPr/>
          </p:nvSpPr>
          <p:spPr>
            <a:xfrm>
              <a:off x="4879473" y="1548760"/>
              <a:ext cx="4090737" cy="1573395"/>
            </a:xfrm>
            <a:prstGeom prst="rect">
              <a:avLst/>
            </a:prstGeom>
            <a:solidFill>
              <a:srgbClr val="F0E0D6"/>
            </a:solidFill>
            <a:ln>
              <a:solidFill>
                <a:srgbClr val="D9BF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24912" y="1575349"/>
              <a:ext cx="2392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17743"/>
                  </a:solidFill>
                  <a:latin typeface="Helvetica"/>
                  <a:cs typeface="Helvetica"/>
                </a:rPr>
                <a:t>Ma</a:t>
              </a:r>
              <a:r>
                <a:rPr lang="en-US" b="1" dirty="0">
                  <a:solidFill>
                    <a:srgbClr val="117743"/>
                  </a:solidFill>
                  <a:latin typeface="Helvetica"/>
                  <a:cs typeface="Helvetica"/>
                </a:rPr>
                <a:t> </a:t>
              </a:r>
              <a:r>
                <a:rPr lang="en-US" b="1" dirty="0" smtClean="0">
                  <a:solidFill>
                    <a:srgbClr val="117743"/>
                  </a:solidFill>
                  <a:latin typeface="Helvetica"/>
                  <a:cs typeface="Helvetica"/>
                </a:rPr>
                <a:t>+ </a:t>
              </a:r>
              <a:r>
                <a:rPr lang="en-US" b="1" dirty="0" err="1" smtClean="0">
                  <a:solidFill>
                    <a:srgbClr val="117743"/>
                  </a:solidFill>
                  <a:latin typeface="Helvetica"/>
                  <a:cs typeface="Helvetica"/>
                </a:rPr>
                <a:t>Agarwal</a:t>
              </a:r>
              <a:r>
                <a:rPr lang="en-US" b="1" dirty="0" smtClean="0">
                  <a:solidFill>
                    <a:srgbClr val="117743"/>
                  </a:solidFill>
                  <a:latin typeface="Helvetica"/>
                  <a:cs typeface="Helvetica"/>
                </a:rPr>
                <a:t> </a:t>
              </a:r>
              <a:r>
                <a:rPr lang="en-US" b="1" dirty="0">
                  <a:solidFill>
                    <a:srgbClr val="117743"/>
                  </a:solidFill>
                  <a:latin typeface="Helvetica"/>
                  <a:cs typeface="Helvetica"/>
                </a:rPr>
                <a:t>2007</a:t>
              </a:r>
              <a:endParaRPr lang="en-US" dirty="0">
                <a:solidFill>
                  <a:srgbClr val="8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24912" y="1921827"/>
              <a:ext cx="28452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800000"/>
                  </a:solidFill>
                  <a:latin typeface="Helvetica Light"/>
                  <a:cs typeface="Helvetica Light"/>
                </a:rPr>
                <a:t>Strong identity and </a:t>
              </a:r>
              <a:r>
                <a:rPr lang="en-US" dirty="0" smtClean="0">
                  <a:solidFill>
                    <a:srgbClr val="800000"/>
                  </a:solidFill>
                  <a:latin typeface="Helvetica Light"/>
                  <a:cs typeface="Helvetica Light"/>
                </a:rPr>
                <a:t>permanent archives </a:t>
              </a:r>
              <a:r>
                <a:rPr lang="en-US" dirty="0">
                  <a:solidFill>
                    <a:srgbClr val="800000"/>
                  </a:solidFill>
                  <a:latin typeface="Helvetica Light"/>
                  <a:cs typeface="Helvetica Light"/>
                </a:rPr>
                <a:t>correlate </a:t>
              </a:r>
              <a:r>
                <a:rPr lang="en-US" dirty="0" smtClean="0">
                  <a:solidFill>
                    <a:srgbClr val="800000"/>
                  </a:solidFill>
                  <a:latin typeface="Helvetica Light"/>
                  <a:cs typeface="Helvetica Light"/>
                </a:rPr>
                <a:t>with </a:t>
              </a:r>
              <a:r>
                <a:rPr lang="en-US" dirty="0">
                  <a:solidFill>
                    <a:srgbClr val="800000"/>
                  </a:solidFill>
                  <a:latin typeface="Helvetica Light"/>
                  <a:cs typeface="Helvetica Light"/>
                </a:rPr>
                <a:t>satisfaction and participation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8317" y="4025219"/>
            <a:ext cx="3644598" cy="1862048"/>
            <a:chOff x="628317" y="4025219"/>
            <a:chExt cx="3644598" cy="1862048"/>
          </a:xfrm>
        </p:grpSpPr>
        <p:sp>
          <p:nvSpPr>
            <p:cNvPr id="36" name="Rectangle 35"/>
            <p:cNvSpPr/>
            <p:nvPr/>
          </p:nvSpPr>
          <p:spPr>
            <a:xfrm>
              <a:off x="628317" y="4212742"/>
              <a:ext cx="3644598" cy="1442100"/>
            </a:xfrm>
            <a:prstGeom prst="rect">
              <a:avLst/>
            </a:prstGeom>
            <a:solidFill>
              <a:srgbClr val="F0E0D6"/>
            </a:solidFill>
            <a:ln>
              <a:solidFill>
                <a:srgbClr val="D9BF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06007" y="4025219"/>
              <a:ext cx="883162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dirty="0" smtClean="0">
                  <a:solidFill>
                    <a:srgbClr val="800000"/>
                  </a:solidFill>
                  <a:latin typeface="Tahoma"/>
                  <a:cs typeface="Tahoma"/>
                </a:rPr>
                <a:t>?</a:t>
              </a:r>
              <a:endParaRPr lang="en-US" sz="11500" dirty="0">
                <a:solidFill>
                  <a:srgbClr val="800000"/>
                </a:solidFill>
                <a:latin typeface="Tahoma"/>
                <a:cs typeface="Tahom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90842" y="4326940"/>
              <a:ext cx="26152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  <a:latin typeface="Helvetica Light"/>
                  <a:cs typeface="Helvetica Light"/>
                </a:rPr>
                <a:t>How does such a community produce so much of the Internet’s shared culture?</a:t>
              </a:r>
              <a:endParaRPr lang="en-US" dirty="0">
                <a:solidFill>
                  <a:srgbClr val="800000"/>
                </a:solidFill>
                <a:latin typeface="Helvetica Light"/>
                <a:cs typeface="Helvetica Light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79" y="1122582"/>
            <a:ext cx="1033117" cy="12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28317" y="3385385"/>
            <a:ext cx="8058483" cy="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57558" y="414421"/>
            <a:ext cx="0" cy="594192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534741" y="3000744"/>
            <a:ext cx="3382210" cy="50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Identity Representation</a:t>
            </a:r>
            <a:endParaRPr lang="en-US" sz="24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rot="16200000">
            <a:off x="3184542" y="4843230"/>
            <a:ext cx="2681702" cy="50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Archiving Strategy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628317" y="4212742"/>
            <a:ext cx="3644598" cy="1442100"/>
          </a:xfrm>
          <a:prstGeom prst="rect">
            <a:avLst/>
          </a:prstGeom>
          <a:solidFill>
            <a:srgbClr val="F0E0D6"/>
          </a:solidFill>
          <a:ln>
            <a:solidFill>
              <a:srgbClr val="D9B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4chan-logo-no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7" y="4306318"/>
            <a:ext cx="1415743" cy="12520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99535" y="4520657"/>
            <a:ext cx="2845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00000"/>
                </a:solidFill>
                <a:latin typeface="Helvetica Light"/>
                <a:cs typeface="Helvetica Light"/>
              </a:rPr>
              <a:t>4chan /b/</a:t>
            </a:r>
            <a:endParaRPr lang="en-US" sz="4000" dirty="0">
              <a:solidFill>
                <a:srgbClr val="800000"/>
              </a:solidFill>
              <a:latin typeface="Helvetica Light"/>
              <a:cs typeface="Helvetica Ligh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77870" y="998974"/>
            <a:ext cx="4090738" cy="1573396"/>
            <a:chOff x="4879473" y="1548760"/>
            <a:chExt cx="4090738" cy="1573396"/>
          </a:xfrm>
        </p:grpSpPr>
        <p:sp>
          <p:nvSpPr>
            <p:cNvPr id="18" name="Rectangle 17"/>
            <p:cNvSpPr/>
            <p:nvPr/>
          </p:nvSpPr>
          <p:spPr>
            <a:xfrm>
              <a:off x="4879473" y="1548760"/>
              <a:ext cx="4090737" cy="1573395"/>
            </a:xfrm>
            <a:prstGeom prst="rect">
              <a:avLst/>
            </a:prstGeom>
            <a:solidFill>
              <a:srgbClr val="F0E0D6"/>
            </a:solidFill>
            <a:ln>
              <a:solidFill>
                <a:srgbClr val="D9BF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24912" y="1575349"/>
              <a:ext cx="2392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17743"/>
                  </a:solidFill>
                  <a:latin typeface="Helvetica"/>
                  <a:cs typeface="Helvetica"/>
                </a:rPr>
                <a:t>Ma</a:t>
              </a:r>
              <a:r>
                <a:rPr lang="en-US" b="1" dirty="0">
                  <a:solidFill>
                    <a:srgbClr val="117743"/>
                  </a:solidFill>
                  <a:latin typeface="Helvetica"/>
                  <a:cs typeface="Helvetica"/>
                </a:rPr>
                <a:t> </a:t>
              </a:r>
              <a:r>
                <a:rPr lang="en-US" b="1" dirty="0" smtClean="0">
                  <a:solidFill>
                    <a:srgbClr val="117743"/>
                  </a:solidFill>
                  <a:latin typeface="Helvetica"/>
                  <a:cs typeface="Helvetica"/>
                </a:rPr>
                <a:t>+ </a:t>
              </a:r>
              <a:r>
                <a:rPr lang="en-US" b="1" dirty="0" err="1" smtClean="0">
                  <a:solidFill>
                    <a:srgbClr val="117743"/>
                  </a:solidFill>
                  <a:latin typeface="Helvetica"/>
                  <a:cs typeface="Helvetica"/>
                </a:rPr>
                <a:t>Agarwal</a:t>
              </a:r>
              <a:r>
                <a:rPr lang="en-US" b="1" dirty="0" smtClean="0">
                  <a:solidFill>
                    <a:srgbClr val="117743"/>
                  </a:solidFill>
                  <a:latin typeface="Helvetica"/>
                  <a:cs typeface="Helvetica"/>
                </a:rPr>
                <a:t> </a:t>
              </a:r>
              <a:r>
                <a:rPr lang="en-US" b="1" dirty="0">
                  <a:solidFill>
                    <a:srgbClr val="117743"/>
                  </a:solidFill>
                  <a:latin typeface="Helvetica"/>
                  <a:cs typeface="Helvetica"/>
                </a:rPr>
                <a:t>2007</a:t>
              </a:r>
              <a:endParaRPr lang="en-US" dirty="0">
                <a:solidFill>
                  <a:srgbClr val="8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24912" y="1921827"/>
              <a:ext cx="28452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800000"/>
                  </a:solidFill>
                  <a:latin typeface="Helvetica Light"/>
                  <a:cs typeface="Helvetica Light"/>
                </a:rPr>
                <a:t>Strong identity and </a:t>
              </a:r>
              <a:r>
                <a:rPr lang="en-US" dirty="0" smtClean="0">
                  <a:solidFill>
                    <a:srgbClr val="800000"/>
                  </a:solidFill>
                  <a:latin typeface="Helvetica Light"/>
                  <a:cs typeface="Helvetica Light"/>
                </a:rPr>
                <a:t>permanent archives </a:t>
              </a:r>
              <a:r>
                <a:rPr lang="en-US" dirty="0">
                  <a:solidFill>
                    <a:srgbClr val="800000"/>
                  </a:solidFill>
                  <a:latin typeface="Helvetica Light"/>
                  <a:cs typeface="Helvetica Light"/>
                </a:rPr>
                <a:t>correlate </a:t>
              </a:r>
              <a:r>
                <a:rPr lang="en-US" dirty="0" smtClean="0">
                  <a:solidFill>
                    <a:srgbClr val="800000"/>
                  </a:solidFill>
                  <a:latin typeface="Helvetica Light"/>
                  <a:cs typeface="Helvetica Light"/>
                </a:rPr>
                <a:t>with </a:t>
              </a:r>
              <a:r>
                <a:rPr lang="en-US" dirty="0">
                  <a:solidFill>
                    <a:srgbClr val="800000"/>
                  </a:solidFill>
                  <a:latin typeface="Helvetica Light"/>
                  <a:cs typeface="Helvetica Light"/>
                </a:rPr>
                <a:t>satisfaction and participation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79" y="1122582"/>
            <a:ext cx="1033117" cy="12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0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8" y="2723148"/>
            <a:ext cx="8876631" cy="2544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Use </a:t>
            </a:r>
            <a:r>
              <a:rPr lang="en-US" sz="4800" dirty="0" smtClean="0"/>
              <a:t>4chan /</a:t>
            </a:r>
            <a:r>
              <a:rPr lang="en-US" sz="4800" dirty="0" smtClean="0"/>
              <a:t>b/ as a lens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to </a:t>
            </a:r>
            <a:r>
              <a:rPr lang="en-US" sz="4800" dirty="0" smtClean="0"/>
              <a:t>understand the concepts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of </a:t>
            </a:r>
            <a:r>
              <a:rPr lang="en-US" sz="4800" dirty="0" smtClean="0"/>
              <a:t>anonymity </a:t>
            </a:r>
            <a:r>
              <a:rPr lang="en-US" sz="4800" dirty="0" smtClean="0"/>
              <a:t>and ephemerality.</a:t>
            </a:r>
            <a:endParaRPr lang="en-US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7369" y="1989225"/>
            <a:ext cx="8876631" cy="1227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800" i="1" dirty="0" smtClean="0">
                <a:latin typeface="Helvetica"/>
                <a:cs typeface="Helvetica"/>
              </a:rPr>
              <a:t>Our </a:t>
            </a:r>
            <a:r>
              <a:rPr lang="en-US" sz="4800" i="1" dirty="0" smtClean="0">
                <a:latin typeface="Helvetica"/>
                <a:cs typeface="Helvetica"/>
              </a:rPr>
              <a:t>Goal</a:t>
            </a:r>
            <a:endParaRPr lang="en-US" sz="48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4403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8" y="2723148"/>
            <a:ext cx="8876631" cy="3503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Anonymity and ephemerality support community behaviors that </a:t>
            </a:r>
            <a:r>
              <a:rPr lang="en-US" sz="4800" dirty="0" smtClean="0"/>
              <a:t>generate internet </a:t>
            </a:r>
            <a:r>
              <a:rPr lang="en-US" sz="4800" dirty="0" smtClean="0"/>
              <a:t>culture.</a:t>
            </a:r>
            <a:endParaRPr lang="en-US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7369" y="1989225"/>
            <a:ext cx="8876631" cy="1227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00000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800" i="1" dirty="0" smtClean="0">
                <a:latin typeface="Helvetica"/>
                <a:cs typeface="Helvetica"/>
              </a:rPr>
              <a:t>Our </a:t>
            </a:r>
            <a:r>
              <a:rPr lang="en-US" sz="4800" i="1" dirty="0" smtClean="0">
                <a:latin typeface="Helvetica"/>
                <a:cs typeface="Helvetica"/>
              </a:rPr>
              <a:t>Argument</a:t>
            </a:r>
            <a:endParaRPr lang="en-US" sz="48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643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10743</TotalTime>
  <Words>3234</Words>
  <Application>Microsoft Macintosh PowerPoint</Application>
  <PresentationFormat>On-screen Show (4:3)</PresentationFormat>
  <Paragraphs>444</Paragraphs>
  <Slides>55</Slides>
  <Notes>23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4chan and /b/: An Analysis of Anonymity and Ephemerality  in a Large Online Community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4chan’s Impact</vt:lpstr>
      <vt:lpstr>/b/, the “Random” board</vt:lpstr>
      <vt:lpstr>4chan /b/ and Ephemerality</vt:lpstr>
      <vt:lpstr>4chan /b/ and Anonymity</vt:lpstr>
      <vt:lpstr>Related work</vt:lpstr>
      <vt:lpstr>ITT: In This Talk</vt:lpstr>
      <vt:lpstr>Content Analysis</vt:lpstr>
      <vt:lpstr>Content Analysis Method</vt:lpstr>
      <vt:lpstr>PowerPoint Presentation</vt:lpstr>
      <vt:lpstr>PowerPoint Presentation</vt:lpstr>
      <vt:lpstr>PowerPoint Presentation</vt:lpstr>
      <vt:lpstr>PowerPoint Presentation</vt:lpstr>
      <vt:lpstr>A Brief Word on Normalcy</vt:lpstr>
      <vt:lpstr>PowerPoint Presentation</vt:lpstr>
      <vt:lpstr>Study 1 Ephemerality</vt:lpstr>
      <vt:lpstr>Ephemerality on 4chan</vt:lpstr>
      <vt:lpstr>Ephemerality on 4chan</vt:lpstr>
      <vt:lpstr>Ephemerality on 4chan</vt:lpstr>
      <vt:lpstr>Ephemerality on 4chan</vt:lpstr>
      <vt:lpstr>Ephemerality on 4chan</vt:lpstr>
      <vt:lpstr>Ephemerality on 4chan</vt:lpstr>
      <vt:lpstr>Ephemerality on 4chan</vt:lpstr>
      <vt:lpstr>Ephemerality on 4chan</vt:lpstr>
      <vt:lpstr>Ephemerality on 4chan</vt:lpstr>
      <vt:lpstr>Ephemerality on 4chan</vt:lpstr>
      <vt:lpstr>Data Collection</vt:lpstr>
      <vt:lpstr>Entire Lifetime</vt:lpstr>
      <vt:lpstr>First Page</vt:lpstr>
      <vt:lpstr>Bumping and Sage</vt:lpstr>
      <vt:lpstr>Ephemerality Discussion</vt:lpstr>
      <vt:lpstr>Ephemerality Discussion</vt:lpstr>
      <vt:lpstr>Study 2 Anonymity</vt:lpstr>
      <vt:lpstr>Anonymity on 4chan</vt:lpstr>
      <vt:lpstr>Identity Markers</vt:lpstr>
      <vt:lpstr>An Argument for Anonymity</vt:lpstr>
      <vt:lpstr>An Argument for Anonymity</vt:lpstr>
      <vt:lpstr>Identity without Accounts</vt:lpstr>
      <vt:lpstr>Ingroup and Outgroup</vt:lpstr>
      <vt:lpstr>TL;DR: Conclusion</vt:lpstr>
      <vt:lpstr>Come join the lulz</vt:lpstr>
      <vt:lpstr>PowerPoint Presentation</vt:lpstr>
      <vt:lpstr>PowerPoint Presentation</vt:lpstr>
      <vt:lpstr>PowerPoint Presentation</vt:lpstr>
      <vt:lpstr>Reactions on /b/</vt:lpstr>
      <vt:lpstr>Time of Day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Bernstein</dc:creator>
  <cp:lastModifiedBy>Michael Bernstein</cp:lastModifiedBy>
  <cp:revision>387</cp:revision>
  <dcterms:created xsi:type="dcterms:W3CDTF">2011-07-09T19:57:13Z</dcterms:created>
  <dcterms:modified xsi:type="dcterms:W3CDTF">2011-07-20T08:46:59Z</dcterms:modified>
</cp:coreProperties>
</file>