
<file path=[Content_Types].xml><?xml version="1.0" encoding="utf-8"?>
<Types xmlns="http://schemas.openxmlformats.org/package/2006/content-types">
  <Default Extension="xml" ContentType="application/xml"/>
  <Default Extension="3gp" ContentType="video/unknown"/>
  <Default Extension="jpg" ContentType="image/jpeg"/>
  <Default Extension="tiff" ContentType="image/tiff"/>
  <Default Extension="mp4" ContentType="video/unknown"/>
  <Default Extension="jpe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4"/>
  </p:notesMasterIdLst>
  <p:handoutMasterIdLst>
    <p:handoutMasterId r:id="rId55"/>
  </p:handoutMasterIdLst>
  <p:sldIdLst>
    <p:sldId id="262" r:id="rId2"/>
    <p:sldId id="601" r:id="rId3"/>
    <p:sldId id="567" r:id="rId4"/>
    <p:sldId id="641" r:id="rId5"/>
    <p:sldId id="605" r:id="rId6"/>
    <p:sldId id="606" r:id="rId7"/>
    <p:sldId id="603" r:id="rId8"/>
    <p:sldId id="607" r:id="rId9"/>
    <p:sldId id="642" r:id="rId10"/>
    <p:sldId id="608" r:id="rId11"/>
    <p:sldId id="610" r:id="rId12"/>
    <p:sldId id="611" r:id="rId13"/>
    <p:sldId id="612" r:id="rId14"/>
    <p:sldId id="640" r:id="rId15"/>
    <p:sldId id="653" r:id="rId16"/>
    <p:sldId id="623" r:id="rId17"/>
    <p:sldId id="624" r:id="rId18"/>
    <p:sldId id="645" r:id="rId19"/>
    <p:sldId id="649" r:id="rId20"/>
    <p:sldId id="655" r:id="rId21"/>
    <p:sldId id="656" r:id="rId22"/>
    <p:sldId id="657" r:id="rId23"/>
    <p:sldId id="585" r:id="rId24"/>
    <p:sldId id="635" r:id="rId25"/>
    <p:sldId id="638" r:id="rId26"/>
    <p:sldId id="636" r:id="rId27"/>
    <p:sldId id="637" r:id="rId28"/>
    <p:sldId id="627" r:id="rId29"/>
    <p:sldId id="629" r:id="rId30"/>
    <p:sldId id="589" r:id="rId31"/>
    <p:sldId id="590" r:id="rId32"/>
    <p:sldId id="646" r:id="rId33"/>
    <p:sldId id="647" r:id="rId34"/>
    <p:sldId id="648" r:id="rId35"/>
    <p:sldId id="591" r:id="rId36"/>
    <p:sldId id="660" r:id="rId37"/>
    <p:sldId id="659" r:id="rId38"/>
    <p:sldId id="596" r:id="rId39"/>
    <p:sldId id="631" r:id="rId40"/>
    <p:sldId id="630" r:id="rId41"/>
    <p:sldId id="632" r:id="rId42"/>
    <p:sldId id="555" r:id="rId43"/>
    <p:sldId id="621" r:id="rId44"/>
    <p:sldId id="620" r:id="rId45"/>
    <p:sldId id="651" r:id="rId46"/>
    <p:sldId id="622" r:id="rId47"/>
    <p:sldId id="615" r:id="rId48"/>
    <p:sldId id="616" r:id="rId49"/>
    <p:sldId id="617" r:id="rId50"/>
    <p:sldId id="618" r:id="rId51"/>
    <p:sldId id="595" r:id="rId52"/>
    <p:sldId id="628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A600"/>
    <a:srgbClr val="A8A900"/>
    <a:srgbClr val="BC009D"/>
    <a:srgbClr val="FF00FF"/>
    <a:srgbClr val="00A099"/>
    <a:srgbClr val="008080"/>
    <a:srgbClr val="DE0000"/>
    <a:srgbClr val="C8C8C8"/>
    <a:srgbClr val="BB2F36"/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2" autoAdjust="0"/>
    <p:restoredTop sz="82805" autoAdjust="0"/>
  </p:normalViewPr>
  <p:slideViewPr>
    <p:cSldViewPr>
      <p:cViewPr varScale="1">
        <p:scale>
          <a:sx n="82" d="100"/>
          <a:sy n="82" d="100"/>
        </p:scale>
        <p:origin x="-2160" y="-112"/>
      </p:cViewPr>
      <p:guideLst>
        <p:guide orient="horz" pos="1417"/>
        <p:guide pos="7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sbernst:Dropbox:realtime-turk:evaluation:adrenaline:la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sbernst:Dropbox:realtime-turk:evaluation:adrenaline:lag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sbernst:Dropbox:realtime-turk:evaluation:adrenaline:lag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sbernst:Dropbox:realtime-turk:evaluation:adrenaline:la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"/>
          <c:y val="0.0"/>
          <c:w val="0.977987421383648"/>
          <c:h val="0.876651982378855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4615992"/>
        <c:axId val="2144023448"/>
      </c:barChart>
      <c:catAx>
        <c:axId val="2144615992"/>
        <c:scaling>
          <c:orientation val="minMax"/>
        </c:scaling>
        <c:delete val="1"/>
        <c:axPos val="b"/>
        <c:majorTickMark val="out"/>
        <c:minorTickMark val="none"/>
        <c:tickLblPos val="none"/>
        <c:crossAx val="2144023448"/>
        <c:crosses val="autoZero"/>
        <c:auto val="1"/>
        <c:lblAlgn val="ctr"/>
        <c:lblOffset val="100"/>
        <c:noMultiLvlLbl val="0"/>
      </c:catAx>
      <c:valAx>
        <c:axId val="2144023448"/>
        <c:scaling>
          <c:orientation val="minMax"/>
          <c:max val="35.0"/>
        </c:scaling>
        <c:delete val="1"/>
        <c:axPos val="l"/>
        <c:numFmt formatCode="General" sourceLinked="1"/>
        <c:majorTickMark val="out"/>
        <c:minorTickMark val="none"/>
        <c:tickLblPos val="none"/>
        <c:crossAx val="21446159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49598842758292"/>
          <c:y val="0.0"/>
          <c:w val="0.964171140539251"/>
          <c:h val="1.0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cat>
            <c:strRef>
              <c:f>refinement!$A$1:$A$65</c:f>
              <c:strCache>
                <c:ptCount val="65"/>
                <c:pt idx="0">
                  <c:v>Up To 1</c:v>
                </c:pt>
                <c:pt idx="1">
                  <c:v>1 To 2</c:v>
                </c:pt>
                <c:pt idx="2">
                  <c:v>2 To 3</c:v>
                </c:pt>
                <c:pt idx="3">
                  <c:v>3 To 4</c:v>
                </c:pt>
                <c:pt idx="4">
                  <c:v>4 To 5</c:v>
                </c:pt>
                <c:pt idx="5">
                  <c:v>5 To 6</c:v>
                </c:pt>
                <c:pt idx="6">
                  <c:v>6 To 7</c:v>
                </c:pt>
                <c:pt idx="7">
                  <c:v>7 To 8</c:v>
                </c:pt>
                <c:pt idx="8">
                  <c:v>8 To 9</c:v>
                </c:pt>
                <c:pt idx="9">
                  <c:v>9 To 10</c:v>
                </c:pt>
                <c:pt idx="10">
                  <c:v>10 To 11</c:v>
                </c:pt>
                <c:pt idx="11">
                  <c:v>11 To 12</c:v>
                </c:pt>
                <c:pt idx="12">
                  <c:v>12 To 13</c:v>
                </c:pt>
                <c:pt idx="13">
                  <c:v>13 To 14</c:v>
                </c:pt>
                <c:pt idx="14">
                  <c:v>14 To 15</c:v>
                </c:pt>
                <c:pt idx="15">
                  <c:v>15 To 16</c:v>
                </c:pt>
                <c:pt idx="16">
                  <c:v>16 To 17</c:v>
                </c:pt>
                <c:pt idx="17">
                  <c:v>17 To 18</c:v>
                </c:pt>
                <c:pt idx="18">
                  <c:v>18 To 19</c:v>
                </c:pt>
                <c:pt idx="19">
                  <c:v>19 To 20</c:v>
                </c:pt>
                <c:pt idx="20">
                  <c:v>20 To 21</c:v>
                </c:pt>
                <c:pt idx="21">
                  <c:v>21 To 22</c:v>
                </c:pt>
                <c:pt idx="22">
                  <c:v>22 To 23</c:v>
                </c:pt>
                <c:pt idx="23">
                  <c:v>23 To 24</c:v>
                </c:pt>
                <c:pt idx="24">
                  <c:v>24 To 25</c:v>
                </c:pt>
                <c:pt idx="25">
                  <c:v>25 To 26</c:v>
                </c:pt>
                <c:pt idx="26">
                  <c:v>26 To 27</c:v>
                </c:pt>
                <c:pt idx="27">
                  <c:v>27 To 28</c:v>
                </c:pt>
                <c:pt idx="28">
                  <c:v>28 To 29</c:v>
                </c:pt>
                <c:pt idx="29">
                  <c:v>29 To 30</c:v>
                </c:pt>
                <c:pt idx="30">
                  <c:v>30 To 31</c:v>
                </c:pt>
                <c:pt idx="31">
                  <c:v>31 To 32</c:v>
                </c:pt>
                <c:pt idx="32">
                  <c:v>32 To 33</c:v>
                </c:pt>
                <c:pt idx="33">
                  <c:v>33 To 34</c:v>
                </c:pt>
                <c:pt idx="34">
                  <c:v>34 To 35</c:v>
                </c:pt>
                <c:pt idx="35">
                  <c:v>35 To 36</c:v>
                </c:pt>
                <c:pt idx="36">
                  <c:v>36 To 37</c:v>
                </c:pt>
                <c:pt idx="37">
                  <c:v>37 To 38</c:v>
                </c:pt>
                <c:pt idx="38">
                  <c:v>38 To 39</c:v>
                </c:pt>
                <c:pt idx="39">
                  <c:v>39 To 40</c:v>
                </c:pt>
                <c:pt idx="40">
                  <c:v>40 To 41</c:v>
                </c:pt>
                <c:pt idx="41">
                  <c:v>41 To 42</c:v>
                </c:pt>
                <c:pt idx="42">
                  <c:v>42 To 43</c:v>
                </c:pt>
                <c:pt idx="43">
                  <c:v>43 To 44</c:v>
                </c:pt>
                <c:pt idx="44">
                  <c:v>44 To 45</c:v>
                </c:pt>
                <c:pt idx="45">
                  <c:v>45 To 46</c:v>
                </c:pt>
                <c:pt idx="46">
                  <c:v>46 To 47</c:v>
                </c:pt>
                <c:pt idx="47">
                  <c:v>47 To 48</c:v>
                </c:pt>
                <c:pt idx="48">
                  <c:v>48 To 49</c:v>
                </c:pt>
                <c:pt idx="49">
                  <c:v>49 To 50</c:v>
                </c:pt>
                <c:pt idx="50">
                  <c:v>50 To 51</c:v>
                </c:pt>
                <c:pt idx="51">
                  <c:v>51 To 52</c:v>
                </c:pt>
                <c:pt idx="52">
                  <c:v>52 To 53</c:v>
                </c:pt>
                <c:pt idx="53">
                  <c:v>53 To 54</c:v>
                </c:pt>
                <c:pt idx="54">
                  <c:v>54 To 55</c:v>
                </c:pt>
                <c:pt idx="55">
                  <c:v>55 To 56</c:v>
                </c:pt>
                <c:pt idx="56">
                  <c:v>56 To 57</c:v>
                </c:pt>
                <c:pt idx="57">
                  <c:v>57 To 58</c:v>
                </c:pt>
                <c:pt idx="58">
                  <c:v>58 To 59</c:v>
                </c:pt>
                <c:pt idx="59">
                  <c:v>59 To 60</c:v>
                </c:pt>
                <c:pt idx="60">
                  <c:v>60 To 61</c:v>
                </c:pt>
                <c:pt idx="61">
                  <c:v>61 To 62</c:v>
                </c:pt>
                <c:pt idx="62">
                  <c:v>62 To 63</c:v>
                </c:pt>
                <c:pt idx="63">
                  <c:v>63 To 64</c:v>
                </c:pt>
                <c:pt idx="64">
                  <c:v>64 To 65</c:v>
                </c:pt>
              </c:strCache>
            </c:strRef>
          </c:cat>
          <c:val>
            <c:numRef>
              <c:f>refinement!$B$1:$B$65</c:f>
              <c:numCache>
                <c:formatCode>0.#####E+#0</c:formatCode>
                <c:ptCount val="6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 formatCode="#,##0.#####">
                  <c:v>1.0</c:v>
                </c:pt>
                <c:pt idx="8" formatCode="#,##0.#####">
                  <c:v>5.0</c:v>
                </c:pt>
                <c:pt idx="9" formatCode="#,##0.#####">
                  <c:v>6.0</c:v>
                </c:pt>
                <c:pt idx="10" formatCode="#,##0.#####">
                  <c:v>15.0</c:v>
                </c:pt>
                <c:pt idx="11" formatCode="#,##0.#####">
                  <c:v>13.0</c:v>
                </c:pt>
                <c:pt idx="12" formatCode="#,##0.#####">
                  <c:v>11.0</c:v>
                </c:pt>
                <c:pt idx="13" formatCode="#,##0.#####">
                  <c:v>7.0</c:v>
                </c:pt>
                <c:pt idx="14" formatCode="#,##0.#####">
                  <c:v>5.0</c:v>
                </c:pt>
                <c:pt idx="15" formatCode="#,##0.#####">
                  <c:v>1.0</c:v>
                </c:pt>
                <c:pt idx="16" formatCode="#,##0.#####">
                  <c:v>3.0</c:v>
                </c:pt>
                <c:pt idx="17" formatCode="#,##0.#####">
                  <c:v>1.0</c:v>
                </c:pt>
                <c:pt idx="18" formatCode="#,##0.#####">
                  <c:v>1.0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 formatCode="#,##0.#####">
                  <c:v>2.0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 formatCode="#,##0.#####">
                  <c:v>1.0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143978568"/>
        <c:axId val="2145103992"/>
      </c:barChart>
      <c:catAx>
        <c:axId val="2143978568"/>
        <c:scaling>
          <c:orientation val="minMax"/>
        </c:scaling>
        <c:delete val="1"/>
        <c:axPos val="b"/>
        <c:majorTickMark val="out"/>
        <c:minorTickMark val="none"/>
        <c:tickLblPos val="none"/>
        <c:crossAx val="2145103992"/>
        <c:crosses val="autoZero"/>
        <c:auto val="1"/>
        <c:lblAlgn val="ctr"/>
        <c:lblOffset val="100"/>
        <c:noMultiLvlLbl val="0"/>
      </c:catAx>
      <c:valAx>
        <c:axId val="2145103992"/>
        <c:scaling>
          <c:orientation val="minMax"/>
          <c:max val="15.0"/>
          <c:min val="0.0"/>
        </c:scaling>
        <c:delete val="1"/>
        <c:axPos val="l"/>
        <c:numFmt formatCode="0.#####E+#0" sourceLinked="1"/>
        <c:majorTickMark val="out"/>
        <c:minorTickMark val="none"/>
        <c:tickLblPos val="none"/>
        <c:crossAx val="21439785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"/>
          <c:y val="0.144444444444444"/>
          <c:w val="1.0"/>
          <c:h val="0.78888888888888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0000"/>
            </a:solidFill>
          </c:spPr>
          <c:invertIfNegative val="0"/>
          <c:cat>
            <c:strRef>
              <c:f>'generate-one'!$A$1:$A$65</c:f>
              <c:strCache>
                <c:ptCount val="65"/>
                <c:pt idx="0">
                  <c:v>Up To 1</c:v>
                </c:pt>
                <c:pt idx="1">
                  <c:v>1 To 2</c:v>
                </c:pt>
                <c:pt idx="2">
                  <c:v>2 To 3</c:v>
                </c:pt>
                <c:pt idx="3">
                  <c:v>3 To 4</c:v>
                </c:pt>
                <c:pt idx="4">
                  <c:v>4 To 5</c:v>
                </c:pt>
                <c:pt idx="5">
                  <c:v>5 To 6</c:v>
                </c:pt>
                <c:pt idx="6">
                  <c:v>6 To 7</c:v>
                </c:pt>
                <c:pt idx="7">
                  <c:v>7 To 8</c:v>
                </c:pt>
                <c:pt idx="8">
                  <c:v>8 To 9</c:v>
                </c:pt>
                <c:pt idx="9">
                  <c:v>9 To 10</c:v>
                </c:pt>
                <c:pt idx="10">
                  <c:v>10 To 11</c:v>
                </c:pt>
                <c:pt idx="11">
                  <c:v>11 To 12</c:v>
                </c:pt>
                <c:pt idx="12">
                  <c:v>12 To 13</c:v>
                </c:pt>
                <c:pt idx="13">
                  <c:v>13 To 14</c:v>
                </c:pt>
                <c:pt idx="14">
                  <c:v>14 To 15</c:v>
                </c:pt>
                <c:pt idx="15">
                  <c:v>15 To 16</c:v>
                </c:pt>
                <c:pt idx="16">
                  <c:v>16 To 17</c:v>
                </c:pt>
                <c:pt idx="17">
                  <c:v>17 To 18</c:v>
                </c:pt>
                <c:pt idx="18">
                  <c:v>18 To 19</c:v>
                </c:pt>
                <c:pt idx="19">
                  <c:v>19 To 20</c:v>
                </c:pt>
                <c:pt idx="20">
                  <c:v>20 To 21</c:v>
                </c:pt>
                <c:pt idx="21">
                  <c:v>21 To 22</c:v>
                </c:pt>
                <c:pt idx="22">
                  <c:v>22 To 23</c:v>
                </c:pt>
                <c:pt idx="23">
                  <c:v>23 To 24</c:v>
                </c:pt>
                <c:pt idx="24">
                  <c:v>24 To 25</c:v>
                </c:pt>
                <c:pt idx="25">
                  <c:v>25 To 26</c:v>
                </c:pt>
                <c:pt idx="26">
                  <c:v>26 To 27</c:v>
                </c:pt>
                <c:pt idx="27">
                  <c:v>27 To 28</c:v>
                </c:pt>
                <c:pt idx="28">
                  <c:v>28 To 29</c:v>
                </c:pt>
                <c:pt idx="29">
                  <c:v>29 To 30</c:v>
                </c:pt>
                <c:pt idx="30">
                  <c:v>30 To 31</c:v>
                </c:pt>
                <c:pt idx="31">
                  <c:v>31 To 32</c:v>
                </c:pt>
                <c:pt idx="32">
                  <c:v>32 To 33</c:v>
                </c:pt>
                <c:pt idx="33">
                  <c:v>33 To 34</c:v>
                </c:pt>
                <c:pt idx="34">
                  <c:v>34 To 35</c:v>
                </c:pt>
                <c:pt idx="35">
                  <c:v>35 To 36</c:v>
                </c:pt>
                <c:pt idx="36">
                  <c:v>36 To 37</c:v>
                </c:pt>
                <c:pt idx="37">
                  <c:v>37 To 38</c:v>
                </c:pt>
                <c:pt idx="38">
                  <c:v>38 To 39</c:v>
                </c:pt>
                <c:pt idx="39">
                  <c:v>39 To 40</c:v>
                </c:pt>
                <c:pt idx="40">
                  <c:v>40 To 41</c:v>
                </c:pt>
                <c:pt idx="41">
                  <c:v>41 To 42</c:v>
                </c:pt>
                <c:pt idx="42">
                  <c:v>42 To 43</c:v>
                </c:pt>
                <c:pt idx="43">
                  <c:v>43 To 44</c:v>
                </c:pt>
                <c:pt idx="44">
                  <c:v>44 To 45</c:v>
                </c:pt>
                <c:pt idx="45">
                  <c:v>45 To 46</c:v>
                </c:pt>
                <c:pt idx="46">
                  <c:v>46 To 47</c:v>
                </c:pt>
                <c:pt idx="47">
                  <c:v>47 To 48</c:v>
                </c:pt>
                <c:pt idx="48">
                  <c:v>48 To 49</c:v>
                </c:pt>
                <c:pt idx="49">
                  <c:v>49 To 50</c:v>
                </c:pt>
                <c:pt idx="50">
                  <c:v>50 To 51</c:v>
                </c:pt>
                <c:pt idx="51">
                  <c:v>51 To 52</c:v>
                </c:pt>
                <c:pt idx="52">
                  <c:v>52 To 53</c:v>
                </c:pt>
                <c:pt idx="53">
                  <c:v>53 To 54</c:v>
                </c:pt>
                <c:pt idx="54">
                  <c:v>54 To 55</c:v>
                </c:pt>
                <c:pt idx="55">
                  <c:v>55 To 56</c:v>
                </c:pt>
                <c:pt idx="56">
                  <c:v>56 To 57</c:v>
                </c:pt>
                <c:pt idx="57">
                  <c:v>57 To 58</c:v>
                </c:pt>
                <c:pt idx="58">
                  <c:v>58 To 59</c:v>
                </c:pt>
                <c:pt idx="59">
                  <c:v>59 To 60</c:v>
                </c:pt>
                <c:pt idx="60">
                  <c:v>60 To 61</c:v>
                </c:pt>
                <c:pt idx="61">
                  <c:v>61 To 62</c:v>
                </c:pt>
                <c:pt idx="62">
                  <c:v>62 To 63</c:v>
                </c:pt>
                <c:pt idx="63">
                  <c:v>63 To 64</c:v>
                </c:pt>
                <c:pt idx="64">
                  <c:v>64 To 65</c:v>
                </c:pt>
              </c:strCache>
            </c:strRef>
          </c:cat>
          <c:val>
            <c:numRef>
              <c:f>'generate-one'!$B$1:$B$65</c:f>
              <c:numCache>
                <c:formatCode>0.#####E+#0</c:formatCode>
                <c:ptCount val="6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 formatCode="#,##0.#####">
                  <c:v>1.0</c:v>
                </c:pt>
                <c:pt idx="7" formatCode="#,##0.#####">
                  <c:v>5.0</c:v>
                </c:pt>
                <c:pt idx="8" formatCode="#,##0.#####">
                  <c:v>4.0</c:v>
                </c:pt>
                <c:pt idx="9" formatCode="#,##0.#####">
                  <c:v>2.0</c:v>
                </c:pt>
                <c:pt idx="10" formatCode="#,##0.#####">
                  <c:v>9.0</c:v>
                </c:pt>
                <c:pt idx="11" formatCode="#,##0.#####">
                  <c:v>4.0</c:v>
                </c:pt>
                <c:pt idx="12" formatCode="#,##0.#####">
                  <c:v>9.0</c:v>
                </c:pt>
                <c:pt idx="13" formatCode="#,##0.#####">
                  <c:v>6.0</c:v>
                </c:pt>
                <c:pt idx="14" formatCode="#,##0.#####">
                  <c:v>4.0</c:v>
                </c:pt>
                <c:pt idx="15" formatCode="#,##0.#####">
                  <c:v>2.0</c:v>
                </c:pt>
                <c:pt idx="16" formatCode="#,##0.#####">
                  <c:v>3.0</c:v>
                </c:pt>
                <c:pt idx="17" formatCode="#,##0.#####">
                  <c:v>5.0</c:v>
                </c:pt>
                <c:pt idx="18" formatCode="#,##0.#####">
                  <c:v>1.0</c:v>
                </c:pt>
                <c:pt idx="19" formatCode="#,##0.#####">
                  <c:v>2.0</c:v>
                </c:pt>
                <c:pt idx="20" formatCode="#,##0.#####">
                  <c:v>2.0</c:v>
                </c:pt>
                <c:pt idx="21" formatCode="#,##0.#####">
                  <c:v>3.0</c:v>
                </c:pt>
                <c:pt idx="22" formatCode="#,##0.#####">
                  <c:v>2.0</c:v>
                </c:pt>
                <c:pt idx="23" formatCode="#,##0.#####">
                  <c:v>1.0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 formatCode="#,##0.#####">
                  <c:v>1.0</c:v>
                </c:pt>
                <c:pt idx="31" formatCode="#,##0.#####">
                  <c:v>2.0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 formatCode="#,##0.#####">
                  <c:v>1.0</c:v>
                </c:pt>
                <c:pt idx="36">
                  <c:v>0.0</c:v>
                </c:pt>
                <c:pt idx="37">
                  <c:v>0.0</c:v>
                </c:pt>
                <c:pt idx="38" formatCode="#,##0.#####">
                  <c:v>1.0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 formatCode="#,##0.#####">
                  <c:v>1.0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 formatCode="#,##0.#####">
                  <c:v>1.0</c:v>
                </c:pt>
                <c:pt idx="64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145208776"/>
        <c:axId val="2145211784"/>
      </c:barChart>
      <c:catAx>
        <c:axId val="2145208776"/>
        <c:scaling>
          <c:orientation val="minMax"/>
        </c:scaling>
        <c:delete val="1"/>
        <c:axPos val="b"/>
        <c:majorTickMark val="out"/>
        <c:minorTickMark val="none"/>
        <c:tickLblPos val="none"/>
        <c:crossAx val="2145211784"/>
        <c:crosses val="autoZero"/>
        <c:auto val="1"/>
        <c:lblAlgn val="ctr"/>
        <c:lblOffset val="100"/>
        <c:noMultiLvlLbl val="0"/>
      </c:catAx>
      <c:valAx>
        <c:axId val="2145211784"/>
        <c:scaling>
          <c:orientation val="minMax"/>
          <c:max val="15.0"/>
          <c:min val="0.0"/>
        </c:scaling>
        <c:delete val="1"/>
        <c:axPos val="l"/>
        <c:numFmt formatCode="0.#####E+#0" sourceLinked="1"/>
        <c:majorTickMark val="out"/>
        <c:minorTickMark val="none"/>
        <c:tickLblPos val="none"/>
        <c:crossAx val="21452087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33333333333333"/>
          <c:y val="0.117647058823529"/>
          <c:w val="0.942592592592593"/>
          <c:h val="0.70588235294117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0000"/>
            </a:solidFill>
          </c:spPr>
          <c:invertIfNegative val="0"/>
          <c:cat>
            <c:strRef>
              <c:f>'generate-vote'!$A$1:$A$65</c:f>
              <c:strCache>
                <c:ptCount val="65"/>
                <c:pt idx="0">
                  <c:v>Up To 1</c:v>
                </c:pt>
                <c:pt idx="1">
                  <c:v>1 To 2</c:v>
                </c:pt>
                <c:pt idx="2">
                  <c:v>2 To 3</c:v>
                </c:pt>
                <c:pt idx="3">
                  <c:v>3 To 4</c:v>
                </c:pt>
                <c:pt idx="4">
                  <c:v>4 To 5</c:v>
                </c:pt>
                <c:pt idx="5">
                  <c:v>5 To 6</c:v>
                </c:pt>
                <c:pt idx="6">
                  <c:v>6 To 7</c:v>
                </c:pt>
                <c:pt idx="7">
                  <c:v>7 To 8</c:v>
                </c:pt>
                <c:pt idx="8">
                  <c:v>8 To 9</c:v>
                </c:pt>
                <c:pt idx="9">
                  <c:v>9 To 10</c:v>
                </c:pt>
                <c:pt idx="10">
                  <c:v>10 To 11</c:v>
                </c:pt>
                <c:pt idx="11">
                  <c:v>11 To 12</c:v>
                </c:pt>
                <c:pt idx="12">
                  <c:v>12 To 13</c:v>
                </c:pt>
                <c:pt idx="13">
                  <c:v>13 To 14</c:v>
                </c:pt>
                <c:pt idx="14">
                  <c:v>14 To 15</c:v>
                </c:pt>
                <c:pt idx="15">
                  <c:v>15 To 16</c:v>
                </c:pt>
                <c:pt idx="16">
                  <c:v>16 To 17</c:v>
                </c:pt>
                <c:pt idx="17">
                  <c:v>17 To 18</c:v>
                </c:pt>
                <c:pt idx="18">
                  <c:v>18 To 19</c:v>
                </c:pt>
                <c:pt idx="19">
                  <c:v>19 To 20</c:v>
                </c:pt>
                <c:pt idx="20">
                  <c:v>20 To 21</c:v>
                </c:pt>
                <c:pt idx="21">
                  <c:v>21 To 22</c:v>
                </c:pt>
                <c:pt idx="22">
                  <c:v>22 To 23</c:v>
                </c:pt>
                <c:pt idx="23">
                  <c:v>23 To 24</c:v>
                </c:pt>
                <c:pt idx="24">
                  <c:v>24 To 25</c:v>
                </c:pt>
                <c:pt idx="25">
                  <c:v>25 To 26</c:v>
                </c:pt>
                <c:pt idx="26">
                  <c:v>26 To 27</c:v>
                </c:pt>
                <c:pt idx="27">
                  <c:v>27 To 28</c:v>
                </c:pt>
                <c:pt idx="28">
                  <c:v>28 To 29</c:v>
                </c:pt>
                <c:pt idx="29">
                  <c:v>29 To 30</c:v>
                </c:pt>
                <c:pt idx="30">
                  <c:v>30 To 31</c:v>
                </c:pt>
                <c:pt idx="31">
                  <c:v>31 To 32</c:v>
                </c:pt>
                <c:pt idx="32">
                  <c:v>32 To 33</c:v>
                </c:pt>
                <c:pt idx="33">
                  <c:v>33 To 34</c:v>
                </c:pt>
                <c:pt idx="34">
                  <c:v>34 To 35</c:v>
                </c:pt>
                <c:pt idx="35">
                  <c:v>35 To 36</c:v>
                </c:pt>
                <c:pt idx="36">
                  <c:v>36 To 37</c:v>
                </c:pt>
                <c:pt idx="37">
                  <c:v>37 To 38</c:v>
                </c:pt>
                <c:pt idx="38">
                  <c:v>38 To 39</c:v>
                </c:pt>
                <c:pt idx="39">
                  <c:v>39 To 40</c:v>
                </c:pt>
                <c:pt idx="40">
                  <c:v>40 To 41</c:v>
                </c:pt>
                <c:pt idx="41">
                  <c:v>41 To 42</c:v>
                </c:pt>
                <c:pt idx="42">
                  <c:v>42 To 43</c:v>
                </c:pt>
                <c:pt idx="43">
                  <c:v>43 To 44</c:v>
                </c:pt>
                <c:pt idx="44">
                  <c:v>44 To 45</c:v>
                </c:pt>
                <c:pt idx="45">
                  <c:v>45 To 46</c:v>
                </c:pt>
                <c:pt idx="46">
                  <c:v>46 To 47</c:v>
                </c:pt>
                <c:pt idx="47">
                  <c:v>47 To 48</c:v>
                </c:pt>
                <c:pt idx="48">
                  <c:v>48 To 49</c:v>
                </c:pt>
                <c:pt idx="49">
                  <c:v>49 To 50</c:v>
                </c:pt>
                <c:pt idx="50">
                  <c:v>50 To 51</c:v>
                </c:pt>
                <c:pt idx="51">
                  <c:v>51 To 52</c:v>
                </c:pt>
                <c:pt idx="52">
                  <c:v>52 To 53</c:v>
                </c:pt>
                <c:pt idx="53">
                  <c:v>53 To 54</c:v>
                </c:pt>
                <c:pt idx="54">
                  <c:v>54 To 55</c:v>
                </c:pt>
                <c:pt idx="55">
                  <c:v>55 To 56</c:v>
                </c:pt>
                <c:pt idx="56">
                  <c:v>56 To 57</c:v>
                </c:pt>
                <c:pt idx="57">
                  <c:v>57 To 58</c:v>
                </c:pt>
                <c:pt idx="58">
                  <c:v>58 To 59</c:v>
                </c:pt>
                <c:pt idx="59">
                  <c:v>59 To 60</c:v>
                </c:pt>
                <c:pt idx="60">
                  <c:v>60 To 61</c:v>
                </c:pt>
                <c:pt idx="61">
                  <c:v>61 To 62</c:v>
                </c:pt>
                <c:pt idx="62">
                  <c:v>62 To 63</c:v>
                </c:pt>
                <c:pt idx="63">
                  <c:v>63 To 64</c:v>
                </c:pt>
                <c:pt idx="64">
                  <c:v>64 To 65</c:v>
                </c:pt>
              </c:strCache>
            </c:strRef>
          </c:cat>
          <c:val>
            <c:numRef>
              <c:f>'generate-vote'!$B$1:$B$65</c:f>
              <c:numCache>
                <c:formatCode>0.#####E+#0</c:formatCode>
                <c:ptCount val="6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 formatCode="#,##0.#####">
                  <c:v>1.0</c:v>
                </c:pt>
                <c:pt idx="22">
                  <c:v>0.0</c:v>
                </c:pt>
                <c:pt idx="23">
                  <c:v>0.0</c:v>
                </c:pt>
                <c:pt idx="24" formatCode="#,##0.#####">
                  <c:v>1.0</c:v>
                </c:pt>
                <c:pt idx="25" formatCode="#,##0.#####">
                  <c:v>1.0</c:v>
                </c:pt>
                <c:pt idx="26">
                  <c:v>0.0</c:v>
                </c:pt>
                <c:pt idx="27">
                  <c:v>0.0</c:v>
                </c:pt>
                <c:pt idx="28" formatCode="#,##0.#####">
                  <c:v>2.0</c:v>
                </c:pt>
                <c:pt idx="29" formatCode="#,##0.#####">
                  <c:v>1.0</c:v>
                </c:pt>
                <c:pt idx="30" formatCode="#,##0.#####">
                  <c:v>1.0</c:v>
                </c:pt>
                <c:pt idx="31" formatCode="#,##0.#####">
                  <c:v>2.0</c:v>
                </c:pt>
                <c:pt idx="32" formatCode="#,##0.#####">
                  <c:v>4.0</c:v>
                </c:pt>
                <c:pt idx="33" formatCode="#,##0.#####">
                  <c:v>1.0</c:v>
                </c:pt>
                <c:pt idx="34" formatCode="#,##0.#####">
                  <c:v>2.0</c:v>
                </c:pt>
                <c:pt idx="35" formatCode="#,##0.#####">
                  <c:v>1.0</c:v>
                </c:pt>
                <c:pt idx="36" formatCode="#,##0.#####">
                  <c:v>2.0</c:v>
                </c:pt>
                <c:pt idx="37" formatCode="#,##0.#####">
                  <c:v>4.0</c:v>
                </c:pt>
                <c:pt idx="38" formatCode="#,##0.#####">
                  <c:v>4.0</c:v>
                </c:pt>
                <c:pt idx="39" formatCode="#,##0.#####">
                  <c:v>1.0</c:v>
                </c:pt>
                <c:pt idx="40" formatCode="#,##0.#####">
                  <c:v>6.0</c:v>
                </c:pt>
                <c:pt idx="41" formatCode="#,##0.#####">
                  <c:v>3.0</c:v>
                </c:pt>
                <c:pt idx="42" formatCode="#,##0.#####">
                  <c:v>2.0</c:v>
                </c:pt>
                <c:pt idx="43" formatCode="#,##0.#####">
                  <c:v>2.0</c:v>
                </c:pt>
                <c:pt idx="44" formatCode="#,##0.#####">
                  <c:v>3.0</c:v>
                </c:pt>
                <c:pt idx="45" formatCode="#,##0.#####">
                  <c:v>1.0</c:v>
                </c:pt>
                <c:pt idx="46" formatCode="#,##0.#####">
                  <c:v>1.0</c:v>
                </c:pt>
                <c:pt idx="47" formatCode="#,##0.#####">
                  <c:v>2.0</c:v>
                </c:pt>
                <c:pt idx="48" formatCode="#,##0.#####">
                  <c:v>3.0</c:v>
                </c:pt>
                <c:pt idx="49" formatCode="#,##0.#####">
                  <c:v>2.0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 formatCode="#,##0.#####">
                  <c:v>1.0</c:v>
                </c:pt>
                <c:pt idx="54" formatCode="#,##0.#####">
                  <c:v>3.0</c:v>
                </c:pt>
                <c:pt idx="55" formatCode="#,##0.#####">
                  <c:v>1.0</c:v>
                </c:pt>
                <c:pt idx="56" formatCode="#,##0.#####">
                  <c:v>1.0</c:v>
                </c:pt>
                <c:pt idx="57" formatCode="#,##0.#####">
                  <c:v>2.0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 formatCode="#,##0.#####">
                  <c:v>2.0</c:v>
                </c:pt>
                <c:pt idx="62" formatCode="#,##0.#####">
                  <c:v>1.0</c:v>
                </c:pt>
                <c:pt idx="63" formatCode="#,##0.#####">
                  <c:v>3.0</c:v>
                </c:pt>
                <c:pt idx="64" formatCode="#,##0.#####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145921864"/>
        <c:axId val="2145924872"/>
      </c:barChart>
      <c:catAx>
        <c:axId val="2145921864"/>
        <c:scaling>
          <c:orientation val="minMax"/>
        </c:scaling>
        <c:delete val="1"/>
        <c:axPos val="b"/>
        <c:majorTickMark val="out"/>
        <c:minorTickMark val="none"/>
        <c:tickLblPos val="none"/>
        <c:crossAx val="2145924872"/>
        <c:crosses val="autoZero"/>
        <c:auto val="1"/>
        <c:lblAlgn val="ctr"/>
        <c:lblOffset val="100"/>
        <c:noMultiLvlLbl val="0"/>
      </c:catAx>
      <c:valAx>
        <c:axId val="2145924872"/>
        <c:scaling>
          <c:orientation val="minMax"/>
          <c:max val="15.0"/>
          <c:min val="0.0"/>
        </c:scaling>
        <c:delete val="1"/>
        <c:axPos val="l"/>
        <c:numFmt formatCode="0.#####E+#0" sourceLinked="1"/>
        <c:majorTickMark val="out"/>
        <c:minorTickMark val="none"/>
        <c:tickLblPos val="none"/>
        <c:crossAx val="21459218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EC1E4-29B5-6240-A340-7B90A53593A6}" type="datetimeFigureOut">
              <a:rPr lang="en-US" smtClean="0"/>
              <a:pPr/>
              <a:t>10/16/11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58597-3A9E-4542-9668-044DEDAAE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271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0AAAF-152E-4B12-95F1-261504718D49}" type="datetimeFigureOut">
              <a:rPr lang="en-US" smtClean="0"/>
              <a:pPr/>
              <a:t>10/16/11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D6830-2D95-431B-9B14-8FF2DDEC11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944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339C3-8D0E-4948-9432-ED44F8A3727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technique to get entire groups quickly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55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</a:t>
            </a:r>
          </a:p>
          <a:p>
            <a:r>
              <a:rPr lang="en-US" dirty="0" smtClean="0"/>
              <a:t>Modal </a:t>
            </a:r>
            <a:r>
              <a:rPr lang="en-US" dirty="0" smtClean="0"/>
              <a:t>alert</a:t>
            </a:r>
            <a:r>
              <a:rPr lang="en-US" baseline="0" dirty="0" smtClean="0"/>
              <a:t> that forced the job to be focused in their web browser.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33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“benchmark tasks”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99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</a:t>
            </a:r>
          </a:p>
          <a:p>
            <a:r>
              <a:rPr lang="en-US" dirty="0" smtClean="0"/>
              <a:t>These seems to be hitting limits on the cognitive recognize-act cycle and motor times, so let me give you a sense of how this works.</a:t>
            </a:r>
          </a:p>
          <a:p>
            <a:r>
              <a:rPr lang="en-US" dirty="0" smtClean="0"/>
              <a:t>We ran</a:t>
            </a:r>
            <a:r>
              <a:rPr lang="en-US" baseline="0" dirty="0" smtClean="0"/>
              <a:t> an experiment, with </a:t>
            </a:r>
            <a:r>
              <a:rPr lang="en-US" dirty="0" smtClean="0"/>
              <a:t>1500 </a:t>
            </a:r>
            <a:r>
              <a:rPr lang="en-US" dirty="0" smtClean="0"/>
              <a:t>tasks and 280</a:t>
            </a:r>
            <a:r>
              <a:rPr lang="en-US" baseline="0" dirty="0" smtClean="0"/>
              <a:t> workers</a:t>
            </a:r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cumulative % of workers who have returned in time t or earlier</a:t>
            </a:r>
            <a:endParaRPr lang="en-US" dirty="0" smtClean="0"/>
          </a:p>
          <a:p>
            <a:r>
              <a:rPr lang="en-US" dirty="0" smtClean="0"/>
              <a:t>Now I’m going to show the lines for 30 seconds and 1 minutes</a:t>
            </a:r>
          </a:p>
          <a:p>
            <a:r>
              <a:rPr lang="en-US" dirty="0" smtClean="0"/>
              <a:t>Now what if we have</a:t>
            </a:r>
            <a:r>
              <a:rPr lang="en-US" baseline="0" dirty="0" smtClean="0"/>
              <a:t> people wait around longer?</a:t>
            </a:r>
          </a:p>
          <a:p>
            <a:r>
              <a:rPr lang="en-US" baseline="0" dirty="0" smtClean="0"/>
              <a:t>[say what’s coming before it appears]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02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43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14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an example of how long it actually takes.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43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8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second technical challenge,</a:t>
            </a:r>
            <a:r>
              <a:rPr lang="en-US" baseline="0" dirty="0" smtClean="0"/>
              <a:t> now that we can recruit crowds quickly.</a:t>
            </a:r>
          </a:p>
          <a:p>
            <a:r>
              <a:rPr lang="en-US" baseline="0" dirty="0" smtClean="0"/>
              <a:t>Work time is still too long to return responses in realtime.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45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didn’t know if it would be true, but we had an intuition</a:t>
            </a:r>
            <a:r>
              <a:rPr lang="en-US" baseline="0" dirty="0" smtClean="0"/>
              <a:t> that there might be…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11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FAST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We</a:t>
            </a:r>
            <a:r>
              <a:rPr lang="en-US" sz="1800" baseline="0" dirty="0" smtClean="0"/>
              <a:t> are starting to see the potential of crowd-powered interfaces: [CLICK] applications that embed crowds inside of them to react with human intelligence.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 smtClean="0"/>
              <a:t>But they’re limited by the problem of latency: how long the user has to wait for a response.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339C3-8D0E-4948-9432-ED44F8A3727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didn’t know if it would be true, but we had the insight that it might also be possible to </a:t>
            </a:r>
            <a:r>
              <a:rPr lang="en-US" baseline="0" dirty="0" smtClean="0"/>
              <a:t>get a “momentum of the crowd”. With the right algorithm behind it, we might be able to get the entire crowd to work faster than any individual member.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59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 FAST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507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will use Adrenaline as a benchmark task to understand how these approaches perform.</a:t>
            </a:r>
          </a:p>
          <a:p>
            <a:r>
              <a:rPr lang="en-US" dirty="0" smtClean="0"/>
              <a:t>100 frames per video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gave 24 participants cell phones with Adrenaline and asked them to take video photos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98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Biggest challenge: too-fast </a:t>
            </a:r>
            <a:r>
              <a:rPr lang="en-US" smtClean="0"/>
              <a:t>agreement in </a:t>
            </a:r>
            <a:r>
              <a:rPr lang="en-US" dirty="0" smtClean="0"/>
              <a:t>late stages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26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Biggest challenge: too-fast </a:t>
            </a:r>
            <a:r>
              <a:rPr lang="en-US" smtClean="0"/>
              <a:t>agreement in </a:t>
            </a:r>
            <a:r>
              <a:rPr lang="en-US" dirty="0" smtClean="0"/>
              <a:t>late stages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262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Biggest challenge: too-fast </a:t>
            </a:r>
            <a:r>
              <a:rPr lang="en-US" smtClean="0"/>
              <a:t>agreement in </a:t>
            </a:r>
            <a:r>
              <a:rPr lang="en-US" dirty="0" smtClean="0"/>
              <a:t>late stages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262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techniques are useful for other applications as well. Suppose we wanted to embed crowds in a graphic design program to help generate realistically varying art assets.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45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Myriad Pro Light"/>
                <a:cs typeface="Myriad Pro Light"/>
              </a:rPr>
              <a:t>With 8 workers on retainer</a:t>
            </a:r>
            <a:r>
              <a:rPr lang="en-US" sz="1200" smtClean="0">
                <a:latin typeface="Myriad Pro Light"/>
                <a:cs typeface="Myriad Pro Light"/>
              </a:rPr>
              <a:t>:</a:t>
            </a:r>
            <a:r>
              <a:rPr lang="en-US" sz="1200" baseline="0" smtClean="0">
                <a:latin typeface="Myriad Pro Light"/>
                <a:cs typeface="Myriad Pro Light"/>
              </a:rPr>
              <a:t> out to 300 total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451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Queueing</a:t>
            </a:r>
            <a:r>
              <a:rPr lang="en-US" dirty="0" smtClean="0"/>
              <a:t> theory, “following” model,</a:t>
            </a:r>
            <a:r>
              <a:rPr lang="en-US" baseline="0" dirty="0" smtClean="0"/>
              <a:t>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48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 minute, use sixty to make a point. There’s a timer on this slide.</a:t>
            </a:r>
          </a:p>
          <a:p>
            <a:r>
              <a:rPr lang="en-US" dirty="0" smtClean="0"/>
              <a:t>Because 56 seconds</a:t>
            </a:r>
          </a:p>
          <a:p>
            <a:r>
              <a:rPr lang="en-US" dirty="0" smtClean="0"/>
              <a:t>We’re talking </a:t>
            </a:r>
            <a:r>
              <a:rPr lang="en-US" dirty="0" smtClean="0"/>
              <a:t>interactive </a:t>
            </a:r>
            <a:r>
              <a:rPr lang="en-US" dirty="0" smtClean="0"/>
              <a:t>systems, so we are limited</a:t>
            </a:r>
            <a:r>
              <a:rPr lang="en-US" baseline="0" dirty="0" smtClean="0"/>
              <a:t> </a:t>
            </a:r>
            <a:r>
              <a:rPr lang="en-US" dirty="0" smtClean="0"/>
              <a:t>by </a:t>
            </a:r>
            <a:r>
              <a:rPr lang="en-US" dirty="0" smtClean="0"/>
              <a:t>*user interface latency*.</a:t>
            </a:r>
          </a:p>
          <a:p>
            <a:r>
              <a:rPr lang="en-US" dirty="0" smtClean="0"/>
              <a:t>“Ten seconds has gone by now.” Ten second limit</a:t>
            </a:r>
          </a:p>
          <a:p>
            <a:r>
              <a:rPr lang="en-US" dirty="0" smtClean="0"/>
              <a:t>Clever ways to deal with this in continuous or closed-loop like driving.</a:t>
            </a:r>
          </a:p>
          <a:p>
            <a:r>
              <a:rPr lang="en-US" dirty="0" smtClean="0"/>
              <a:t>If </a:t>
            </a:r>
            <a:r>
              <a:rPr lang="en-US" dirty="0" smtClean="0"/>
              <a:t>we want to make these crowds integral part of user interfaces everywhere, we need to solve the problem of latency and create realtime crowdsourcing.</a:t>
            </a:r>
          </a:p>
          <a:p>
            <a:r>
              <a:rPr lang="en-US" dirty="0" smtClean="0"/>
              <a:t>“And here</a:t>
            </a:r>
            <a:r>
              <a:rPr lang="en-US" baseline="0" dirty="0" smtClean="0"/>
              <a:t> I’ve introduced the entire talk to you in the same amount of time it would take to get a response right now.”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085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the fastest crowd-powered interfaces used to be limited by a median response time of nearly a minute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latin typeface="Myriad Pro Light" pitchFamily="34" charset="0"/>
              </a:rPr>
              <a:t>Retainer Model to gather synchronous crowds quickly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latin typeface="Myriad Pro Light" pitchFamily="34" charset="0"/>
              </a:rPr>
              <a:t>Rapid Refinement coordinates work for faster results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339C3-8D0E-4948-9432-ED44F8A3727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time to create, show same 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304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Live system:</a:t>
            </a:r>
            <a:r>
              <a:rPr lang="en-US" baseline="0" dirty="0" smtClean="0"/>
              <a:t> closer to ten cents (use fewer workers)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49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SLOW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There </a:t>
            </a:r>
            <a:r>
              <a:rPr lang="en-US" baseline="0" dirty="0" smtClean="0"/>
              <a:t>are two technical components to achieving this, and I’ll introduce them both through this application called Adrenaline.</a:t>
            </a:r>
            <a:endParaRPr lang="en-US" dirty="0" smtClean="0"/>
          </a:p>
          <a:p>
            <a:r>
              <a:rPr lang="en-US" dirty="0" smtClean="0"/>
              <a:t> Adrenaline is </a:t>
            </a:r>
            <a:r>
              <a:rPr lang="en-US" baseline="0" dirty="0" smtClean="0"/>
              <a:t>a camera that </a:t>
            </a:r>
            <a:r>
              <a:rPr lang="en-US" baseline="0" dirty="0" err="1" smtClean="0"/>
              <a:t>crowdsources</a:t>
            </a:r>
            <a:r>
              <a:rPr lang="en-US" baseline="0" dirty="0" smtClean="0"/>
              <a:t> the selection of the best photo in realtime.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43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04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</a:t>
            </a:r>
          </a:p>
          <a:p>
            <a:r>
              <a:rPr lang="en-US" dirty="0" smtClean="0"/>
              <a:t>Ever since IDEO introduced the</a:t>
            </a:r>
            <a:r>
              <a:rPr lang="en-US" baseline="0" dirty="0" smtClean="0"/>
              <a:t> first digital camera prototype, there has been a design focus on immediate feedback: from two days to develop film, to looking at your photo moments later. If we want to build a crowd-powered camera, and we want to preserve the users’ expectations, we need to decide on these pictures in realtime.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03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what it looks like.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47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some examples of shots that people took with adrenaline.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16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SLOW</a:t>
            </a:r>
          </a:p>
          <a:p>
            <a:r>
              <a:rPr lang="en-US" dirty="0" smtClean="0"/>
              <a:t>The first technical component we’ll introduce addresses</a:t>
            </a:r>
            <a:r>
              <a:rPr lang="en-US" baseline="0" dirty="0" smtClean="0"/>
              <a:t> the question…</a:t>
            </a:r>
            <a:endParaRPr lang="en-US" dirty="0" smtClean="0"/>
          </a:p>
          <a:p>
            <a:r>
              <a:rPr lang="en-US" dirty="0" smtClean="0"/>
              <a:t>This is the challenge</a:t>
            </a:r>
          </a:p>
          <a:p>
            <a:r>
              <a:rPr lang="en-US" dirty="0" smtClean="0"/>
              <a:t>This is our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87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AC442-F78F-8E4D-AA5D-8E26F2336C55}" type="datetime1">
              <a:rPr lang="en-US" smtClean="0"/>
              <a:t>10/16/11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41661-9F18-364C-A9C6-AE11BC24783C}" type="datetime1">
              <a:rPr lang="en-US" smtClean="0"/>
              <a:t>10/16/11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83BE5-BC65-EC49-909E-D09C487077D6}" type="datetime1">
              <a:rPr lang="en-US" smtClean="0"/>
              <a:t>10/16/11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/>
                <a:cs typeface="Myriad Pro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yriad Pro Light"/>
                <a:cs typeface="Myriad Pro Light"/>
              </a:defRPr>
            </a:lvl1pPr>
            <a:lvl2pPr>
              <a:defRPr b="0" i="0">
                <a:latin typeface="Myriad Pro Light"/>
                <a:cs typeface="Myriad Pro Light"/>
              </a:defRPr>
            </a:lvl2pPr>
            <a:lvl3pPr>
              <a:defRPr b="0" i="0">
                <a:latin typeface="Myriad Pro Light"/>
                <a:cs typeface="Myriad Pro Light"/>
              </a:defRPr>
            </a:lvl3pPr>
            <a:lvl4pPr>
              <a:defRPr b="0" i="0">
                <a:latin typeface="Myriad Pro Light"/>
                <a:cs typeface="Myriad Pro Light"/>
              </a:defRPr>
            </a:lvl4pPr>
            <a:lvl5pPr>
              <a:defRPr b="0" i="0">
                <a:latin typeface="Myriad Pro Light"/>
                <a:cs typeface="Myriad Pr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DEBC-6031-8540-964D-EA399433185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Myriad Pro"/>
              </a:rPr>
              <a:t>10/16/11</a:t>
            </a:fld>
            <a:endParaRPr lang="en-US">
              <a:solidFill>
                <a:prstClr val="black">
                  <a:tint val="75000"/>
                </a:prstClr>
              </a:solidFill>
              <a:latin typeface="Myriad Pro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Myriad Pr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yriad Pro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Myriad Pr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bold"/>
                <a:cs typeface="Myriad Pro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yriad Pro Light"/>
                <a:cs typeface="Myriad Pro Light"/>
              </a:defRPr>
            </a:lvl1pPr>
            <a:lvl2pPr>
              <a:defRPr b="0" i="0">
                <a:latin typeface="Myriad Pro Light"/>
                <a:cs typeface="Myriad Pro Light"/>
              </a:defRPr>
            </a:lvl2pPr>
            <a:lvl3pPr>
              <a:defRPr b="0" i="0">
                <a:latin typeface="Myriad Pro Light"/>
                <a:cs typeface="Myriad Pro Light"/>
              </a:defRPr>
            </a:lvl3pPr>
            <a:lvl4pPr>
              <a:defRPr b="0" i="0">
                <a:latin typeface="Myriad Pro Light"/>
                <a:cs typeface="Myriad Pro Light"/>
              </a:defRPr>
            </a:lvl4pPr>
            <a:lvl5pPr>
              <a:defRPr b="0" i="0">
                <a:latin typeface="Myriad Pro Light"/>
                <a:cs typeface="Myriad Pr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BD5A-56BF-264B-8CB5-F80244D6E34B}" type="datetime1">
              <a:rPr lang="en-US" smtClean="0"/>
              <a:t>10/16/11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023-484B-5448-B70F-F1EED118C883}" type="datetime1">
              <a:rPr lang="en-US" smtClean="0"/>
              <a:t>10/16/11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CF15-FDBE-6A46-B501-BE5FB188B88C}" type="datetime1">
              <a:rPr lang="en-US" smtClean="0"/>
              <a:t>10/16/11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E199-550B-9C47-807D-28125784BEFE}" type="datetime1">
              <a:rPr lang="en-US" smtClean="0"/>
              <a:t>10/16/11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40BDB-07BD-7941-A053-EBF3989D6659}" type="datetime1">
              <a:rPr lang="en-US" smtClean="0"/>
              <a:t>10/16/11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8F23-EC89-294B-AAF6-522B9B3554F4}" type="datetime1">
              <a:rPr lang="en-US" smtClean="0"/>
              <a:t>10/16/11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0898-7293-A943-9278-893B82985218}" type="datetime1">
              <a:rPr lang="en-US" smtClean="0"/>
              <a:t>10/16/11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EB89-B772-4645-9832-C7AD6269F91A}" type="datetime1">
              <a:rPr lang="en-US" smtClean="0"/>
              <a:t>10/16/11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A8FEC-3840-8C46-A61E-6F137B55FC7E}" type="datetime1">
              <a:rPr lang="en-US" smtClean="0"/>
              <a:t>10/16/11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68E67-9F6E-41EB-A0A0-62A7CB630E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Myriad Pro Semibold"/>
          <a:ea typeface="+mj-ea"/>
          <a:cs typeface="Myriad Pro Semibold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800"/>
        </a:spcAft>
        <a:buFont typeface="Arial" pitchFamily="34" charset="0"/>
        <a:buNone/>
        <a:defRPr sz="3200" b="0" i="0" kern="1200">
          <a:solidFill>
            <a:schemeClr val="tx1"/>
          </a:solidFill>
          <a:latin typeface="Myriad Pro Light"/>
          <a:ea typeface="+mn-ea"/>
          <a:cs typeface="Myriad Pro Light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800"/>
        </a:spcAft>
        <a:buFont typeface="Arial" pitchFamily="34" charset="0"/>
        <a:buChar char="–"/>
        <a:defRPr sz="2800" b="0" i="0" kern="1200">
          <a:solidFill>
            <a:schemeClr val="tx1"/>
          </a:solidFill>
          <a:latin typeface="Myriad Pro Light"/>
          <a:ea typeface="+mn-ea"/>
          <a:cs typeface="Myriad Pro Light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800"/>
        </a:spcAft>
        <a:buFont typeface="Arial" pitchFamily="34" charset="0"/>
        <a:buChar char="•"/>
        <a:defRPr sz="2400" b="0" i="0" kern="1200">
          <a:solidFill>
            <a:schemeClr val="tx1"/>
          </a:solidFill>
          <a:latin typeface="Myriad Pro Light"/>
          <a:ea typeface="+mn-ea"/>
          <a:cs typeface="Myriad Pro Light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800"/>
        </a:spcAft>
        <a:buFont typeface="Arial" pitchFamily="34" charset="0"/>
        <a:buChar char="–"/>
        <a:defRPr sz="2000" b="0" i="0" kern="1200">
          <a:solidFill>
            <a:schemeClr val="tx1"/>
          </a:solidFill>
          <a:latin typeface="Myriad Pro Light"/>
          <a:ea typeface="+mn-ea"/>
          <a:cs typeface="Myriad Pro Light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800"/>
        </a:spcAft>
        <a:buFont typeface="Arial" pitchFamily="34" charset="0"/>
        <a:buChar char="»"/>
        <a:defRPr sz="2000" b="0" i="0" kern="1200">
          <a:solidFill>
            <a:schemeClr val="tx1"/>
          </a:solidFill>
          <a:latin typeface="Myriad Pro Light"/>
          <a:ea typeface="+mn-ea"/>
          <a:cs typeface="Myriad Pro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8" Type="http://schemas.openxmlformats.org/officeDocument/2006/relationships/image" Target="../media/image36.jpg"/><Relationship Id="rId9" Type="http://schemas.openxmlformats.org/officeDocument/2006/relationships/image" Target="../media/image37.jpg"/><Relationship Id="rId10" Type="http://schemas.openxmlformats.org/officeDocument/2006/relationships/image" Target="../media/image38.jpg"/><Relationship Id="rId11" Type="http://schemas.openxmlformats.org/officeDocument/2006/relationships/image" Target="../media/image39.jpg"/><Relationship Id="rId12" Type="http://schemas.openxmlformats.org/officeDocument/2006/relationships/image" Target="../media/image40.jpg"/><Relationship Id="rId13" Type="http://schemas.openxmlformats.org/officeDocument/2006/relationships/image" Target="../media/image41.jpg"/><Relationship Id="rId14" Type="http://schemas.openxmlformats.org/officeDocument/2006/relationships/image" Target="../media/image42.jpg"/><Relationship Id="rId15" Type="http://schemas.openxmlformats.org/officeDocument/2006/relationships/image" Target="../media/image43.jpg"/><Relationship Id="rId16" Type="http://schemas.openxmlformats.org/officeDocument/2006/relationships/image" Target="../media/image44.jpg"/><Relationship Id="rId17" Type="http://schemas.openxmlformats.org/officeDocument/2006/relationships/image" Target="../media/image45.jpg"/><Relationship Id="rId18" Type="http://schemas.openxmlformats.org/officeDocument/2006/relationships/image" Target="../media/image46.jpg"/><Relationship Id="rId19" Type="http://schemas.openxmlformats.org/officeDocument/2006/relationships/image" Target="../media/image47.jpg"/><Relationship Id="rId30" Type="http://schemas.openxmlformats.org/officeDocument/2006/relationships/image" Target="../media/image58.jpg"/><Relationship Id="rId31" Type="http://schemas.openxmlformats.org/officeDocument/2006/relationships/image" Target="../media/image59.jpg"/><Relationship Id="rId32" Type="http://schemas.openxmlformats.org/officeDocument/2006/relationships/image" Target="../media/image60.jpg"/><Relationship Id="rId33" Type="http://schemas.openxmlformats.org/officeDocument/2006/relationships/image" Target="../media/image61.jpg"/><Relationship Id="rId34" Type="http://schemas.openxmlformats.org/officeDocument/2006/relationships/image" Target="../media/image62.jpg"/><Relationship Id="rId35" Type="http://schemas.openxmlformats.org/officeDocument/2006/relationships/image" Target="../media/image63.jpg"/><Relationship Id="rId36" Type="http://schemas.openxmlformats.org/officeDocument/2006/relationships/image" Target="../media/image64.jpg"/><Relationship Id="rId37" Type="http://schemas.openxmlformats.org/officeDocument/2006/relationships/image" Target="../media/image65.jpg"/><Relationship Id="rId38" Type="http://schemas.openxmlformats.org/officeDocument/2006/relationships/image" Target="../media/image66.jpg"/><Relationship Id="rId39" Type="http://schemas.openxmlformats.org/officeDocument/2006/relationships/image" Target="../media/image67.jpg"/><Relationship Id="rId50" Type="http://schemas.openxmlformats.org/officeDocument/2006/relationships/image" Target="../media/image78.jpg"/><Relationship Id="rId51" Type="http://schemas.openxmlformats.org/officeDocument/2006/relationships/image" Target="../media/image79.jpg"/><Relationship Id="rId52" Type="http://schemas.openxmlformats.org/officeDocument/2006/relationships/image" Target="../media/image80.jpg"/><Relationship Id="rId53" Type="http://schemas.openxmlformats.org/officeDocument/2006/relationships/image" Target="../media/image81.jpg"/><Relationship Id="rId54" Type="http://schemas.openxmlformats.org/officeDocument/2006/relationships/image" Target="../media/image82.jpg"/><Relationship Id="rId55" Type="http://schemas.openxmlformats.org/officeDocument/2006/relationships/image" Target="../media/image83.jpg"/><Relationship Id="rId56" Type="http://schemas.openxmlformats.org/officeDocument/2006/relationships/image" Target="../media/image84.jpg"/><Relationship Id="rId57" Type="http://schemas.openxmlformats.org/officeDocument/2006/relationships/image" Target="../media/image85.jpg"/><Relationship Id="rId58" Type="http://schemas.openxmlformats.org/officeDocument/2006/relationships/image" Target="../media/image86.jpg"/><Relationship Id="rId59" Type="http://schemas.openxmlformats.org/officeDocument/2006/relationships/image" Target="../media/image87.jpg"/><Relationship Id="rId70" Type="http://schemas.openxmlformats.org/officeDocument/2006/relationships/image" Target="../media/image97.jpg"/><Relationship Id="rId71" Type="http://schemas.openxmlformats.org/officeDocument/2006/relationships/image" Target="../media/image98.jpg"/><Relationship Id="rId72" Type="http://schemas.openxmlformats.org/officeDocument/2006/relationships/image" Target="../media/image99.jpg"/><Relationship Id="rId73" Type="http://schemas.openxmlformats.org/officeDocument/2006/relationships/image" Target="../media/image100.jpg"/><Relationship Id="rId74" Type="http://schemas.openxmlformats.org/officeDocument/2006/relationships/image" Target="../media/image101.jpg"/><Relationship Id="rId75" Type="http://schemas.openxmlformats.org/officeDocument/2006/relationships/image" Target="../media/image102.jpg"/><Relationship Id="rId76" Type="http://schemas.openxmlformats.org/officeDocument/2006/relationships/image" Target="../media/image103.jpg"/><Relationship Id="rId77" Type="http://schemas.openxmlformats.org/officeDocument/2006/relationships/image" Target="../media/image104.jpg"/><Relationship Id="rId78" Type="http://schemas.openxmlformats.org/officeDocument/2006/relationships/image" Target="../media/image105.jpg"/><Relationship Id="rId79" Type="http://schemas.openxmlformats.org/officeDocument/2006/relationships/image" Target="../media/image106.jpg"/><Relationship Id="rId90" Type="http://schemas.openxmlformats.org/officeDocument/2006/relationships/image" Target="../media/image28.jpg"/><Relationship Id="rId20" Type="http://schemas.openxmlformats.org/officeDocument/2006/relationships/image" Target="../media/image48.jpg"/><Relationship Id="rId21" Type="http://schemas.openxmlformats.org/officeDocument/2006/relationships/image" Target="../media/image49.jpg"/><Relationship Id="rId22" Type="http://schemas.openxmlformats.org/officeDocument/2006/relationships/image" Target="../media/image50.jpg"/><Relationship Id="rId23" Type="http://schemas.openxmlformats.org/officeDocument/2006/relationships/image" Target="../media/image51.jpg"/><Relationship Id="rId24" Type="http://schemas.openxmlformats.org/officeDocument/2006/relationships/image" Target="../media/image52.jpg"/><Relationship Id="rId25" Type="http://schemas.openxmlformats.org/officeDocument/2006/relationships/image" Target="../media/image53.jpg"/><Relationship Id="rId26" Type="http://schemas.openxmlformats.org/officeDocument/2006/relationships/image" Target="../media/image54.jpg"/><Relationship Id="rId27" Type="http://schemas.openxmlformats.org/officeDocument/2006/relationships/image" Target="../media/image55.jpg"/><Relationship Id="rId28" Type="http://schemas.openxmlformats.org/officeDocument/2006/relationships/image" Target="../media/image56.jpg"/><Relationship Id="rId29" Type="http://schemas.openxmlformats.org/officeDocument/2006/relationships/image" Target="../media/image57.jpg"/><Relationship Id="rId40" Type="http://schemas.openxmlformats.org/officeDocument/2006/relationships/image" Target="../media/image68.jpg"/><Relationship Id="rId41" Type="http://schemas.openxmlformats.org/officeDocument/2006/relationships/image" Target="../media/image69.jpg"/><Relationship Id="rId42" Type="http://schemas.openxmlformats.org/officeDocument/2006/relationships/image" Target="../media/image70.jpg"/><Relationship Id="rId43" Type="http://schemas.openxmlformats.org/officeDocument/2006/relationships/image" Target="../media/image71.jpg"/><Relationship Id="rId44" Type="http://schemas.openxmlformats.org/officeDocument/2006/relationships/image" Target="../media/image72.jpg"/><Relationship Id="rId45" Type="http://schemas.openxmlformats.org/officeDocument/2006/relationships/image" Target="../media/image73.jpg"/><Relationship Id="rId46" Type="http://schemas.openxmlformats.org/officeDocument/2006/relationships/image" Target="../media/image74.jpg"/><Relationship Id="rId47" Type="http://schemas.openxmlformats.org/officeDocument/2006/relationships/image" Target="../media/image75.jpg"/><Relationship Id="rId48" Type="http://schemas.openxmlformats.org/officeDocument/2006/relationships/image" Target="../media/image76.jpg"/><Relationship Id="rId49" Type="http://schemas.openxmlformats.org/officeDocument/2006/relationships/image" Target="../media/image77.jpg"/><Relationship Id="rId60" Type="http://schemas.openxmlformats.org/officeDocument/2006/relationships/image" Target="../media/image88.jpg"/><Relationship Id="rId61" Type="http://schemas.openxmlformats.org/officeDocument/2006/relationships/image" Target="../media/image89.jpg"/><Relationship Id="rId62" Type="http://schemas.openxmlformats.org/officeDocument/2006/relationships/image" Target="../media/image90.jpg"/><Relationship Id="rId63" Type="http://schemas.openxmlformats.org/officeDocument/2006/relationships/image" Target="../media/image91.jpg"/><Relationship Id="rId64" Type="http://schemas.openxmlformats.org/officeDocument/2006/relationships/image" Target="../media/image92.jpg"/><Relationship Id="rId65" Type="http://schemas.openxmlformats.org/officeDocument/2006/relationships/image" Target="../media/image93.jpg"/><Relationship Id="rId66" Type="http://schemas.openxmlformats.org/officeDocument/2006/relationships/image" Target="../media/image94.jpg"/><Relationship Id="rId67" Type="http://schemas.openxmlformats.org/officeDocument/2006/relationships/image" Target="../media/image95.jpg"/><Relationship Id="rId68" Type="http://schemas.openxmlformats.org/officeDocument/2006/relationships/image" Target="../media/image29.jpg"/><Relationship Id="rId69" Type="http://schemas.openxmlformats.org/officeDocument/2006/relationships/image" Target="../media/image96.jpg"/><Relationship Id="rId80" Type="http://schemas.openxmlformats.org/officeDocument/2006/relationships/image" Target="../media/image107.jpg"/><Relationship Id="rId81" Type="http://schemas.openxmlformats.org/officeDocument/2006/relationships/image" Target="../media/image108.jpg"/><Relationship Id="rId82" Type="http://schemas.openxmlformats.org/officeDocument/2006/relationships/image" Target="../media/image109.jpg"/><Relationship Id="rId83" Type="http://schemas.openxmlformats.org/officeDocument/2006/relationships/image" Target="../media/image110.jpg"/><Relationship Id="rId84" Type="http://schemas.openxmlformats.org/officeDocument/2006/relationships/image" Target="../media/image111.jpg"/><Relationship Id="rId85" Type="http://schemas.openxmlformats.org/officeDocument/2006/relationships/image" Target="../media/image112.jpg"/><Relationship Id="rId86" Type="http://schemas.openxmlformats.org/officeDocument/2006/relationships/image" Target="../media/image113.jpg"/><Relationship Id="rId87" Type="http://schemas.openxmlformats.org/officeDocument/2006/relationships/image" Target="../media/image114.jpg"/><Relationship Id="rId88" Type="http://schemas.openxmlformats.org/officeDocument/2006/relationships/image" Target="../media/image115.jpg"/><Relationship Id="rId89" Type="http://schemas.openxmlformats.org/officeDocument/2006/relationships/image" Target="../media/image1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17.png"/><Relationship Id="rId8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4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125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127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Relationship Id="rId3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e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6.png"/><Relationship Id="rId6" Type="http://schemas.openxmlformats.org/officeDocument/2006/relationships/image" Target="../media/image17.jpg"/><Relationship Id="rId1" Type="http://schemas.microsoft.com/office/2007/relationships/media" Target="../media/media3.3gp"/><Relationship Id="rId2" Type="http://schemas.openxmlformats.org/officeDocument/2006/relationships/video" Target="../media/media3.3g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8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3048000"/>
          </a:xfrm>
          <a:prstGeom prst="rect">
            <a:avLst/>
          </a:prstGeom>
          <a:solidFill>
            <a:srgbClr val="2F426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2400" y="152400"/>
            <a:ext cx="86722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rgbClr val="F3F3F3"/>
                </a:solidFill>
                <a:latin typeface="Myriad Pro Semibold"/>
                <a:cs typeface="Myriad Pro Semibold"/>
              </a:rPr>
              <a:t>Crowds in Two Seconds</a:t>
            </a:r>
            <a:endParaRPr lang="en-US" sz="6600" dirty="0">
              <a:solidFill>
                <a:srgbClr val="F3F3F3"/>
              </a:solidFill>
              <a:latin typeface="Myriad Pro Semibold"/>
              <a:cs typeface="Myriad Pro Semibold"/>
            </a:endParaRPr>
          </a:p>
        </p:txBody>
      </p:sp>
      <p:pic>
        <p:nvPicPr>
          <p:cNvPr id="6" name="Picture 5" descr="mit-hci.png"/>
          <p:cNvPicPr>
            <a:picLocks noChangeAspect="1"/>
          </p:cNvPicPr>
          <p:nvPr/>
        </p:nvPicPr>
        <p:blipFill>
          <a:blip r:embed="rId3" cstate="print">
            <a:alphaModFix amt="66000"/>
          </a:blip>
          <a:stretch>
            <a:fillRect/>
          </a:stretch>
        </p:blipFill>
        <p:spPr>
          <a:xfrm>
            <a:off x="7968741" y="5688371"/>
            <a:ext cx="1022859" cy="8715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83073" y="6504801"/>
            <a:ext cx="300852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mit human-computer interaction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8600" y="3849289"/>
            <a:ext cx="8597225" cy="875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Myriad Pro Light" pitchFamily="34" charset="0"/>
              </a:rPr>
              <a:t>Michael Bernstein, Joel Brandt, Rob Miller and David Karger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Myriad Pro Light" pitchFamily="34" charset="0"/>
              </a:rPr>
              <a:t>MIT CSAIL and Adobe Systems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30464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-1C-full-pc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5486400"/>
            <a:ext cx="2362201" cy="1241187"/>
          </a:xfrm>
          <a:prstGeom prst="rect">
            <a:avLst/>
          </a:prstGeom>
        </p:spPr>
      </p:pic>
      <p:pic>
        <p:nvPicPr>
          <p:cNvPr id="3" name="Picture 2" descr="logo-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409700"/>
            <a:ext cx="1869707" cy="1308795"/>
          </a:xfrm>
          <a:prstGeom prst="rect">
            <a:avLst/>
          </a:prstGeom>
          <a:ln w="28575" cmpd="sng">
            <a:solidFill>
              <a:srgbClr val="CBCED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52400" y="1371600"/>
            <a:ext cx="61104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smtClean="0">
                <a:solidFill>
                  <a:srgbClr val="FFFFFF"/>
                </a:solidFill>
                <a:latin typeface="Myriad Pro"/>
                <a:cs typeface="Myriad Pro"/>
              </a:rPr>
              <a:t>Enabling Realtime </a:t>
            </a:r>
            <a:br>
              <a:rPr lang="en-US" sz="4200" dirty="0" smtClean="0">
                <a:solidFill>
                  <a:srgbClr val="FFFFFF"/>
                </a:solidFill>
                <a:latin typeface="Myriad Pro"/>
                <a:cs typeface="Myriad Pro"/>
              </a:rPr>
            </a:br>
            <a:r>
              <a:rPr lang="en-US" sz="4200" dirty="0" smtClean="0">
                <a:solidFill>
                  <a:srgbClr val="FFFFFF"/>
                </a:solidFill>
                <a:latin typeface="Myriad Pro"/>
                <a:cs typeface="Myriad Pro"/>
              </a:rPr>
              <a:t>Crowd-Powered Interfaces</a:t>
            </a:r>
            <a:endParaRPr lang="en-US" sz="4200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pic>
        <p:nvPicPr>
          <p:cNvPr id="5" name="Picture 4" descr="adob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3" y="5638800"/>
            <a:ext cx="673205" cy="927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Retainer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58200" cy="3428999"/>
          </a:xfrm>
        </p:spPr>
        <p:txBody>
          <a:bodyPr>
            <a:noAutofit/>
          </a:bodyPr>
          <a:lstStyle/>
          <a:p>
            <a:r>
              <a:rPr lang="en-US" sz="4400" dirty="0" smtClean="0"/>
              <a:t>Recruit on-demand crowds</a:t>
            </a:r>
            <a:br>
              <a:rPr lang="en-US" sz="4400" dirty="0" smtClean="0"/>
            </a:br>
            <a:r>
              <a:rPr lang="en-US" sz="4400" dirty="0" smtClean="0"/>
              <a:t>—not just individuals—</a:t>
            </a:r>
            <a:br>
              <a:rPr lang="en-US" sz="4400" dirty="0" smtClean="0"/>
            </a:br>
            <a:r>
              <a:rPr lang="en-US" sz="4400" dirty="0" smtClean="0"/>
              <a:t>two </a:t>
            </a:r>
            <a:r>
              <a:rPr lang="en-US" sz="4400" dirty="0"/>
              <a:t>seconds after </a:t>
            </a:r>
            <a:r>
              <a:rPr lang="en-US" sz="4400" dirty="0" smtClean="0"/>
              <a:t>request.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7489939" y="5410200"/>
            <a:ext cx="180646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  <a:latin typeface="Myriad Pro Light"/>
              </a:rPr>
              <a:t>Introduction</a:t>
            </a:r>
          </a:p>
          <a:p>
            <a:r>
              <a:rPr lang="en-US" dirty="0">
                <a:solidFill>
                  <a:srgbClr val="CB8F36"/>
                </a:solidFill>
                <a:latin typeface="Myriad Pro Semibold"/>
                <a:cs typeface="Myriad Pro Semibold"/>
              </a:rPr>
              <a:t>Retainer Model</a:t>
            </a:r>
          </a:p>
          <a:p>
            <a:r>
              <a:rPr lang="en-US" dirty="0">
                <a:solidFill>
                  <a:srgbClr val="A6A6A6"/>
                </a:solidFill>
                <a:latin typeface="Myriad Pro Light"/>
              </a:rPr>
              <a:t>Rapid Refinement</a:t>
            </a:r>
          </a:p>
          <a:p>
            <a:r>
              <a:rPr lang="en-US" dirty="0" smtClean="0">
                <a:solidFill>
                  <a:srgbClr val="A6A6A6"/>
                </a:solidFill>
                <a:latin typeface="Myriad Pro Light"/>
              </a:rPr>
              <a:t>Evaluation</a:t>
            </a:r>
          </a:p>
          <a:p>
            <a:r>
              <a:rPr lang="en-US" dirty="0" smtClean="0">
                <a:solidFill>
                  <a:srgbClr val="A6A6A6"/>
                </a:solidFill>
                <a:latin typeface="Myriad Pro Light"/>
              </a:rPr>
              <a:t>Discussion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593543" y="5929701"/>
            <a:ext cx="1447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Myriad Pro Semibold SemiExt"/>
                <a:cs typeface="Myriad Pro Semibold SemiExt"/>
              </a:rPr>
              <a:t>Realtime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Myriad Pro Semibold SemiExt"/>
              <a:cs typeface="Myriad Pro Semibold SemiExt"/>
            </a:endParaRPr>
          </a:p>
        </p:txBody>
      </p:sp>
    </p:spTree>
    <p:extLst>
      <p:ext uri="{BB962C8B-B14F-4D97-AF65-F5344CB8AC3E}">
        <p14:creationId xmlns:p14="http://schemas.microsoft.com/office/powerpoint/2010/main" val="274597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Retainer Model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76399"/>
          </a:xfrm>
        </p:spPr>
        <p:txBody>
          <a:bodyPr>
            <a:noAutofit/>
          </a:bodyPr>
          <a:lstStyle/>
          <a:p>
            <a:r>
              <a:rPr lang="en-US" sz="4000" dirty="0" smtClean="0"/>
              <a:t>Sign up in advance</a:t>
            </a:r>
            <a:br>
              <a:rPr lang="en-US" sz="4000" dirty="0" smtClean="0"/>
            </a:br>
            <a:r>
              <a:rPr lang="en-US" sz="4000" dirty="0" smtClean="0"/>
              <a:t>Pay ½¢ per minute to be on call</a:t>
            </a:r>
            <a:br>
              <a:rPr lang="en-US" sz="4000" dirty="0" smtClean="0"/>
            </a:br>
            <a:r>
              <a:rPr lang="en-US" sz="4000" dirty="0" smtClean="0"/>
              <a:t>Alert when task is available</a:t>
            </a:r>
          </a:p>
        </p:txBody>
      </p:sp>
      <p:pic>
        <p:nvPicPr>
          <p:cNvPr id="5" name="Picture 4" descr="video-directions-slo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22"/>
          <a:stretch/>
        </p:blipFill>
        <p:spPr>
          <a:xfrm>
            <a:off x="609599" y="4191000"/>
            <a:ext cx="1467953" cy="2078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5447917"/>
            <a:ext cx="18497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Myriad Pro"/>
                <a:cs typeface="Myriad Pro"/>
              </a:rPr>
              <a:t>Wait at most: </a:t>
            </a:r>
            <a:r>
              <a:rPr lang="en-US" sz="2400" dirty="0" smtClean="0">
                <a:latin typeface="Myriad Pro Light"/>
                <a:cs typeface="Myriad Pro Light"/>
              </a:rPr>
              <a:t/>
            </a:r>
            <a:br>
              <a:rPr lang="en-US" sz="2400" dirty="0" smtClean="0">
                <a:latin typeface="Myriad Pro Light"/>
                <a:cs typeface="Myriad Pro Light"/>
              </a:rPr>
            </a:br>
            <a:r>
              <a:rPr lang="en-US" sz="2400" dirty="0" smtClean="0">
                <a:latin typeface="Myriad Pro Light"/>
                <a:cs typeface="Myriad Pro Light"/>
              </a:rPr>
              <a:t>5 </a:t>
            </a:r>
            <a:r>
              <a:rPr lang="en-US" sz="2400" dirty="0">
                <a:latin typeface="Myriad Pro Light"/>
                <a:cs typeface="Myriad Pro Light"/>
              </a:rPr>
              <a:t>minutes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4114800"/>
            <a:ext cx="4800600" cy="2209800"/>
          </a:xfrm>
          <a:prstGeom prst="rect">
            <a:avLst/>
          </a:prstGeom>
          <a:noFill/>
          <a:ln w="38100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57400" y="4114800"/>
            <a:ext cx="326181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Myriad Pro"/>
                <a:cs typeface="Myriad Pro"/>
              </a:rPr>
              <a:t>Task:</a:t>
            </a:r>
          </a:p>
          <a:p>
            <a:r>
              <a:rPr lang="en-US" sz="2400" dirty="0" smtClean="0">
                <a:latin typeface="Myriad Pro Light"/>
                <a:cs typeface="Myriad Pro Light"/>
              </a:rPr>
              <a:t>Move the playback head</a:t>
            </a:r>
            <a:br>
              <a:rPr lang="en-US" sz="2400" dirty="0" smtClean="0">
                <a:latin typeface="Myriad Pro Light"/>
                <a:cs typeface="Myriad Pro Light"/>
              </a:rPr>
            </a:br>
            <a:r>
              <a:rPr lang="en-US" sz="2400" dirty="0" smtClean="0">
                <a:latin typeface="Myriad Pro Light"/>
                <a:cs typeface="Myriad Pro Light"/>
              </a:rPr>
              <a:t>to find the best moment.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486400" y="4064913"/>
            <a:ext cx="3429000" cy="1116687"/>
            <a:chOff x="7696200" y="3683913"/>
            <a:chExt cx="3429000" cy="1116687"/>
          </a:xfrm>
        </p:grpSpPr>
        <p:sp>
          <p:nvSpPr>
            <p:cNvPr id="9" name="Rectangle 8"/>
            <p:cNvSpPr/>
            <p:nvPr/>
          </p:nvSpPr>
          <p:spPr>
            <a:xfrm>
              <a:off x="7696200" y="3733800"/>
              <a:ext cx="3429000" cy="1066800"/>
            </a:xfrm>
            <a:prstGeom prst="rect">
              <a:avLst/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4000">
                  <a:schemeClr val="bg1">
                    <a:lumMod val="85000"/>
                  </a:schemeClr>
                </a:gs>
              </a:gsLst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96200" y="3733800"/>
              <a:ext cx="3429000" cy="381000"/>
            </a:xfrm>
            <a:prstGeom prst="rect">
              <a:avLst/>
            </a:prstGeom>
            <a:gradFill>
              <a:gsLst>
                <a:gs pos="76000">
                  <a:schemeClr val="bg1">
                    <a:lumMod val="75000"/>
                  </a:schemeClr>
                </a:gs>
                <a:gs pos="14000">
                  <a:schemeClr val="bg1">
                    <a:lumMod val="65000"/>
                  </a:schemeClr>
                </a:gs>
              </a:gsLst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72400" y="3683913"/>
              <a:ext cx="12704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Consolas"/>
                  <a:cs typeface="Consolas"/>
                </a:rPr>
                <a:t>alert()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72400" y="4191000"/>
              <a:ext cx="14367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Myriad Pro Light"/>
                  <a:cs typeface="Myriad Pro Light"/>
                </a:rPr>
                <a:t>Start now!</a:t>
              </a:r>
              <a:endParaRPr lang="en-US" sz="2400" dirty="0">
                <a:latin typeface="Myriad Pro Light"/>
                <a:cs typeface="Myriad Pro Light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0137775" y="4191000"/>
              <a:ext cx="911225" cy="533400"/>
            </a:xfrm>
            <a:prstGeom prst="round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 Semibold"/>
                  <a:cs typeface="Myriad Pro Semibold"/>
                </a:rPr>
                <a:t>OK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489939" y="5410200"/>
            <a:ext cx="180646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  <a:latin typeface="Myriad Pro Light"/>
              </a:rPr>
              <a:t>Introduction</a:t>
            </a:r>
          </a:p>
          <a:p>
            <a:r>
              <a:rPr lang="en-US" dirty="0">
                <a:solidFill>
                  <a:srgbClr val="CB8F36"/>
                </a:solidFill>
                <a:latin typeface="Myriad Pro Semibold"/>
                <a:cs typeface="Myriad Pro Semibold"/>
              </a:rPr>
              <a:t>Retainer Model</a:t>
            </a:r>
          </a:p>
          <a:p>
            <a:r>
              <a:rPr lang="en-US" dirty="0">
                <a:solidFill>
                  <a:srgbClr val="A6A6A6"/>
                </a:solidFill>
                <a:latin typeface="Myriad Pro Light"/>
              </a:rPr>
              <a:t>Rapid Refinement</a:t>
            </a:r>
          </a:p>
          <a:p>
            <a:r>
              <a:rPr lang="en-US" dirty="0" smtClean="0">
                <a:solidFill>
                  <a:srgbClr val="A6A6A6"/>
                </a:solidFill>
                <a:latin typeface="Myriad Pro Light"/>
              </a:rPr>
              <a:t>Evaluation</a:t>
            </a:r>
          </a:p>
          <a:p>
            <a:r>
              <a:rPr lang="en-US" dirty="0" smtClean="0">
                <a:solidFill>
                  <a:srgbClr val="A6A6A6"/>
                </a:solidFill>
                <a:latin typeface="Myriad Pro Light"/>
              </a:rPr>
              <a:t>Discussion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6593543" y="5929701"/>
            <a:ext cx="1447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Myriad Pro Semibold SemiExt"/>
                <a:cs typeface="Myriad Pro Semibold SemiExt"/>
              </a:rPr>
              <a:t>Realtime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Myriad Pro Semibold SemiExt"/>
              <a:cs typeface="Myriad Pro Semibold SemiExt"/>
            </a:endParaRPr>
          </a:p>
        </p:txBody>
      </p:sp>
    </p:spTree>
    <p:extLst>
      <p:ext uri="{BB962C8B-B14F-4D97-AF65-F5344CB8AC3E}">
        <p14:creationId xmlns:p14="http://schemas.microsoft.com/office/powerpoint/2010/main" val="6876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646208" y="2209800"/>
            <a:ext cx="906992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19800" y="1752600"/>
            <a:ext cx="6858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Semibold"/>
                <a:cs typeface="Myriad Pro Semibold"/>
              </a:rPr>
              <a:t>Retainer Experiment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86000"/>
          </a:xfrm>
        </p:spPr>
        <p:txBody>
          <a:bodyPr>
            <a:normAutofit/>
          </a:bodyPr>
          <a:lstStyle/>
          <a:p>
            <a:r>
              <a:rPr lang="en-US" dirty="0" smtClean="0"/>
              <a:t>1545 tasks from </a:t>
            </a:r>
            <a:r>
              <a:rPr lang="en-US" dirty="0"/>
              <a:t>280 </a:t>
            </a:r>
            <a:r>
              <a:rPr lang="en-US" dirty="0" smtClean="0"/>
              <a:t>workers</a:t>
            </a:r>
          </a:p>
          <a:p>
            <a:r>
              <a:rPr lang="en-US" dirty="0" smtClean="0"/>
              <a:t>Manipulate retainer time:</a:t>
            </a:r>
            <a:br>
              <a:rPr lang="en-US" dirty="0" smtClean="0"/>
            </a:br>
            <a:r>
              <a:rPr lang="en-US" dirty="0" smtClean="0"/>
              <a:t>	{0.5, 1, 2, 5, 10, 30} minutes</a:t>
            </a:r>
            <a:br>
              <a:rPr lang="en-US" dirty="0" smtClean="0"/>
            </a:br>
            <a:r>
              <a:rPr lang="en-US" dirty="0" smtClean="0"/>
              <a:t>	Sample wait time from [0, retainer time]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62600" y="1752600"/>
            <a:ext cx="3200400" cy="838200"/>
          </a:xfrm>
          <a:prstGeom prst="rect">
            <a:avLst/>
          </a:prstGeom>
          <a:noFill/>
          <a:ln w="38100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62600" y="1752600"/>
            <a:ext cx="3197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Myriad Pro Light"/>
                <a:cs typeface="Myriad Pro Light"/>
              </a:rPr>
              <a:t>He leapt the fence and</a:t>
            </a:r>
            <a:br>
              <a:rPr lang="en-US" sz="2400" dirty="0" smtClean="0">
                <a:latin typeface="Myriad Pro Light"/>
                <a:cs typeface="Myriad Pro Light"/>
              </a:rPr>
            </a:br>
            <a:r>
              <a:rPr lang="en-US" sz="2400" dirty="0" smtClean="0">
                <a:latin typeface="Myriad Pro Light"/>
                <a:cs typeface="Myriad Pro Light"/>
              </a:rPr>
              <a:t>dashed toward the door.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4114800"/>
            <a:ext cx="566052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Myriad Pro Light"/>
                <a:cs typeface="Myriad Pro Light"/>
              </a:rPr>
              <a:t>Measure: time to dismiss the alert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61835" y="4674513"/>
            <a:ext cx="3429000" cy="1116687"/>
            <a:chOff x="7696200" y="3683913"/>
            <a:chExt cx="3429000" cy="1116687"/>
          </a:xfrm>
        </p:grpSpPr>
        <p:sp>
          <p:nvSpPr>
            <p:cNvPr id="15" name="Rectangle 14"/>
            <p:cNvSpPr/>
            <p:nvPr/>
          </p:nvSpPr>
          <p:spPr>
            <a:xfrm>
              <a:off x="7696200" y="3733800"/>
              <a:ext cx="3429000" cy="1066800"/>
            </a:xfrm>
            <a:prstGeom prst="rect">
              <a:avLst/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4000">
                  <a:schemeClr val="bg1">
                    <a:lumMod val="85000"/>
                  </a:schemeClr>
                </a:gs>
              </a:gsLst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696200" y="3733800"/>
              <a:ext cx="3429000" cy="381000"/>
            </a:xfrm>
            <a:prstGeom prst="rect">
              <a:avLst/>
            </a:prstGeom>
            <a:gradFill>
              <a:gsLst>
                <a:gs pos="76000">
                  <a:schemeClr val="bg1">
                    <a:lumMod val="75000"/>
                  </a:schemeClr>
                </a:gs>
                <a:gs pos="14000">
                  <a:schemeClr val="bg1">
                    <a:lumMod val="65000"/>
                  </a:schemeClr>
                </a:gs>
              </a:gsLst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72400" y="3683913"/>
              <a:ext cx="12704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Consolas"/>
                  <a:cs typeface="Consolas"/>
                </a:rPr>
                <a:t>alert()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72400" y="4191000"/>
              <a:ext cx="14367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Myriad Pro Light"/>
                  <a:cs typeface="Myriad Pro Light"/>
                </a:rPr>
                <a:t>Start now!</a:t>
              </a:r>
              <a:endParaRPr lang="en-US" sz="2400" dirty="0">
                <a:latin typeface="Myriad Pro Light"/>
                <a:cs typeface="Myriad Pro Light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0137775" y="4191000"/>
              <a:ext cx="911225" cy="533400"/>
            </a:xfrm>
            <a:prstGeom prst="round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 Semibold"/>
                  <a:cs typeface="Myriad Pro Semibold"/>
                </a:rPr>
                <a:t>OK</a:t>
              </a:r>
            </a:p>
          </p:txBody>
        </p:sp>
      </p:grpSp>
      <p:sp>
        <p:nvSpPr>
          <p:cNvPr id="13" name="Freeform 12"/>
          <p:cNvSpPr/>
          <p:nvPr/>
        </p:nvSpPr>
        <p:spPr>
          <a:xfrm>
            <a:off x="9220200" y="2362200"/>
            <a:ext cx="160255" cy="304800"/>
          </a:xfrm>
          <a:custGeom>
            <a:avLst/>
            <a:gdLst>
              <a:gd name="connsiteX0" fmla="*/ 10632 w 542260"/>
              <a:gd name="connsiteY0" fmla="*/ 0 h 1031359"/>
              <a:gd name="connsiteX1" fmla="*/ 542260 w 542260"/>
              <a:gd name="connsiteY1" fmla="*/ 563526 h 1031359"/>
              <a:gd name="connsiteX2" fmla="*/ 329609 w 542260"/>
              <a:gd name="connsiteY2" fmla="*/ 584791 h 1031359"/>
              <a:gd name="connsiteX3" fmla="*/ 542260 w 542260"/>
              <a:gd name="connsiteY3" fmla="*/ 956931 h 1031359"/>
              <a:gd name="connsiteX4" fmla="*/ 435934 w 542260"/>
              <a:gd name="connsiteY4" fmla="*/ 1031359 h 1031359"/>
              <a:gd name="connsiteX5" fmla="*/ 212651 w 542260"/>
              <a:gd name="connsiteY5" fmla="*/ 627321 h 1031359"/>
              <a:gd name="connsiteX6" fmla="*/ 0 w 542260"/>
              <a:gd name="connsiteY6" fmla="*/ 829340 h 1031359"/>
              <a:gd name="connsiteX7" fmla="*/ 10632 w 542260"/>
              <a:gd name="connsiteY7" fmla="*/ 0 h 103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260" h="1031359">
                <a:moveTo>
                  <a:pt x="10632" y="0"/>
                </a:moveTo>
                <a:lnTo>
                  <a:pt x="542260" y="563526"/>
                </a:lnTo>
                <a:lnTo>
                  <a:pt x="329609" y="584791"/>
                </a:lnTo>
                <a:lnTo>
                  <a:pt x="542260" y="956931"/>
                </a:lnTo>
                <a:lnTo>
                  <a:pt x="435934" y="1031359"/>
                </a:lnTo>
                <a:lnTo>
                  <a:pt x="212651" y="627321"/>
                </a:lnTo>
                <a:lnTo>
                  <a:pt x="0" y="829340"/>
                </a:lnTo>
                <a:lnTo>
                  <a:pt x="10632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09678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9162 -0.06664 " pathEditMode="relative" ptsTypes="AA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97 -0.06664 L -0.32529 3.00787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" y="33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29 3.00787E-6 L -0.62524 0.4553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97" y="22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0" grpId="0" animBg="1"/>
      <p:bldP spid="11" grpId="0"/>
      <p:bldP spid="13" grpId="0" animBg="1"/>
      <p:bldP spid="13" grpId="2" animBg="1"/>
      <p:bldP spid="13" grpId="3" animBg="1"/>
      <p:bldP spid="13" grpId="4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quickly do retainer workers return?</a:t>
            </a:r>
            <a:endParaRPr lang="en-US" sz="3600" dirty="0"/>
          </a:p>
        </p:txBody>
      </p:sp>
      <p:pic>
        <p:nvPicPr>
          <p:cNvPr id="34" name="Picture 33" descr="waitbucket-vector-5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" y="1447800"/>
            <a:ext cx="7600920" cy="29902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For retainer times under ten minutes,</a:t>
            </a:r>
            <a:br>
              <a:rPr lang="en-US" dirty="0" smtClean="0"/>
            </a:br>
            <a:r>
              <a:rPr lang="en-US" dirty="0" smtClean="0"/>
              <a:t>46–61% within 2 seconds.</a:t>
            </a:r>
            <a:endParaRPr lang="en-US" dirty="0"/>
          </a:p>
        </p:txBody>
      </p:sp>
      <p:pic>
        <p:nvPicPr>
          <p:cNvPr id="33" name="Picture 32" descr="waitbucket-vector-2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61" y="1430711"/>
            <a:ext cx="7588360" cy="3007376"/>
          </a:xfrm>
          <a:prstGeom prst="rect">
            <a:avLst/>
          </a:prstGeom>
        </p:spPr>
      </p:pic>
      <p:pic>
        <p:nvPicPr>
          <p:cNvPr id="32" name="Picture 31" descr="waitbucket-vector-1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03" y="1419715"/>
            <a:ext cx="7600270" cy="300737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8" y="1430711"/>
            <a:ext cx="7578347" cy="3012874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189310"/>
              </p:ext>
            </p:extLst>
          </p:nvPr>
        </p:nvGraphicFramePr>
        <p:xfrm>
          <a:off x="1030738" y="1447800"/>
          <a:ext cx="7579864" cy="2971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7483"/>
                <a:gridCol w="947483"/>
                <a:gridCol w="947483"/>
                <a:gridCol w="947483"/>
                <a:gridCol w="947483"/>
                <a:gridCol w="947483"/>
                <a:gridCol w="947483"/>
                <a:gridCol w="947483"/>
              </a:tblGrid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32296"/>
              </p:ext>
            </p:extLst>
          </p:nvPr>
        </p:nvGraphicFramePr>
        <p:xfrm>
          <a:off x="533400" y="4480560"/>
          <a:ext cx="8569971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219"/>
                <a:gridCol w="952219"/>
                <a:gridCol w="952219"/>
                <a:gridCol w="952219"/>
                <a:gridCol w="952219"/>
                <a:gridCol w="952219"/>
                <a:gridCol w="952219"/>
                <a:gridCol w="952219"/>
                <a:gridCol w="952219"/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0.5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1.0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1.5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2.0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2.5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3.0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3.5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4.0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229236"/>
              </p:ext>
            </p:extLst>
          </p:nvPr>
        </p:nvGraphicFramePr>
        <p:xfrm>
          <a:off x="304800" y="1219200"/>
          <a:ext cx="542318" cy="3352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318"/>
              </a:tblGrid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1.0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0.9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0.8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0.7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0.6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0.5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0.4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0.3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0.2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0.1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858780"/>
              </p:ext>
            </p:extLst>
          </p:nvPr>
        </p:nvGraphicFramePr>
        <p:xfrm>
          <a:off x="1027000" y="1447800"/>
          <a:ext cx="60773" cy="2971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773"/>
              </a:tblGrid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22108"/>
              </p:ext>
            </p:extLst>
          </p:nvPr>
        </p:nvGraphicFramePr>
        <p:xfrm>
          <a:off x="1038412" y="4343399"/>
          <a:ext cx="7579864" cy="7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483"/>
                <a:gridCol w="947483"/>
                <a:gridCol w="947483"/>
                <a:gridCol w="947483"/>
                <a:gridCol w="947483"/>
                <a:gridCol w="947483"/>
                <a:gridCol w="947483"/>
                <a:gridCol w="947483"/>
              </a:tblGrid>
              <a:tr h="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1044221" y="2601165"/>
            <a:ext cx="3781542" cy="4553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3000"/>
                </a:schemeClr>
              </a:gs>
              <a:gs pos="80000">
                <a:schemeClr val="accent1">
                  <a:shade val="93000"/>
                  <a:satMod val="130000"/>
                  <a:alpha val="43000"/>
                </a:schemeClr>
              </a:gs>
              <a:gs pos="100000">
                <a:schemeClr val="accent1">
                  <a:shade val="94000"/>
                  <a:satMod val="135000"/>
                  <a:alpha val="43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039059" y="4812268"/>
            <a:ext cx="7575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yriad Pro Light"/>
                <a:cs typeface="Myriad Pro Light"/>
              </a:rPr>
              <a:t>Time to dismiss alert </a:t>
            </a:r>
            <a:r>
              <a:rPr lang="en-US" i="1" dirty="0">
                <a:latin typeface="Myriad Pro Light"/>
                <a:cs typeface="Myriad Pro Light"/>
              </a:rPr>
              <a:t>t</a:t>
            </a:r>
            <a:r>
              <a:rPr lang="en-US" i="1" dirty="0" smtClean="0">
                <a:latin typeface="Myriad Pro Light"/>
                <a:cs typeface="Myriad Pro Light"/>
              </a:rPr>
              <a:t> </a:t>
            </a:r>
            <a:r>
              <a:rPr lang="en-US" dirty="0" smtClean="0">
                <a:latin typeface="Myriad Pro Light"/>
                <a:cs typeface="Myriad Pro Light"/>
              </a:rPr>
              <a:t>(seconds)</a:t>
            </a:r>
          </a:p>
        </p:txBody>
      </p:sp>
      <p:sp>
        <p:nvSpPr>
          <p:cNvPr id="40" name="TextBox 39"/>
          <p:cNvSpPr txBox="1"/>
          <p:nvPr/>
        </p:nvSpPr>
        <p:spPr>
          <a:xfrm rot="16200000">
            <a:off x="-1301234" y="2749032"/>
            <a:ext cx="327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yriad Pro Light"/>
                <a:cs typeface="Myriad Pro Light"/>
              </a:rPr>
              <a:t>% returning in ≤ </a:t>
            </a:r>
            <a:r>
              <a:rPr lang="en-US" i="1" dirty="0" smtClean="0">
                <a:latin typeface="Myriad Pro Light"/>
                <a:cs typeface="Myriad Pro Light"/>
              </a:rPr>
              <a:t>t</a:t>
            </a:r>
            <a:endParaRPr lang="en-US" dirty="0" smtClean="0">
              <a:latin typeface="Myriad Pro Light"/>
              <a:cs typeface="Myriad Pro Light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4819650" y="2601166"/>
            <a:ext cx="1" cy="45635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7848600" y="1219200"/>
            <a:ext cx="780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66FF"/>
                </a:solidFill>
                <a:cs typeface="Myriad Pro"/>
              </a:rPr>
              <a:t>30 </a:t>
            </a:r>
            <a:r>
              <a:rPr lang="en-US" dirty="0" smtClean="0">
                <a:solidFill>
                  <a:srgbClr val="3366FF"/>
                </a:solidFill>
                <a:cs typeface="Myriad Pro"/>
              </a:rPr>
              <a:t>sec</a:t>
            </a:r>
            <a:br>
              <a:rPr lang="en-US" dirty="0" smtClean="0">
                <a:solidFill>
                  <a:srgbClr val="3366FF"/>
                </a:solidFill>
                <a:cs typeface="Myriad Pro"/>
              </a:rPr>
            </a:br>
            <a:r>
              <a:rPr lang="en-US" dirty="0">
                <a:solidFill>
                  <a:srgbClr val="008000"/>
                </a:solidFill>
                <a:cs typeface="Myriad Pro"/>
              </a:rPr>
              <a:t>1 </a:t>
            </a:r>
            <a:r>
              <a:rPr lang="en-US" dirty="0" smtClean="0">
                <a:solidFill>
                  <a:srgbClr val="008000"/>
                </a:solidFill>
                <a:cs typeface="Myriad Pro"/>
              </a:rPr>
              <a:t>min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7848600" y="1796583"/>
            <a:ext cx="72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DE0000"/>
                </a:solidFill>
                <a:cs typeface="Myriad Pro"/>
              </a:rPr>
              <a:t>3 min</a:t>
            </a:r>
            <a:endParaRPr lang="en-US" dirty="0">
              <a:solidFill>
                <a:srgbClr val="DE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848600" y="2139098"/>
            <a:ext cx="72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A099"/>
                </a:solidFill>
                <a:cs typeface="Myriad Pro"/>
              </a:rPr>
              <a:t>5 </a:t>
            </a:r>
            <a:r>
              <a:rPr lang="en-US" dirty="0">
                <a:solidFill>
                  <a:srgbClr val="00A099"/>
                </a:solidFill>
                <a:cs typeface="Myriad Pro"/>
              </a:rPr>
              <a:t>min</a:t>
            </a:r>
            <a:endParaRPr lang="en-US" dirty="0">
              <a:solidFill>
                <a:srgbClr val="00A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3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animBg="1"/>
      <p:bldP spid="39" grpId="0"/>
      <p:bldP spid="40" grpId="0"/>
      <p:bldP spid="50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waitbucket-vector-30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6" y="3200400"/>
            <a:ext cx="7578347" cy="1219200"/>
          </a:xfrm>
          <a:prstGeom prst="rect">
            <a:avLst/>
          </a:prstGeom>
        </p:spPr>
      </p:pic>
      <p:pic>
        <p:nvPicPr>
          <p:cNvPr id="35" name="Picture 34" descr="waitbucket-vector-10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03" y="1447799"/>
            <a:ext cx="7610265" cy="2990288"/>
          </a:xfrm>
          <a:prstGeom prst="rect">
            <a:avLst/>
          </a:prstGeom>
        </p:spPr>
      </p:pic>
      <p:pic>
        <p:nvPicPr>
          <p:cNvPr id="34" name="Picture 33" descr="waitbucket-vector-5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" y="1447800"/>
            <a:ext cx="7600920" cy="29902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For retainer times under ten minutes,</a:t>
            </a:r>
            <a:br>
              <a:rPr lang="en-US" dirty="0" smtClean="0"/>
            </a:br>
            <a:r>
              <a:rPr lang="en-US" dirty="0" smtClean="0"/>
              <a:t>69–84% within </a:t>
            </a:r>
            <a:r>
              <a:rPr lang="en-US" dirty="0"/>
              <a:t>3</a:t>
            </a:r>
            <a:r>
              <a:rPr lang="en-US" dirty="0" smtClean="0"/>
              <a:t> seconds.</a:t>
            </a:r>
            <a:endParaRPr lang="en-US" dirty="0"/>
          </a:p>
        </p:txBody>
      </p:sp>
      <p:pic>
        <p:nvPicPr>
          <p:cNvPr id="33" name="Picture 32" descr="waitbucket-vector-2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61" y="1430711"/>
            <a:ext cx="7588360" cy="3007376"/>
          </a:xfrm>
          <a:prstGeom prst="rect">
            <a:avLst/>
          </a:prstGeom>
        </p:spPr>
      </p:pic>
      <p:pic>
        <p:nvPicPr>
          <p:cNvPr id="32" name="Picture 31" descr="waitbucket-vector-1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03" y="1419715"/>
            <a:ext cx="7600270" cy="300737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8" y="1430711"/>
            <a:ext cx="7578347" cy="3012874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657710"/>
              </p:ext>
            </p:extLst>
          </p:nvPr>
        </p:nvGraphicFramePr>
        <p:xfrm>
          <a:off x="1030738" y="1447800"/>
          <a:ext cx="7579864" cy="2971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7483"/>
                <a:gridCol w="947483"/>
                <a:gridCol w="947483"/>
                <a:gridCol w="947483"/>
                <a:gridCol w="947483"/>
                <a:gridCol w="947483"/>
                <a:gridCol w="947483"/>
                <a:gridCol w="947483"/>
              </a:tblGrid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589156"/>
              </p:ext>
            </p:extLst>
          </p:nvPr>
        </p:nvGraphicFramePr>
        <p:xfrm>
          <a:off x="533400" y="4480560"/>
          <a:ext cx="8569971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219"/>
                <a:gridCol w="952219"/>
                <a:gridCol w="952219"/>
                <a:gridCol w="952219"/>
                <a:gridCol w="952219"/>
                <a:gridCol w="952219"/>
                <a:gridCol w="952219"/>
                <a:gridCol w="952219"/>
                <a:gridCol w="952219"/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0.5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1.0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1.5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2.0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2.5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3.0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3.5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4.0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333068"/>
              </p:ext>
            </p:extLst>
          </p:nvPr>
        </p:nvGraphicFramePr>
        <p:xfrm>
          <a:off x="304800" y="1219200"/>
          <a:ext cx="542318" cy="3352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318"/>
              </a:tblGrid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1.0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0.9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0.8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0.7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0.6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0.5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0.4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0.3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0.2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0.1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085189"/>
              </p:ext>
            </p:extLst>
          </p:nvPr>
        </p:nvGraphicFramePr>
        <p:xfrm>
          <a:off x="1027000" y="1447800"/>
          <a:ext cx="60773" cy="2971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773"/>
              </a:tblGrid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710592"/>
              </p:ext>
            </p:extLst>
          </p:nvPr>
        </p:nvGraphicFramePr>
        <p:xfrm>
          <a:off x="1038412" y="4343399"/>
          <a:ext cx="7579864" cy="7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483"/>
                <a:gridCol w="947483"/>
                <a:gridCol w="947483"/>
                <a:gridCol w="947483"/>
                <a:gridCol w="947483"/>
                <a:gridCol w="947483"/>
                <a:gridCol w="947483"/>
                <a:gridCol w="947483"/>
              </a:tblGrid>
              <a:tr h="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848600" y="1219200"/>
            <a:ext cx="780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66FF"/>
                </a:solidFill>
                <a:cs typeface="Myriad Pro"/>
              </a:rPr>
              <a:t>30 </a:t>
            </a:r>
            <a:r>
              <a:rPr lang="en-US" dirty="0" smtClean="0">
                <a:solidFill>
                  <a:srgbClr val="3366FF"/>
                </a:solidFill>
                <a:cs typeface="Myriad Pro"/>
              </a:rPr>
              <a:t>sec</a:t>
            </a:r>
            <a:br>
              <a:rPr lang="en-US" dirty="0" smtClean="0">
                <a:solidFill>
                  <a:srgbClr val="3366FF"/>
                </a:solidFill>
                <a:cs typeface="Myriad Pro"/>
              </a:rPr>
            </a:br>
            <a:r>
              <a:rPr lang="en-US" dirty="0">
                <a:solidFill>
                  <a:srgbClr val="008000"/>
                </a:solidFill>
                <a:cs typeface="Myriad Pro"/>
              </a:rPr>
              <a:t>1 </a:t>
            </a:r>
            <a:r>
              <a:rPr lang="en-US" dirty="0" smtClean="0">
                <a:solidFill>
                  <a:srgbClr val="008000"/>
                </a:solidFill>
                <a:cs typeface="Myriad Pro"/>
              </a:rPr>
              <a:t>min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7848600" y="1796583"/>
            <a:ext cx="72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DE0000"/>
                </a:solidFill>
                <a:cs typeface="Myriad Pro"/>
              </a:rPr>
              <a:t>3 min</a:t>
            </a:r>
            <a:endParaRPr lang="en-US" dirty="0">
              <a:solidFill>
                <a:srgbClr val="DE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848600" y="2139098"/>
            <a:ext cx="72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A099"/>
                </a:solidFill>
                <a:cs typeface="Myriad Pro"/>
              </a:rPr>
              <a:t>5 </a:t>
            </a:r>
            <a:r>
              <a:rPr lang="en-US" dirty="0">
                <a:solidFill>
                  <a:srgbClr val="00A099"/>
                </a:solidFill>
                <a:cs typeface="Myriad Pro"/>
              </a:rPr>
              <a:t>min</a:t>
            </a:r>
            <a:endParaRPr lang="en-US" dirty="0">
              <a:solidFill>
                <a:srgbClr val="00A099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848600" y="2743200"/>
            <a:ext cx="84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BC009D"/>
                </a:solidFill>
                <a:cs typeface="Myriad Pro"/>
              </a:rPr>
              <a:t>10 min</a:t>
            </a:r>
            <a:endParaRPr lang="en-US" dirty="0">
              <a:solidFill>
                <a:srgbClr val="BC009D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848600" y="3212068"/>
            <a:ext cx="84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1A600"/>
                </a:solidFill>
                <a:cs typeface="Myriad Pro"/>
              </a:rPr>
              <a:t>30 min</a:t>
            </a:r>
            <a:endParaRPr lang="en-US" dirty="0">
              <a:solidFill>
                <a:srgbClr val="C1A600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050055" y="1902289"/>
            <a:ext cx="5676566" cy="486561"/>
            <a:chOff x="1044221" y="2601165"/>
            <a:chExt cx="3781542" cy="456360"/>
          </a:xfrm>
        </p:grpSpPr>
        <p:sp>
          <p:nvSpPr>
            <p:cNvPr id="57" name="Rectangle 56"/>
            <p:cNvSpPr/>
            <p:nvPr/>
          </p:nvSpPr>
          <p:spPr>
            <a:xfrm>
              <a:off x="1044221" y="2601165"/>
              <a:ext cx="3781542" cy="45530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43000"/>
                  </a:schemeClr>
                </a:gs>
                <a:gs pos="80000">
                  <a:schemeClr val="accent1">
                    <a:shade val="93000"/>
                    <a:satMod val="130000"/>
                    <a:alpha val="43000"/>
                  </a:schemeClr>
                </a:gs>
                <a:gs pos="100000">
                  <a:schemeClr val="accent1">
                    <a:shade val="94000"/>
                    <a:satMod val="135000"/>
                    <a:alpha val="43000"/>
                  </a:schemeClr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4819650" y="2601166"/>
              <a:ext cx="1" cy="45635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ounded Rectangle 24"/>
          <p:cNvSpPr/>
          <p:nvPr/>
        </p:nvSpPr>
        <p:spPr>
          <a:xfrm>
            <a:off x="2286000" y="3200400"/>
            <a:ext cx="2209800" cy="762000"/>
          </a:xfrm>
          <a:prstGeom prst="roundRect">
            <a:avLst>
              <a:gd name="adj" fmla="val 6601"/>
            </a:avLst>
          </a:prstGeom>
          <a:solidFill>
            <a:schemeClr val="bg1">
              <a:alpha val="76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2362200" y="3200400"/>
            <a:ext cx="27432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  <a:defRPr sz="32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4000" dirty="0" smtClean="0"/>
              <a:t>3¢ bonus</a:t>
            </a:r>
          </a:p>
        </p:txBody>
      </p:sp>
      <p:sp>
        <p:nvSpPr>
          <p:cNvPr id="6" name="Oval 5"/>
          <p:cNvSpPr/>
          <p:nvPr/>
        </p:nvSpPr>
        <p:spPr>
          <a:xfrm>
            <a:off x="4648200" y="3429000"/>
            <a:ext cx="381000" cy="381000"/>
          </a:xfrm>
          <a:prstGeom prst="ellips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039059" y="4812268"/>
            <a:ext cx="7575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yriad Pro Light"/>
                <a:cs typeface="Myriad Pro Light"/>
              </a:rPr>
              <a:t>Time to dismiss alert </a:t>
            </a:r>
            <a:r>
              <a:rPr lang="en-US" i="1" dirty="0">
                <a:latin typeface="Myriad Pro Light"/>
                <a:cs typeface="Myriad Pro Light"/>
              </a:rPr>
              <a:t>t</a:t>
            </a:r>
            <a:r>
              <a:rPr lang="en-US" i="1" dirty="0" smtClean="0">
                <a:latin typeface="Myriad Pro Light"/>
                <a:cs typeface="Myriad Pro Light"/>
              </a:rPr>
              <a:t> </a:t>
            </a:r>
            <a:r>
              <a:rPr lang="en-US" dirty="0" smtClean="0">
                <a:latin typeface="Myriad Pro Light"/>
                <a:cs typeface="Myriad Pro Light"/>
              </a:rPr>
              <a:t>(seconds)</a:t>
            </a: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quickly do retainer workers return?</a:t>
            </a:r>
            <a:endParaRPr lang="en-US" sz="3600" dirty="0"/>
          </a:p>
        </p:txBody>
      </p:sp>
      <p:sp>
        <p:nvSpPr>
          <p:cNvPr id="42" name="TextBox 41"/>
          <p:cNvSpPr txBox="1"/>
          <p:nvPr/>
        </p:nvSpPr>
        <p:spPr>
          <a:xfrm rot="16200000">
            <a:off x="-1301234" y="2749032"/>
            <a:ext cx="327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yriad Pro Light"/>
                <a:cs typeface="Myriad Pro Light"/>
              </a:rPr>
              <a:t>% returning in ≤ </a:t>
            </a:r>
            <a:r>
              <a:rPr lang="en-US" i="1" dirty="0" smtClean="0">
                <a:latin typeface="Myriad Pro Light"/>
                <a:cs typeface="Myriad Pro Light"/>
              </a:rPr>
              <a:t>t</a:t>
            </a:r>
            <a:endParaRPr lang="en-US" dirty="0" smtClean="0">
              <a:latin typeface="Myriad Pro Light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44802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6674 " pathEditMode="relative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25" grpId="0" animBg="1"/>
      <p:bldP spid="26" grpId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waitbucket-vector-30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6" y="3200400"/>
            <a:ext cx="7578347" cy="1219200"/>
          </a:xfrm>
          <a:prstGeom prst="rect">
            <a:avLst/>
          </a:prstGeom>
        </p:spPr>
      </p:pic>
      <p:pic>
        <p:nvPicPr>
          <p:cNvPr id="35" name="Picture 34" descr="waitbucket-vector-10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03" y="1447799"/>
            <a:ext cx="7610265" cy="2990288"/>
          </a:xfrm>
          <a:prstGeom prst="rect">
            <a:avLst/>
          </a:prstGeom>
        </p:spPr>
      </p:pic>
      <p:pic>
        <p:nvPicPr>
          <p:cNvPr id="34" name="Picture 33" descr="waitbucket-vector-5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" y="1447800"/>
            <a:ext cx="7600920" cy="2990287"/>
          </a:xfrm>
          <a:prstGeom prst="rect">
            <a:avLst/>
          </a:prstGeom>
        </p:spPr>
      </p:pic>
      <p:pic>
        <p:nvPicPr>
          <p:cNvPr id="33" name="Picture 32" descr="waitbucket-vector-2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61" y="1430711"/>
            <a:ext cx="7588360" cy="3007376"/>
          </a:xfrm>
          <a:prstGeom prst="rect">
            <a:avLst/>
          </a:prstGeom>
        </p:spPr>
      </p:pic>
      <p:pic>
        <p:nvPicPr>
          <p:cNvPr id="32" name="Picture 31" descr="waitbucket-vector-1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03" y="1419715"/>
            <a:ext cx="7600270" cy="300737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8" y="1430711"/>
            <a:ext cx="7578347" cy="3012874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827578"/>
              </p:ext>
            </p:extLst>
          </p:nvPr>
        </p:nvGraphicFramePr>
        <p:xfrm>
          <a:off x="1030738" y="1447800"/>
          <a:ext cx="7579864" cy="2971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7483"/>
                <a:gridCol w="947483"/>
                <a:gridCol w="947483"/>
                <a:gridCol w="947483"/>
                <a:gridCol w="947483"/>
                <a:gridCol w="947483"/>
                <a:gridCol w="947483"/>
                <a:gridCol w="947483"/>
              </a:tblGrid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918693"/>
              </p:ext>
            </p:extLst>
          </p:nvPr>
        </p:nvGraphicFramePr>
        <p:xfrm>
          <a:off x="533400" y="4480560"/>
          <a:ext cx="8569971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219"/>
                <a:gridCol w="952219"/>
                <a:gridCol w="952219"/>
                <a:gridCol w="952219"/>
                <a:gridCol w="952219"/>
                <a:gridCol w="952219"/>
                <a:gridCol w="952219"/>
                <a:gridCol w="952219"/>
                <a:gridCol w="952219"/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0.5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1.0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1.5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2.0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2.5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3.0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3.5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4.0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709660"/>
              </p:ext>
            </p:extLst>
          </p:nvPr>
        </p:nvGraphicFramePr>
        <p:xfrm>
          <a:off x="304800" y="1219200"/>
          <a:ext cx="542318" cy="3352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318"/>
              </a:tblGrid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1.0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0.9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0.8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0.7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0.6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0.5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0.4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0.3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0.2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0.1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Myriad Pro Light"/>
                          <a:cs typeface="Myriad Pro Light"/>
                        </a:rPr>
                        <a:t>0.0</a:t>
                      </a:r>
                      <a:endParaRPr lang="en-US" sz="2000" dirty="0">
                        <a:latin typeface="Myriad Pro Light"/>
                        <a:cs typeface="Myriad Pro Ligh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953153"/>
              </p:ext>
            </p:extLst>
          </p:nvPr>
        </p:nvGraphicFramePr>
        <p:xfrm>
          <a:off x="1027000" y="1447800"/>
          <a:ext cx="60773" cy="2971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773"/>
              </a:tblGrid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221004"/>
              </p:ext>
            </p:extLst>
          </p:nvPr>
        </p:nvGraphicFramePr>
        <p:xfrm>
          <a:off x="1038412" y="4343399"/>
          <a:ext cx="7579864" cy="7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483"/>
                <a:gridCol w="947483"/>
                <a:gridCol w="947483"/>
                <a:gridCol w="947483"/>
                <a:gridCol w="947483"/>
                <a:gridCol w="947483"/>
                <a:gridCol w="947483"/>
                <a:gridCol w="947483"/>
              </a:tblGrid>
              <a:tr h="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848600" y="1219200"/>
            <a:ext cx="780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66FF"/>
                </a:solidFill>
                <a:cs typeface="Myriad Pro"/>
              </a:rPr>
              <a:t>30 </a:t>
            </a:r>
            <a:r>
              <a:rPr lang="en-US" dirty="0" smtClean="0">
                <a:solidFill>
                  <a:srgbClr val="3366FF"/>
                </a:solidFill>
                <a:cs typeface="Myriad Pro"/>
              </a:rPr>
              <a:t>sec</a:t>
            </a:r>
            <a:br>
              <a:rPr lang="en-US" dirty="0" smtClean="0">
                <a:solidFill>
                  <a:srgbClr val="3366FF"/>
                </a:solidFill>
                <a:cs typeface="Myriad Pro"/>
              </a:rPr>
            </a:br>
            <a:r>
              <a:rPr lang="en-US" dirty="0">
                <a:solidFill>
                  <a:srgbClr val="008000"/>
                </a:solidFill>
                <a:cs typeface="Myriad Pro"/>
              </a:rPr>
              <a:t>1 </a:t>
            </a:r>
            <a:r>
              <a:rPr lang="en-US" dirty="0" smtClean="0">
                <a:solidFill>
                  <a:srgbClr val="008000"/>
                </a:solidFill>
                <a:cs typeface="Myriad Pro"/>
              </a:rPr>
              <a:t>min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7848600" y="1796583"/>
            <a:ext cx="72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DE0000"/>
                </a:solidFill>
                <a:cs typeface="Myriad Pro"/>
              </a:rPr>
              <a:t>3 min</a:t>
            </a:r>
            <a:endParaRPr lang="en-US" dirty="0">
              <a:solidFill>
                <a:srgbClr val="DE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848600" y="2139098"/>
            <a:ext cx="72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A099"/>
                </a:solidFill>
                <a:cs typeface="Myriad Pro"/>
              </a:rPr>
              <a:t>5 </a:t>
            </a:r>
            <a:r>
              <a:rPr lang="en-US" dirty="0">
                <a:solidFill>
                  <a:srgbClr val="00A099"/>
                </a:solidFill>
                <a:cs typeface="Myriad Pro"/>
              </a:rPr>
              <a:t>min</a:t>
            </a:r>
            <a:endParaRPr lang="en-US" dirty="0">
              <a:solidFill>
                <a:srgbClr val="00A099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848600" y="2743200"/>
            <a:ext cx="84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BC009D"/>
                </a:solidFill>
                <a:cs typeface="Myriad Pro"/>
              </a:rPr>
              <a:t>10 min</a:t>
            </a:r>
            <a:endParaRPr lang="en-US" dirty="0">
              <a:solidFill>
                <a:srgbClr val="BC009D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848600" y="3212068"/>
            <a:ext cx="84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1A600"/>
                </a:solidFill>
                <a:cs typeface="Myriad Pro"/>
              </a:rPr>
              <a:t>30 min</a:t>
            </a:r>
            <a:endParaRPr lang="en-US" dirty="0">
              <a:solidFill>
                <a:srgbClr val="C1A600"/>
              </a:solidFill>
            </a:endParaRPr>
          </a:p>
        </p:txBody>
      </p:sp>
      <p:sp>
        <p:nvSpPr>
          <p:cNvPr id="26" name="Content Placeholder 2"/>
          <p:cNvSpPr txBox="1">
            <a:spLocks noGrp="1"/>
          </p:cNvSpPr>
          <p:nvPr>
            <p:ph idx="1"/>
          </p:nvPr>
        </p:nvSpPr>
        <p:spPr>
          <a:xfrm>
            <a:off x="457200" y="5334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  <a:defRPr sz="32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One worker on retainer costs </a:t>
            </a:r>
            <a:r>
              <a:rPr lang="en-US" sz="3600" dirty="0" smtClean="0">
                <a:solidFill>
                  <a:srgbClr val="C46825"/>
                </a:solidFill>
                <a:latin typeface="Myriad Pro Semibold"/>
                <a:cs typeface="Myriad Pro Semibold"/>
              </a:rPr>
              <a:t>$0.30 / hour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28" name="TextBox 27"/>
          <p:cNvSpPr txBox="1"/>
          <p:nvPr/>
        </p:nvSpPr>
        <p:spPr>
          <a:xfrm>
            <a:off x="1039059" y="4812268"/>
            <a:ext cx="7575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yriad Pro Light"/>
                <a:cs typeface="Myriad Pro Light"/>
              </a:rPr>
              <a:t>Time to dismiss alert </a:t>
            </a:r>
            <a:r>
              <a:rPr lang="en-US" i="1" dirty="0">
                <a:latin typeface="Myriad Pro Light"/>
                <a:cs typeface="Myriad Pro Light"/>
              </a:rPr>
              <a:t>t</a:t>
            </a:r>
            <a:r>
              <a:rPr lang="en-US" i="1" dirty="0" smtClean="0">
                <a:latin typeface="Myriad Pro Light"/>
                <a:cs typeface="Myriad Pro Light"/>
              </a:rPr>
              <a:t> </a:t>
            </a:r>
            <a:r>
              <a:rPr lang="en-US" dirty="0" smtClean="0">
                <a:latin typeface="Myriad Pro Light"/>
                <a:cs typeface="Myriad Pro Light"/>
              </a:rPr>
              <a:t>(seconds)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quickly do retainer workers return?</a:t>
            </a:r>
            <a:endParaRPr lang="en-US" sz="3600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-1301234" y="2749032"/>
            <a:ext cx="327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yriad Pro Light"/>
                <a:cs typeface="Myriad Pro Light"/>
              </a:rPr>
              <a:t>% returning in ≤ </a:t>
            </a:r>
            <a:r>
              <a:rPr lang="en-US" i="1" dirty="0" smtClean="0">
                <a:latin typeface="Myriad Pro Light"/>
                <a:cs typeface="Myriad Pro Light"/>
              </a:rPr>
              <a:t>t</a:t>
            </a:r>
            <a:endParaRPr lang="en-US" dirty="0" smtClean="0">
              <a:latin typeface="Myriad Pro Light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063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A|B: Instant Votes</a:t>
            </a:r>
            <a:endParaRPr lang="en-US" dirty="0"/>
          </a:p>
        </p:txBody>
      </p:sp>
      <p:pic>
        <p:nvPicPr>
          <p:cNvPr id="4" name="Picture 3" descr="font-2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00400"/>
            <a:ext cx="3276727" cy="3276727"/>
          </a:xfrm>
          <a:prstGeom prst="rect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 descr="font-1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200400"/>
            <a:ext cx="3276600" cy="3276600"/>
          </a:xfrm>
          <a:prstGeom prst="rect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676399"/>
          </a:xfrm>
        </p:spPr>
        <p:txBody>
          <a:bodyPr>
            <a:noAutofit/>
          </a:bodyPr>
          <a:lstStyle/>
          <a:p>
            <a:r>
              <a:rPr lang="en-US" dirty="0" smtClean="0"/>
              <a:t>Five votes in five seconds:</a:t>
            </a:r>
            <a:br>
              <a:rPr lang="en-US" dirty="0" smtClean="0"/>
            </a:b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“Which font should I use?”</a:t>
            </a:r>
            <a:b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“Which tie matches better?”</a:t>
            </a:r>
            <a:b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“Which blog headline is catchier?”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0000" y="3200400"/>
            <a:ext cx="990600" cy="69924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Semibold"/>
                <a:cs typeface="Myriad Pro Semibold"/>
              </a:rPr>
              <a:t>Go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  <a:latin typeface="Myriad Pro Semibold"/>
              <a:cs typeface="Myriad Pro Semibol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9220200" y="4038600"/>
            <a:ext cx="280447" cy="533400"/>
          </a:xfrm>
          <a:custGeom>
            <a:avLst/>
            <a:gdLst>
              <a:gd name="connsiteX0" fmla="*/ 10632 w 542260"/>
              <a:gd name="connsiteY0" fmla="*/ 0 h 1031359"/>
              <a:gd name="connsiteX1" fmla="*/ 542260 w 542260"/>
              <a:gd name="connsiteY1" fmla="*/ 563526 h 1031359"/>
              <a:gd name="connsiteX2" fmla="*/ 329609 w 542260"/>
              <a:gd name="connsiteY2" fmla="*/ 584791 h 1031359"/>
              <a:gd name="connsiteX3" fmla="*/ 542260 w 542260"/>
              <a:gd name="connsiteY3" fmla="*/ 956931 h 1031359"/>
              <a:gd name="connsiteX4" fmla="*/ 435934 w 542260"/>
              <a:gd name="connsiteY4" fmla="*/ 1031359 h 1031359"/>
              <a:gd name="connsiteX5" fmla="*/ 212651 w 542260"/>
              <a:gd name="connsiteY5" fmla="*/ 627321 h 1031359"/>
              <a:gd name="connsiteX6" fmla="*/ 0 w 542260"/>
              <a:gd name="connsiteY6" fmla="*/ 829340 h 1031359"/>
              <a:gd name="connsiteX7" fmla="*/ 10632 w 542260"/>
              <a:gd name="connsiteY7" fmla="*/ 0 h 103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260" h="1031359">
                <a:moveTo>
                  <a:pt x="10632" y="0"/>
                </a:moveTo>
                <a:lnTo>
                  <a:pt x="542260" y="563526"/>
                </a:lnTo>
                <a:lnTo>
                  <a:pt x="329609" y="584791"/>
                </a:lnTo>
                <a:lnTo>
                  <a:pt x="542260" y="956931"/>
                </a:lnTo>
                <a:lnTo>
                  <a:pt x="435934" y="1031359"/>
                </a:lnTo>
                <a:lnTo>
                  <a:pt x="212651" y="627321"/>
                </a:lnTo>
                <a:lnTo>
                  <a:pt x="0" y="829340"/>
                </a:lnTo>
                <a:lnTo>
                  <a:pt x="10632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yriad Pro"/>
            </a:endParaRPr>
          </a:p>
        </p:txBody>
      </p:sp>
      <p:pic>
        <p:nvPicPr>
          <p:cNvPr id="9" name="Picture 8" descr="m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953000"/>
            <a:ext cx="718868" cy="1524000"/>
          </a:xfrm>
          <a:prstGeom prst="rect">
            <a:avLst/>
          </a:prstGeom>
        </p:spPr>
      </p:pic>
      <p:pic>
        <p:nvPicPr>
          <p:cNvPr id="10" name="Picture 9" descr="m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44" y="4953000"/>
            <a:ext cx="718868" cy="1524000"/>
          </a:xfrm>
          <a:prstGeom prst="rect">
            <a:avLst/>
          </a:prstGeom>
        </p:spPr>
      </p:pic>
      <p:pic>
        <p:nvPicPr>
          <p:cNvPr id="11" name="Picture 10" descr="m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953000"/>
            <a:ext cx="718868" cy="1524000"/>
          </a:xfrm>
          <a:prstGeom prst="rect">
            <a:avLst/>
          </a:prstGeom>
        </p:spPr>
      </p:pic>
      <p:pic>
        <p:nvPicPr>
          <p:cNvPr id="12" name="Picture 11" descr="m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88" y="4953000"/>
            <a:ext cx="718868" cy="1524000"/>
          </a:xfrm>
          <a:prstGeom prst="rect">
            <a:avLst/>
          </a:prstGeom>
        </p:spPr>
      </p:pic>
      <p:pic>
        <p:nvPicPr>
          <p:cNvPr id="13" name="Picture 12" descr="m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33" y="4953000"/>
            <a:ext cx="718868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8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09861 -0.0833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616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713146"/>
            <a:ext cx="8153400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0" dirty="0" smtClean="0">
                <a:solidFill>
                  <a:srgbClr val="C46825"/>
                </a:solidFill>
                <a:latin typeface="Myriad Pro Semibold It"/>
                <a:cs typeface="Myriad Pro Semibold It"/>
              </a:rPr>
              <a:t>The retainer model:</a:t>
            </a:r>
            <a:br>
              <a:rPr lang="en-US" sz="6000" dirty="0" smtClean="0">
                <a:solidFill>
                  <a:srgbClr val="C46825"/>
                </a:solidFill>
                <a:latin typeface="Myriad Pro Semibold It"/>
                <a:cs typeface="Myriad Pro Semibold It"/>
              </a:rPr>
            </a:br>
            <a:r>
              <a:rPr lang="en-US" sz="6000" dirty="0" smtClean="0">
                <a:solidFill>
                  <a:srgbClr val="C46825"/>
                </a:solidFill>
                <a:latin typeface="Myriad Pro Semibold It"/>
                <a:cs typeface="Myriad Pro Semibold It"/>
              </a:rPr>
              <a:t>crowds in two seconds</a:t>
            </a:r>
            <a:br>
              <a:rPr lang="en-US" sz="6000" dirty="0" smtClean="0">
                <a:solidFill>
                  <a:srgbClr val="C46825"/>
                </a:solidFill>
                <a:latin typeface="Myriad Pro Semibold It"/>
                <a:cs typeface="Myriad Pro Semibold It"/>
              </a:rPr>
            </a:br>
            <a:r>
              <a:rPr lang="en-US" sz="6000" dirty="0" smtClean="0">
                <a:solidFill>
                  <a:srgbClr val="C46825"/>
                </a:solidFill>
                <a:latin typeface="Myriad Pro Semibold It"/>
                <a:cs typeface="Myriad Pro Semibold It"/>
              </a:rPr>
              <a:t>and votes in five seconds.</a:t>
            </a:r>
          </a:p>
        </p:txBody>
      </p:sp>
    </p:spTree>
    <p:extLst>
      <p:ext uri="{BB962C8B-B14F-4D97-AF65-F5344CB8AC3E}">
        <p14:creationId xmlns:p14="http://schemas.microsoft.com/office/powerpoint/2010/main" val="1458365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940486"/>
            <a:ext cx="7623012" cy="2631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17-VID_20110415_1125531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059358"/>
            <a:ext cx="3581400" cy="2387600"/>
          </a:xfrm>
          <a:prstGeom prst="rect">
            <a:avLst/>
          </a:prstGeom>
        </p:spPr>
      </p:pic>
      <p:pic>
        <p:nvPicPr>
          <p:cNvPr id="3" name="Picture 2" descr="17-VID_20110415_11255306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9358"/>
            <a:ext cx="3593592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2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381000"/>
            <a:ext cx="9173103" cy="609600"/>
            <a:chOff x="0" y="0"/>
            <a:chExt cx="9173103" cy="609600"/>
          </a:xfrm>
        </p:grpSpPr>
        <p:pic>
          <p:nvPicPr>
            <p:cNvPr id="8" name="Picture 7" descr="17-VID_20110415_112553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609600"/>
            </a:xfrm>
            <a:prstGeom prst="rect">
              <a:avLst/>
            </a:prstGeom>
          </p:spPr>
        </p:pic>
        <p:pic>
          <p:nvPicPr>
            <p:cNvPr id="9" name="Picture 8" descr="17-VID_20110415_11255300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634" y="0"/>
              <a:ext cx="914400" cy="609600"/>
            </a:xfrm>
            <a:prstGeom prst="rect">
              <a:avLst/>
            </a:prstGeom>
          </p:spPr>
        </p:pic>
        <p:pic>
          <p:nvPicPr>
            <p:cNvPr id="10" name="Picture 9" descr="17-VID_20110415_11255300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268" y="0"/>
              <a:ext cx="914400" cy="609600"/>
            </a:xfrm>
            <a:prstGeom prst="rect">
              <a:avLst/>
            </a:prstGeom>
          </p:spPr>
        </p:pic>
        <p:pic>
          <p:nvPicPr>
            <p:cNvPr id="11" name="Picture 10" descr="17-VID_20110415_112553004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902" y="0"/>
              <a:ext cx="914400" cy="609600"/>
            </a:xfrm>
            <a:prstGeom prst="rect">
              <a:avLst/>
            </a:prstGeom>
          </p:spPr>
        </p:pic>
        <p:pic>
          <p:nvPicPr>
            <p:cNvPr id="12" name="Picture 11" descr="17-VID_20110415_112553005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536" y="0"/>
              <a:ext cx="914400" cy="609600"/>
            </a:xfrm>
            <a:prstGeom prst="rect">
              <a:avLst/>
            </a:prstGeom>
          </p:spPr>
        </p:pic>
        <p:pic>
          <p:nvPicPr>
            <p:cNvPr id="13" name="Picture 12" descr="17-VID_20110415_112553006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170" y="0"/>
              <a:ext cx="914400" cy="609600"/>
            </a:xfrm>
            <a:prstGeom prst="rect">
              <a:avLst/>
            </a:prstGeom>
          </p:spPr>
        </p:pic>
        <p:pic>
          <p:nvPicPr>
            <p:cNvPr id="14" name="Picture 13" descr="17-VID_20110415_112553007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804" y="0"/>
              <a:ext cx="914400" cy="609600"/>
            </a:xfrm>
            <a:prstGeom prst="rect">
              <a:avLst/>
            </a:prstGeom>
          </p:spPr>
        </p:pic>
        <p:pic>
          <p:nvPicPr>
            <p:cNvPr id="15" name="Picture 14" descr="17-VID_20110415_112553008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3438" y="0"/>
              <a:ext cx="914400" cy="609600"/>
            </a:xfrm>
            <a:prstGeom prst="rect">
              <a:avLst/>
            </a:prstGeom>
          </p:spPr>
        </p:pic>
        <p:pic>
          <p:nvPicPr>
            <p:cNvPr id="16" name="Picture 15" descr="17-VID_20110415_112553009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1072" y="0"/>
              <a:ext cx="914400" cy="609600"/>
            </a:xfrm>
            <a:prstGeom prst="rect">
              <a:avLst/>
            </a:prstGeom>
          </p:spPr>
        </p:pic>
        <p:pic>
          <p:nvPicPr>
            <p:cNvPr id="17" name="Picture 16" descr="17-VID_20110415_112553010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703" y="0"/>
              <a:ext cx="914400" cy="60960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0" y="989453"/>
            <a:ext cx="9177130" cy="619922"/>
            <a:chOff x="0" y="-10322"/>
            <a:chExt cx="9177130" cy="619922"/>
          </a:xfrm>
        </p:grpSpPr>
        <p:pic>
          <p:nvPicPr>
            <p:cNvPr id="31" name="Picture 30" descr="17-VID_20110415_112553011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609600"/>
            </a:xfrm>
            <a:prstGeom prst="rect">
              <a:avLst/>
            </a:prstGeom>
          </p:spPr>
        </p:pic>
        <p:pic>
          <p:nvPicPr>
            <p:cNvPr id="32" name="Picture 31" descr="17-VID_20110415_112553012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081" y="-10322"/>
              <a:ext cx="914400" cy="609600"/>
            </a:xfrm>
            <a:prstGeom prst="rect">
              <a:avLst/>
            </a:prstGeom>
          </p:spPr>
        </p:pic>
        <p:pic>
          <p:nvPicPr>
            <p:cNvPr id="33" name="Picture 32" descr="17-VID_20110415_112553013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162" y="-10322"/>
              <a:ext cx="914400" cy="609600"/>
            </a:xfrm>
            <a:prstGeom prst="rect">
              <a:avLst/>
            </a:prstGeom>
          </p:spPr>
        </p:pic>
        <p:pic>
          <p:nvPicPr>
            <p:cNvPr id="34" name="Picture 33" descr="17-VID_20110415_112553014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4243" y="-10322"/>
              <a:ext cx="914400" cy="609600"/>
            </a:xfrm>
            <a:prstGeom prst="rect">
              <a:avLst/>
            </a:prstGeom>
          </p:spPr>
        </p:pic>
        <p:pic>
          <p:nvPicPr>
            <p:cNvPr id="35" name="Picture 34" descr="17-VID_20110415_112553015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324" y="-10322"/>
              <a:ext cx="914400" cy="609600"/>
            </a:xfrm>
            <a:prstGeom prst="rect">
              <a:avLst/>
            </a:prstGeom>
          </p:spPr>
        </p:pic>
        <p:pic>
          <p:nvPicPr>
            <p:cNvPr id="36" name="Picture 35" descr="17-VID_20110415_112553016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405" y="-10322"/>
              <a:ext cx="914400" cy="609600"/>
            </a:xfrm>
            <a:prstGeom prst="rect">
              <a:avLst/>
            </a:prstGeom>
          </p:spPr>
        </p:pic>
        <p:pic>
          <p:nvPicPr>
            <p:cNvPr id="37" name="Picture 36" descr="17-VID_20110415_112553017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86" y="-10322"/>
              <a:ext cx="914400" cy="609600"/>
            </a:xfrm>
            <a:prstGeom prst="rect">
              <a:avLst/>
            </a:prstGeom>
          </p:spPr>
        </p:pic>
        <p:pic>
          <p:nvPicPr>
            <p:cNvPr id="38" name="Picture 37" descr="17-VID_20110415_112553018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6567" y="-10322"/>
              <a:ext cx="914400" cy="609600"/>
            </a:xfrm>
            <a:prstGeom prst="rect">
              <a:avLst/>
            </a:prstGeom>
          </p:spPr>
        </p:pic>
        <p:pic>
          <p:nvPicPr>
            <p:cNvPr id="39" name="Picture 38" descr="17-VID_20110415_112553019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648" y="-10322"/>
              <a:ext cx="914400" cy="609600"/>
            </a:xfrm>
            <a:prstGeom prst="rect">
              <a:avLst/>
            </a:prstGeom>
          </p:spPr>
        </p:pic>
        <p:pic>
          <p:nvPicPr>
            <p:cNvPr id="40" name="Picture 39" descr="17-VID_20110415_112553020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730" y="-10322"/>
              <a:ext cx="914400" cy="60960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0" y="1608228"/>
            <a:ext cx="9144000" cy="609600"/>
            <a:chOff x="0" y="0"/>
            <a:chExt cx="9144000" cy="609600"/>
          </a:xfrm>
        </p:grpSpPr>
        <p:pic>
          <p:nvPicPr>
            <p:cNvPr id="42" name="Picture 41" descr="17-VID_20110415_112553021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609600"/>
            </a:xfrm>
            <a:prstGeom prst="rect">
              <a:avLst/>
            </a:prstGeom>
          </p:spPr>
        </p:pic>
        <p:pic>
          <p:nvPicPr>
            <p:cNvPr id="43" name="Picture 42" descr="17-VID_20110415_112553022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0"/>
              <a:ext cx="914400" cy="609600"/>
            </a:xfrm>
            <a:prstGeom prst="rect">
              <a:avLst/>
            </a:prstGeom>
          </p:spPr>
        </p:pic>
        <p:pic>
          <p:nvPicPr>
            <p:cNvPr id="44" name="Picture 43" descr="17-VID_20110415_112553023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0"/>
              <a:ext cx="914400" cy="609600"/>
            </a:xfrm>
            <a:prstGeom prst="rect">
              <a:avLst/>
            </a:prstGeom>
          </p:spPr>
        </p:pic>
        <p:pic>
          <p:nvPicPr>
            <p:cNvPr id="45" name="Picture 44" descr="17-VID_20110415_112553024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0"/>
              <a:ext cx="914400" cy="609600"/>
            </a:xfrm>
            <a:prstGeom prst="rect">
              <a:avLst/>
            </a:prstGeom>
          </p:spPr>
        </p:pic>
        <p:pic>
          <p:nvPicPr>
            <p:cNvPr id="46" name="Picture 45" descr="17-VID_20110415_112553025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0"/>
              <a:ext cx="914400" cy="609600"/>
            </a:xfrm>
            <a:prstGeom prst="rect">
              <a:avLst/>
            </a:prstGeom>
          </p:spPr>
        </p:pic>
        <p:pic>
          <p:nvPicPr>
            <p:cNvPr id="47" name="Picture 46" descr="17-VID_20110415_112553026.jp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0"/>
              <a:ext cx="914400" cy="609600"/>
            </a:xfrm>
            <a:prstGeom prst="rect">
              <a:avLst/>
            </a:prstGeom>
          </p:spPr>
        </p:pic>
        <p:pic>
          <p:nvPicPr>
            <p:cNvPr id="48" name="Picture 47" descr="17-VID_20110415_112553027.jp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0"/>
              <a:ext cx="914400" cy="609600"/>
            </a:xfrm>
            <a:prstGeom prst="rect">
              <a:avLst/>
            </a:prstGeom>
          </p:spPr>
        </p:pic>
        <p:pic>
          <p:nvPicPr>
            <p:cNvPr id="49" name="Picture 48" descr="17-VID_20110415_112553028.jp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0"/>
              <a:ext cx="914400" cy="609600"/>
            </a:xfrm>
            <a:prstGeom prst="rect">
              <a:avLst/>
            </a:prstGeom>
          </p:spPr>
        </p:pic>
        <p:pic>
          <p:nvPicPr>
            <p:cNvPr id="50" name="Picture 49" descr="17-VID_20110415_112553029.jp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0"/>
              <a:ext cx="914400" cy="609600"/>
            </a:xfrm>
            <a:prstGeom prst="rect">
              <a:avLst/>
            </a:prstGeom>
          </p:spPr>
        </p:pic>
        <p:pic>
          <p:nvPicPr>
            <p:cNvPr id="51" name="Picture 50" descr="17-VID_20110415_112553030.jp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0"/>
              <a:ext cx="914400" cy="609600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0" y="2216681"/>
            <a:ext cx="9144000" cy="609600"/>
            <a:chOff x="0" y="0"/>
            <a:chExt cx="9144000" cy="609600"/>
          </a:xfrm>
        </p:grpSpPr>
        <p:pic>
          <p:nvPicPr>
            <p:cNvPr id="53" name="Picture 52" descr="17-VID_20110415_112553031.jp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609600"/>
            </a:xfrm>
            <a:prstGeom prst="rect">
              <a:avLst/>
            </a:prstGeom>
          </p:spPr>
        </p:pic>
        <p:pic>
          <p:nvPicPr>
            <p:cNvPr id="54" name="Picture 53" descr="17-VID_20110415_112553032.jp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0"/>
              <a:ext cx="914400" cy="609600"/>
            </a:xfrm>
            <a:prstGeom prst="rect">
              <a:avLst/>
            </a:prstGeom>
          </p:spPr>
        </p:pic>
        <p:pic>
          <p:nvPicPr>
            <p:cNvPr id="55" name="Picture 54" descr="17-VID_20110415_112553033.jp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0"/>
              <a:ext cx="914400" cy="609600"/>
            </a:xfrm>
            <a:prstGeom prst="rect">
              <a:avLst/>
            </a:prstGeom>
          </p:spPr>
        </p:pic>
        <p:pic>
          <p:nvPicPr>
            <p:cNvPr id="56" name="Picture 55" descr="17-VID_20110415_112553034.jp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0"/>
              <a:ext cx="914400" cy="609600"/>
            </a:xfrm>
            <a:prstGeom prst="rect">
              <a:avLst/>
            </a:prstGeom>
          </p:spPr>
        </p:pic>
        <p:pic>
          <p:nvPicPr>
            <p:cNvPr id="57" name="Picture 56" descr="17-VID_20110415_112553035.jpg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0"/>
              <a:ext cx="914400" cy="609600"/>
            </a:xfrm>
            <a:prstGeom prst="rect">
              <a:avLst/>
            </a:prstGeom>
          </p:spPr>
        </p:pic>
        <p:pic>
          <p:nvPicPr>
            <p:cNvPr id="58" name="Picture 57" descr="17-VID_20110415_112553036.jpg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0"/>
              <a:ext cx="914400" cy="609600"/>
            </a:xfrm>
            <a:prstGeom prst="rect">
              <a:avLst/>
            </a:prstGeom>
          </p:spPr>
        </p:pic>
        <p:pic>
          <p:nvPicPr>
            <p:cNvPr id="59" name="Picture 58" descr="17-VID_20110415_112553037.jp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0"/>
              <a:ext cx="914400" cy="609600"/>
            </a:xfrm>
            <a:prstGeom prst="rect">
              <a:avLst/>
            </a:prstGeom>
          </p:spPr>
        </p:pic>
        <p:pic>
          <p:nvPicPr>
            <p:cNvPr id="60" name="Picture 59" descr="17-VID_20110415_112553038.jp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0"/>
              <a:ext cx="914400" cy="609600"/>
            </a:xfrm>
            <a:prstGeom prst="rect">
              <a:avLst/>
            </a:prstGeom>
          </p:spPr>
        </p:pic>
        <p:pic>
          <p:nvPicPr>
            <p:cNvPr id="61" name="Picture 60" descr="17-VID_20110415_112553039.jpg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0"/>
              <a:ext cx="914400" cy="609600"/>
            </a:xfrm>
            <a:prstGeom prst="rect">
              <a:avLst/>
            </a:prstGeom>
          </p:spPr>
        </p:pic>
        <p:pic>
          <p:nvPicPr>
            <p:cNvPr id="62" name="Picture 61" descr="17-VID_20110415_112553040.jpg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0"/>
              <a:ext cx="914400" cy="609600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0" y="2825134"/>
            <a:ext cx="9144000" cy="609600"/>
            <a:chOff x="0" y="-76200"/>
            <a:chExt cx="9144000" cy="609600"/>
          </a:xfrm>
        </p:grpSpPr>
        <p:pic>
          <p:nvPicPr>
            <p:cNvPr id="64" name="Picture 63" descr="17-VID_20110415_112553041.jpg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76200"/>
              <a:ext cx="914400" cy="609600"/>
            </a:xfrm>
            <a:prstGeom prst="rect">
              <a:avLst/>
            </a:prstGeom>
          </p:spPr>
        </p:pic>
        <p:pic>
          <p:nvPicPr>
            <p:cNvPr id="65" name="Picture 64" descr="17-VID_20110415_112553042.jpg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-76200"/>
              <a:ext cx="914400" cy="609600"/>
            </a:xfrm>
            <a:prstGeom prst="rect">
              <a:avLst/>
            </a:prstGeom>
          </p:spPr>
        </p:pic>
        <p:pic>
          <p:nvPicPr>
            <p:cNvPr id="66" name="Picture 65" descr="17-VID_20110415_112553043.jpg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-76200"/>
              <a:ext cx="914400" cy="609600"/>
            </a:xfrm>
            <a:prstGeom prst="rect">
              <a:avLst/>
            </a:prstGeom>
          </p:spPr>
        </p:pic>
        <p:pic>
          <p:nvPicPr>
            <p:cNvPr id="67" name="Picture 66" descr="17-VID_20110415_112553044.jpg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-76200"/>
              <a:ext cx="914400" cy="609600"/>
            </a:xfrm>
            <a:prstGeom prst="rect">
              <a:avLst/>
            </a:prstGeom>
          </p:spPr>
        </p:pic>
        <p:pic>
          <p:nvPicPr>
            <p:cNvPr id="68" name="Picture 67" descr="17-VID_20110415_112553045.jpg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-76200"/>
              <a:ext cx="914400" cy="609600"/>
            </a:xfrm>
            <a:prstGeom prst="rect">
              <a:avLst/>
            </a:prstGeom>
          </p:spPr>
        </p:pic>
        <p:pic>
          <p:nvPicPr>
            <p:cNvPr id="69" name="Picture 68" descr="17-VID_20110415_112553046.jpg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-76200"/>
              <a:ext cx="914400" cy="609600"/>
            </a:xfrm>
            <a:prstGeom prst="rect">
              <a:avLst/>
            </a:prstGeom>
          </p:spPr>
        </p:pic>
        <p:pic>
          <p:nvPicPr>
            <p:cNvPr id="70" name="Picture 69" descr="17-VID_20110415_112553047.jpg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-76200"/>
              <a:ext cx="914400" cy="609600"/>
            </a:xfrm>
            <a:prstGeom prst="rect">
              <a:avLst/>
            </a:prstGeom>
          </p:spPr>
        </p:pic>
        <p:pic>
          <p:nvPicPr>
            <p:cNvPr id="71" name="Picture 70" descr="17-VID_20110415_112553048.jpg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-76200"/>
              <a:ext cx="914400" cy="609600"/>
            </a:xfrm>
            <a:prstGeom prst="rect">
              <a:avLst/>
            </a:prstGeom>
          </p:spPr>
        </p:pic>
        <p:pic>
          <p:nvPicPr>
            <p:cNvPr id="72" name="Picture 71" descr="17-VID_20110415_112553049.jpg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-76200"/>
              <a:ext cx="914400" cy="609600"/>
            </a:xfrm>
            <a:prstGeom prst="rect">
              <a:avLst/>
            </a:prstGeom>
          </p:spPr>
        </p:pic>
        <p:pic>
          <p:nvPicPr>
            <p:cNvPr id="73" name="Picture 72" descr="17-VID_20110415_112553050.jpg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-76200"/>
              <a:ext cx="914400" cy="609600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0" y="3433587"/>
            <a:ext cx="9161891" cy="609600"/>
            <a:chOff x="0" y="0"/>
            <a:chExt cx="9161891" cy="609600"/>
          </a:xfrm>
        </p:grpSpPr>
        <p:pic>
          <p:nvPicPr>
            <p:cNvPr id="75" name="Picture 74" descr="17-VID_20110415_112553050.jpg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609600"/>
            </a:xfrm>
            <a:prstGeom prst="rect">
              <a:avLst/>
            </a:prstGeom>
          </p:spPr>
        </p:pic>
        <p:pic>
          <p:nvPicPr>
            <p:cNvPr id="76" name="Picture 75" descr="17-VID_20110415_112553051.jpg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388" y="0"/>
              <a:ext cx="914400" cy="609600"/>
            </a:xfrm>
            <a:prstGeom prst="rect">
              <a:avLst/>
            </a:prstGeom>
          </p:spPr>
        </p:pic>
        <p:pic>
          <p:nvPicPr>
            <p:cNvPr id="77" name="Picture 76" descr="17-VID_20110415_112553052.jpg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2776" y="0"/>
              <a:ext cx="914400" cy="609600"/>
            </a:xfrm>
            <a:prstGeom prst="rect">
              <a:avLst/>
            </a:prstGeom>
          </p:spPr>
        </p:pic>
        <p:pic>
          <p:nvPicPr>
            <p:cNvPr id="78" name="Picture 77" descr="17-VID_20110415_112553053.jpg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9164" y="0"/>
              <a:ext cx="914400" cy="609600"/>
            </a:xfrm>
            <a:prstGeom prst="rect">
              <a:avLst/>
            </a:prstGeom>
          </p:spPr>
        </p:pic>
        <p:pic>
          <p:nvPicPr>
            <p:cNvPr id="79" name="Picture 78" descr="17-VID_20110415_112553055.jpg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5552" y="0"/>
              <a:ext cx="914400" cy="609600"/>
            </a:xfrm>
            <a:prstGeom prst="rect">
              <a:avLst/>
            </a:prstGeom>
          </p:spPr>
        </p:pic>
        <p:pic>
          <p:nvPicPr>
            <p:cNvPr id="80" name="Picture 79" descr="17-VID_20110415_112553056.jpg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1940" y="0"/>
              <a:ext cx="914400" cy="609600"/>
            </a:xfrm>
            <a:prstGeom prst="rect">
              <a:avLst/>
            </a:prstGeom>
          </p:spPr>
        </p:pic>
        <p:pic>
          <p:nvPicPr>
            <p:cNvPr id="81" name="Picture 80" descr="17-VID_20110415_112553057.jpg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8328" y="0"/>
              <a:ext cx="914400" cy="609600"/>
            </a:xfrm>
            <a:prstGeom prst="rect">
              <a:avLst/>
            </a:prstGeom>
          </p:spPr>
        </p:pic>
        <p:pic>
          <p:nvPicPr>
            <p:cNvPr id="82" name="Picture 81" descr="17-VID_20110415_112553058.jpg"/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4716" y="0"/>
              <a:ext cx="914400" cy="609600"/>
            </a:xfrm>
            <a:prstGeom prst="rect">
              <a:avLst/>
            </a:prstGeom>
          </p:spPr>
        </p:pic>
        <p:pic>
          <p:nvPicPr>
            <p:cNvPr id="83" name="Picture 82" descr="17-VID_20110415_112553059.jpg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104" y="0"/>
              <a:ext cx="914400" cy="609600"/>
            </a:xfrm>
            <a:prstGeom prst="rect">
              <a:avLst/>
            </a:prstGeom>
          </p:spPr>
        </p:pic>
        <p:pic>
          <p:nvPicPr>
            <p:cNvPr id="84" name="Picture 83" descr="17-VID_20110415_112553060.jpg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491" y="0"/>
              <a:ext cx="914400" cy="609600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0" y="4042040"/>
            <a:ext cx="9144000" cy="609600"/>
            <a:chOff x="0" y="0"/>
            <a:chExt cx="9144000" cy="609600"/>
          </a:xfrm>
        </p:grpSpPr>
        <p:pic>
          <p:nvPicPr>
            <p:cNvPr id="86" name="Picture 85" descr="17-VID_20110415_112553051.jpg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609600"/>
            </a:xfrm>
            <a:prstGeom prst="rect">
              <a:avLst/>
            </a:prstGeom>
          </p:spPr>
        </p:pic>
        <p:pic>
          <p:nvPicPr>
            <p:cNvPr id="87" name="Picture 86" descr="17-VID_20110415_112553052.jpg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0"/>
              <a:ext cx="914400" cy="609600"/>
            </a:xfrm>
            <a:prstGeom prst="rect">
              <a:avLst/>
            </a:prstGeom>
          </p:spPr>
        </p:pic>
        <p:pic>
          <p:nvPicPr>
            <p:cNvPr id="88" name="Picture 87" descr="17-VID_20110415_112553053.jpg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0"/>
              <a:ext cx="914400" cy="609600"/>
            </a:xfrm>
            <a:prstGeom prst="rect">
              <a:avLst/>
            </a:prstGeom>
          </p:spPr>
        </p:pic>
        <p:pic>
          <p:nvPicPr>
            <p:cNvPr id="89" name="Picture 88" descr="17-VID_20110415_112553054.jpg"/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0"/>
              <a:ext cx="914400" cy="609600"/>
            </a:xfrm>
            <a:prstGeom prst="rect">
              <a:avLst/>
            </a:prstGeom>
          </p:spPr>
        </p:pic>
        <p:pic>
          <p:nvPicPr>
            <p:cNvPr id="90" name="Picture 89" descr="17-VID_20110415_112553055.jpg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0"/>
              <a:ext cx="914400" cy="609600"/>
            </a:xfrm>
            <a:prstGeom prst="rect">
              <a:avLst/>
            </a:prstGeom>
          </p:spPr>
        </p:pic>
        <p:pic>
          <p:nvPicPr>
            <p:cNvPr id="91" name="Picture 90" descr="17-VID_20110415_112553056.jpg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0"/>
              <a:ext cx="914400" cy="609600"/>
            </a:xfrm>
            <a:prstGeom prst="rect">
              <a:avLst/>
            </a:prstGeom>
          </p:spPr>
        </p:pic>
        <p:pic>
          <p:nvPicPr>
            <p:cNvPr id="92" name="Picture 91" descr="17-VID_20110415_112553057.jpg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0"/>
              <a:ext cx="914400" cy="609600"/>
            </a:xfrm>
            <a:prstGeom prst="rect">
              <a:avLst/>
            </a:prstGeom>
          </p:spPr>
        </p:pic>
        <p:pic>
          <p:nvPicPr>
            <p:cNvPr id="93" name="Picture 92" descr="17-VID_20110415_112553058.jpg"/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0"/>
              <a:ext cx="914400" cy="609600"/>
            </a:xfrm>
            <a:prstGeom prst="rect">
              <a:avLst/>
            </a:prstGeom>
          </p:spPr>
        </p:pic>
        <p:pic>
          <p:nvPicPr>
            <p:cNvPr id="94" name="Picture 93" descr="17-VID_20110415_112553059.jpg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0"/>
              <a:ext cx="914400" cy="609600"/>
            </a:xfrm>
            <a:prstGeom prst="rect">
              <a:avLst/>
            </a:prstGeom>
          </p:spPr>
        </p:pic>
        <p:pic>
          <p:nvPicPr>
            <p:cNvPr id="95" name="Picture 94" descr="17-VID_20110415_112553060.jpg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0"/>
              <a:ext cx="914400" cy="609600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0" y="4650493"/>
            <a:ext cx="9144000" cy="609600"/>
            <a:chOff x="0" y="0"/>
            <a:chExt cx="9144000" cy="609600"/>
          </a:xfrm>
        </p:grpSpPr>
        <p:pic>
          <p:nvPicPr>
            <p:cNvPr id="97" name="Picture 96" descr="17-VID_20110415_112553060.jpg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609600"/>
            </a:xfrm>
            <a:prstGeom prst="rect">
              <a:avLst/>
            </a:prstGeom>
          </p:spPr>
        </p:pic>
        <p:pic>
          <p:nvPicPr>
            <p:cNvPr id="98" name="Picture 97" descr="17-VID_20110415_112553061.jpg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0"/>
              <a:ext cx="914400" cy="609600"/>
            </a:xfrm>
            <a:prstGeom prst="rect">
              <a:avLst/>
            </a:prstGeom>
          </p:spPr>
        </p:pic>
        <p:pic>
          <p:nvPicPr>
            <p:cNvPr id="99" name="Picture 98" descr="17-VID_20110415_112553063.jpg"/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0"/>
              <a:ext cx="914400" cy="609600"/>
            </a:xfrm>
            <a:prstGeom prst="rect">
              <a:avLst/>
            </a:prstGeom>
          </p:spPr>
        </p:pic>
        <p:pic>
          <p:nvPicPr>
            <p:cNvPr id="100" name="Picture 99" descr="17-VID_20110415_112553064.jpg"/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0"/>
              <a:ext cx="914400" cy="609600"/>
            </a:xfrm>
            <a:prstGeom prst="rect">
              <a:avLst/>
            </a:prstGeom>
          </p:spPr>
        </p:pic>
        <p:pic>
          <p:nvPicPr>
            <p:cNvPr id="101" name="Picture 100" descr="17-VID_20110415_112553065.jpg"/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0"/>
              <a:ext cx="914400" cy="609600"/>
            </a:xfrm>
            <a:prstGeom prst="rect">
              <a:avLst/>
            </a:prstGeom>
          </p:spPr>
        </p:pic>
        <p:pic>
          <p:nvPicPr>
            <p:cNvPr id="102" name="Picture 101" descr="17-VID_20110415_112553066.jpg"/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0"/>
              <a:ext cx="914400" cy="609600"/>
            </a:xfrm>
            <a:prstGeom prst="rect">
              <a:avLst/>
            </a:prstGeom>
          </p:spPr>
        </p:pic>
        <p:pic>
          <p:nvPicPr>
            <p:cNvPr id="103" name="Picture 102" descr="17-VID_20110415_112553067.jpg"/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0"/>
              <a:ext cx="914400" cy="609600"/>
            </a:xfrm>
            <a:prstGeom prst="rect">
              <a:avLst/>
            </a:prstGeom>
          </p:spPr>
        </p:pic>
        <p:pic>
          <p:nvPicPr>
            <p:cNvPr id="104" name="Picture 103" descr="17-VID_20110415_112553068.jpg"/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0"/>
              <a:ext cx="914400" cy="609600"/>
            </a:xfrm>
            <a:prstGeom prst="rect">
              <a:avLst/>
            </a:prstGeom>
          </p:spPr>
        </p:pic>
        <p:pic>
          <p:nvPicPr>
            <p:cNvPr id="105" name="Picture 104" descr="17-VID_20110415_112553069.jpg"/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0"/>
              <a:ext cx="914400" cy="609600"/>
            </a:xfrm>
            <a:prstGeom prst="rect">
              <a:avLst/>
            </a:prstGeom>
          </p:spPr>
        </p:pic>
        <p:pic>
          <p:nvPicPr>
            <p:cNvPr id="106" name="Picture 105" descr="17-VID_20110415_112553070.jpg"/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0"/>
              <a:ext cx="914400" cy="609600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>
            <a:off x="0" y="5258946"/>
            <a:ext cx="9159376" cy="609600"/>
            <a:chOff x="0" y="0"/>
            <a:chExt cx="9159376" cy="609600"/>
          </a:xfrm>
        </p:grpSpPr>
        <p:pic>
          <p:nvPicPr>
            <p:cNvPr id="108" name="Picture 107" descr="17-VID_20110415_112553080.jpg"/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609600"/>
            </a:xfrm>
            <a:prstGeom prst="rect">
              <a:avLst/>
            </a:prstGeom>
          </p:spPr>
        </p:pic>
        <p:pic>
          <p:nvPicPr>
            <p:cNvPr id="109" name="Picture 108" descr="17-VID_20110415_112553081.jpg"/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108" y="0"/>
              <a:ext cx="914400" cy="609600"/>
            </a:xfrm>
            <a:prstGeom prst="rect">
              <a:avLst/>
            </a:prstGeom>
          </p:spPr>
        </p:pic>
        <p:pic>
          <p:nvPicPr>
            <p:cNvPr id="110" name="Picture 109" descr="17-VID_20110415_112553082.jpg"/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2216" y="0"/>
              <a:ext cx="914400" cy="609600"/>
            </a:xfrm>
            <a:prstGeom prst="rect">
              <a:avLst/>
            </a:prstGeom>
          </p:spPr>
        </p:pic>
        <p:pic>
          <p:nvPicPr>
            <p:cNvPr id="111" name="Picture 110" descr="17-VID_20110415_112553083.jpg"/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8324" y="0"/>
              <a:ext cx="914400" cy="609600"/>
            </a:xfrm>
            <a:prstGeom prst="rect">
              <a:avLst/>
            </a:prstGeom>
          </p:spPr>
        </p:pic>
        <p:pic>
          <p:nvPicPr>
            <p:cNvPr id="112" name="Picture 111" descr="17-VID_20110415_112553084.jpg"/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432" y="0"/>
              <a:ext cx="914400" cy="609600"/>
            </a:xfrm>
            <a:prstGeom prst="rect">
              <a:avLst/>
            </a:prstGeom>
          </p:spPr>
        </p:pic>
        <p:pic>
          <p:nvPicPr>
            <p:cNvPr id="113" name="Picture 112" descr="17-VID_20110415_112553085.jpg"/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540" y="0"/>
              <a:ext cx="914400" cy="609600"/>
            </a:xfrm>
            <a:prstGeom prst="rect">
              <a:avLst/>
            </a:prstGeom>
          </p:spPr>
        </p:pic>
        <p:pic>
          <p:nvPicPr>
            <p:cNvPr id="114" name="Picture 113" descr="17-VID_20110415_112553086.jpg"/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6648" y="0"/>
              <a:ext cx="914400" cy="609600"/>
            </a:xfrm>
            <a:prstGeom prst="rect">
              <a:avLst/>
            </a:prstGeom>
          </p:spPr>
        </p:pic>
        <p:pic>
          <p:nvPicPr>
            <p:cNvPr id="115" name="Picture 114" descr="17-VID_20110415_112553087.jpg"/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2756" y="0"/>
              <a:ext cx="914400" cy="609600"/>
            </a:xfrm>
            <a:prstGeom prst="rect">
              <a:avLst/>
            </a:prstGeom>
          </p:spPr>
        </p:pic>
        <p:pic>
          <p:nvPicPr>
            <p:cNvPr id="116" name="Picture 115" descr="17-VID_20110415_112553088.jpg"/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864" y="0"/>
              <a:ext cx="914400" cy="609600"/>
            </a:xfrm>
            <a:prstGeom prst="rect">
              <a:avLst/>
            </a:prstGeom>
          </p:spPr>
        </p:pic>
        <p:pic>
          <p:nvPicPr>
            <p:cNvPr id="117" name="Picture 116" descr="17-VID_20110415_112553089.jpg"/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976" y="0"/>
              <a:ext cx="914400" cy="609600"/>
            </a:xfrm>
            <a:prstGeom prst="rect">
              <a:avLst/>
            </a:prstGeom>
          </p:spPr>
        </p:pic>
      </p:grpSp>
      <p:grpSp>
        <p:nvGrpSpPr>
          <p:cNvPr id="118" name="Group 117"/>
          <p:cNvGrpSpPr/>
          <p:nvPr/>
        </p:nvGrpSpPr>
        <p:grpSpPr>
          <a:xfrm>
            <a:off x="0" y="5867400"/>
            <a:ext cx="9144000" cy="609600"/>
            <a:chOff x="0" y="0"/>
            <a:chExt cx="9144000" cy="609600"/>
          </a:xfrm>
        </p:grpSpPr>
        <p:pic>
          <p:nvPicPr>
            <p:cNvPr id="119" name="Picture 118" descr="17-VID_20110415_112553091.jpg"/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609600"/>
            </a:xfrm>
            <a:prstGeom prst="rect">
              <a:avLst/>
            </a:prstGeom>
          </p:spPr>
        </p:pic>
        <p:pic>
          <p:nvPicPr>
            <p:cNvPr id="120" name="Picture 119" descr="17-VID_20110415_112553092.jpg"/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0"/>
              <a:ext cx="914400" cy="609600"/>
            </a:xfrm>
            <a:prstGeom prst="rect">
              <a:avLst/>
            </a:prstGeom>
          </p:spPr>
        </p:pic>
        <p:pic>
          <p:nvPicPr>
            <p:cNvPr id="121" name="Picture 120" descr="17-VID_20110415_112553093.jpg"/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0"/>
              <a:ext cx="914400" cy="609600"/>
            </a:xfrm>
            <a:prstGeom prst="rect">
              <a:avLst/>
            </a:prstGeom>
          </p:spPr>
        </p:pic>
        <p:pic>
          <p:nvPicPr>
            <p:cNvPr id="122" name="Picture 121" descr="17-VID_20110415_112553094.jpg"/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0"/>
              <a:ext cx="914400" cy="609600"/>
            </a:xfrm>
            <a:prstGeom prst="rect">
              <a:avLst/>
            </a:prstGeom>
          </p:spPr>
        </p:pic>
        <p:pic>
          <p:nvPicPr>
            <p:cNvPr id="123" name="Picture 122" descr="17-VID_20110415_112553095.jpg"/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0"/>
              <a:ext cx="914400" cy="609600"/>
            </a:xfrm>
            <a:prstGeom prst="rect">
              <a:avLst/>
            </a:prstGeom>
          </p:spPr>
        </p:pic>
        <p:pic>
          <p:nvPicPr>
            <p:cNvPr id="124" name="Picture 123" descr="17-VID_20110415_112553096.jpg"/>
            <p:cNvPicPr>
              <a:picLocks noChangeAspect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0"/>
              <a:ext cx="914400" cy="609600"/>
            </a:xfrm>
            <a:prstGeom prst="rect">
              <a:avLst/>
            </a:prstGeom>
          </p:spPr>
        </p:pic>
        <p:pic>
          <p:nvPicPr>
            <p:cNvPr id="125" name="Picture 124" descr="17-VID_20110415_112553097.jpg"/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0"/>
              <a:ext cx="914400" cy="609600"/>
            </a:xfrm>
            <a:prstGeom prst="rect">
              <a:avLst/>
            </a:prstGeom>
          </p:spPr>
        </p:pic>
        <p:pic>
          <p:nvPicPr>
            <p:cNvPr id="126" name="Picture 125" descr="17-VID_20110415_112553098.jpg"/>
            <p:cNvPicPr>
              <a:picLocks noChangeAspect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0"/>
              <a:ext cx="914400" cy="609600"/>
            </a:xfrm>
            <a:prstGeom prst="rect">
              <a:avLst/>
            </a:prstGeom>
          </p:spPr>
        </p:pic>
        <p:pic>
          <p:nvPicPr>
            <p:cNvPr id="127" name="Picture 126" descr="17-VID_20110415_112553099.jpg"/>
            <p:cNvPicPr>
              <a:picLocks noChangeAspect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0"/>
              <a:ext cx="914400" cy="609600"/>
            </a:xfrm>
            <a:prstGeom prst="rect">
              <a:avLst/>
            </a:prstGeom>
          </p:spPr>
        </p:pic>
        <p:pic>
          <p:nvPicPr>
            <p:cNvPr id="128" name="Picture 127" descr="17-VID_20110415_112553100.jpg"/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0"/>
              <a:ext cx="9144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892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3048000"/>
          </a:xfrm>
          <a:prstGeom prst="rect">
            <a:avLst/>
          </a:prstGeom>
          <a:solidFill>
            <a:srgbClr val="2F426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2400" y="152400"/>
            <a:ext cx="86722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rgbClr val="F3F3F3"/>
                </a:solidFill>
                <a:latin typeface="Myriad Pro Semibold"/>
                <a:cs typeface="Myriad Pro Semibold"/>
              </a:rPr>
              <a:t>Crowds in Two Seconds</a:t>
            </a:r>
            <a:endParaRPr lang="en-US" sz="6600" dirty="0">
              <a:solidFill>
                <a:srgbClr val="F3F3F3"/>
              </a:solidFill>
              <a:latin typeface="Myriad Pro Semibold"/>
              <a:cs typeface="Myriad Pro Semibold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30464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409700"/>
            <a:ext cx="1869707" cy="1308795"/>
          </a:xfrm>
          <a:prstGeom prst="rect">
            <a:avLst/>
          </a:prstGeom>
          <a:ln w="28575" cmpd="sng">
            <a:solidFill>
              <a:srgbClr val="CBCED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52400" y="1371600"/>
            <a:ext cx="61104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smtClean="0">
                <a:solidFill>
                  <a:srgbClr val="FFFFFF"/>
                </a:solidFill>
                <a:latin typeface="Myriad Pro"/>
                <a:cs typeface="Myriad Pro"/>
              </a:rPr>
              <a:t>Enabling Realtime </a:t>
            </a:r>
            <a:br>
              <a:rPr lang="en-US" sz="4200" dirty="0" smtClean="0">
                <a:solidFill>
                  <a:srgbClr val="FFFFFF"/>
                </a:solidFill>
                <a:latin typeface="Myriad Pro"/>
                <a:cs typeface="Myriad Pro"/>
              </a:rPr>
            </a:br>
            <a:r>
              <a:rPr lang="en-US" sz="4200" dirty="0" smtClean="0">
                <a:solidFill>
                  <a:srgbClr val="FFFFFF"/>
                </a:solidFill>
                <a:latin typeface="Myriad Pro"/>
                <a:cs typeface="Myriad Pro"/>
              </a:rPr>
              <a:t>Crowd-Powered Interfaces</a:t>
            </a:r>
            <a:endParaRPr lang="en-US" sz="4200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9800" y="4998840"/>
            <a:ext cx="273120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Myriad Pro"/>
                <a:cs typeface="Myriad Pro"/>
              </a:rPr>
              <a:t>PlateMate</a:t>
            </a:r>
            <a:endParaRPr lang="en-US" sz="2400" dirty="0" smtClean="0">
              <a:latin typeface="Myriad Pro"/>
              <a:cs typeface="Myriad Pro"/>
            </a:endParaRPr>
          </a:p>
          <a:p>
            <a:r>
              <a:rPr lang="en-US" sz="2400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[Noronha et al. 2011]</a:t>
            </a:r>
            <a:endParaRPr lang="en-US" sz="2400" dirty="0">
              <a:solidFill>
                <a:srgbClr val="7F7F7F"/>
              </a:solidFill>
              <a:latin typeface="Myriad Pro Light"/>
              <a:cs typeface="Myriad Pro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9800" y="5859959"/>
            <a:ext cx="25305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Myriad Pro"/>
                <a:cs typeface="Myriad Pro"/>
              </a:rPr>
              <a:t>Legion</a:t>
            </a:r>
            <a:endParaRPr lang="en-US" sz="2400" dirty="0" smtClean="0">
              <a:latin typeface="Myriad Pro"/>
              <a:cs typeface="Myriad Pro"/>
            </a:endParaRPr>
          </a:p>
          <a:p>
            <a:r>
              <a:rPr lang="en-US" sz="2400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[</a:t>
            </a:r>
            <a:r>
              <a:rPr lang="en-US" sz="2400" dirty="0" err="1" smtClean="0">
                <a:solidFill>
                  <a:srgbClr val="7F7F7F"/>
                </a:solidFill>
                <a:latin typeface="Myriad Pro Light"/>
                <a:cs typeface="Myriad Pro Light"/>
              </a:rPr>
              <a:t>Lasecki</a:t>
            </a:r>
            <a:r>
              <a:rPr lang="en-US" sz="2400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 et al. 2011]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19800" y="4137720"/>
            <a:ext cx="259424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Myriad Pro"/>
                <a:cs typeface="Myriad Pro"/>
              </a:rPr>
              <a:t>VizWiz</a:t>
            </a:r>
            <a:endParaRPr lang="en-US" sz="2400" dirty="0" smtClean="0">
              <a:latin typeface="Myriad Pro"/>
              <a:cs typeface="Myriad Pro"/>
            </a:endParaRPr>
          </a:p>
          <a:p>
            <a:r>
              <a:rPr lang="en-US" sz="2400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[</a:t>
            </a:r>
            <a:r>
              <a:rPr lang="en-US" sz="2400" dirty="0" err="1" smtClean="0">
                <a:solidFill>
                  <a:srgbClr val="7F7F7F"/>
                </a:solidFill>
                <a:latin typeface="Myriad Pro Light"/>
                <a:cs typeface="Myriad Pro Light"/>
              </a:rPr>
              <a:t>Bigham</a:t>
            </a:r>
            <a:r>
              <a:rPr lang="en-US" sz="2400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 et al. 2010]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9800" y="3276600"/>
            <a:ext cx="27995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Myriad Pro"/>
                <a:cs typeface="Myriad Pro"/>
              </a:rPr>
              <a:t>Soylent</a:t>
            </a:r>
            <a:endParaRPr lang="en-US" sz="2400" dirty="0" smtClean="0">
              <a:latin typeface="Myriad Pro"/>
              <a:cs typeface="Myriad Pro"/>
            </a:endParaRPr>
          </a:p>
          <a:p>
            <a:r>
              <a:rPr lang="en-US" sz="2400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[Bernstein et al. 2010]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715000" y="3635752"/>
            <a:ext cx="0" cy="297180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8600" y="4038600"/>
            <a:ext cx="525780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200" dirty="0" smtClean="0">
                <a:solidFill>
                  <a:srgbClr val="000000"/>
                </a:solidFill>
                <a:latin typeface="Myriad Pro Light"/>
                <a:cs typeface="Myriad Pro Light"/>
              </a:rPr>
              <a:t>Embed crowd</a:t>
            </a:r>
          </a:p>
          <a:p>
            <a:r>
              <a:rPr lang="en-US" sz="4200" dirty="0" smtClean="0">
                <a:solidFill>
                  <a:srgbClr val="000000"/>
                </a:solidFill>
                <a:latin typeface="Myriad Pro Light"/>
                <a:cs typeface="Myriad Pro Light"/>
              </a:rPr>
              <a:t>intelligence inside of</a:t>
            </a:r>
          </a:p>
          <a:p>
            <a:r>
              <a:rPr lang="en-US" sz="4200" dirty="0" smtClean="0">
                <a:solidFill>
                  <a:srgbClr val="000000"/>
                </a:solidFill>
                <a:latin typeface="Myriad Pro Light"/>
                <a:cs typeface="Myriad Pro Light"/>
              </a:rPr>
              <a:t>interactive applications.</a:t>
            </a:r>
          </a:p>
        </p:txBody>
      </p:sp>
    </p:spTree>
    <p:extLst>
      <p:ext uri="{BB962C8B-B14F-4D97-AF65-F5344CB8AC3E}">
        <p14:creationId xmlns:p14="http://schemas.microsoft.com/office/powerpoint/2010/main" val="241864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8" grpId="0"/>
      <p:bldP spid="28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713146"/>
            <a:ext cx="8153400" cy="1601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 smtClean="0">
                <a:solidFill>
                  <a:srgbClr val="000000"/>
                </a:solidFill>
                <a:latin typeface="Myriad Pro Semibold"/>
                <a:cs typeface="Myriad Pro Semibold"/>
              </a:rPr>
              <a:t>How do we overcome</a:t>
            </a:r>
            <a:br>
              <a:rPr lang="en-US" sz="5400" dirty="0" smtClean="0">
                <a:solidFill>
                  <a:srgbClr val="000000"/>
                </a:solidFill>
                <a:latin typeface="Myriad Pro Semibold"/>
                <a:cs typeface="Myriad Pro Semibold"/>
              </a:rPr>
            </a:br>
            <a:r>
              <a:rPr lang="en-US" sz="5400" dirty="0" smtClean="0">
                <a:solidFill>
                  <a:srgbClr val="000000"/>
                </a:solidFill>
                <a:latin typeface="Myriad Pro Semibold"/>
                <a:cs typeface="Myriad Pro Semibold"/>
              </a:rPr>
              <a:t>slow work times?</a:t>
            </a:r>
          </a:p>
        </p:txBody>
      </p:sp>
    </p:spTree>
    <p:extLst>
      <p:ext uri="{BB962C8B-B14F-4D97-AF65-F5344CB8AC3E}">
        <p14:creationId xmlns:p14="http://schemas.microsoft.com/office/powerpoint/2010/main" val="226182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713146"/>
            <a:ext cx="8153400" cy="1601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 smtClean="0">
                <a:solidFill>
                  <a:srgbClr val="000000"/>
                </a:solidFill>
                <a:latin typeface="Myriad Pro Semibold"/>
                <a:cs typeface="Myriad Pro Semibold"/>
              </a:rPr>
              <a:t>How do we overcome</a:t>
            </a:r>
            <a:br>
              <a:rPr lang="en-US" sz="5400" dirty="0" smtClean="0">
                <a:solidFill>
                  <a:srgbClr val="000000"/>
                </a:solidFill>
                <a:latin typeface="Myriad Pro Semibold"/>
                <a:cs typeface="Myriad Pro Semibold"/>
              </a:rPr>
            </a:br>
            <a:r>
              <a:rPr lang="en-US" sz="5400" dirty="0" smtClean="0">
                <a:solidFill>
                  <a:srgbClr val="000000"/>
                </a:solidFill>
                <a:latin typeface="Myriad Pro Semibold"/>
                <a:cs typeface="Myriad Pro Semibold"/>
              </a:rPr>
              <a:t>slow work times?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3962400"/>
            <a:ext cx="815340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rgbClr val="000000"/>
                </a:solidFill>
                <a:latin typeface="Myriad Pro Semibold"/>
                <a:cs typeface="Myriad Pro Semibold"/>
              </a:rPr>
              <a:t>Wisdom of the </a:t>
            </a:r>
            <a:r>
              <a:rPr lang="en-US" sz="5400" dirty="0" smtClean="0">
                <a:solidFill>
                  <a:srgbClr val="000000"/>
                </a:solidFill>
                <a:latin typeface="Myriad Pro Semibold"/>
                <a:cs typeface="Myriad Pro Semibold"/>
              </a:rPr>
              <a:t>crowd</a:t>
            </a:r>
            <a:endParaRPr lang="en-US" sz="5400" dirty="0">
              <a:solidFill>
                <a:srgbClr val="000000"/>
              </a:solidFill>
              <a:latin typeface="Myriad Pro Light"/>
              <a:cs typeface="Myriad Pro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5097959"/>
            <a:ext cx="8610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Myriad Pro Light"/>
                <a:cs typeface="Myriad Pro Light"/>
              </a:rPr>
              <a:t>Smarter </a:t>
            </a:r>
            <a:r>
              <a:rPr lang="en-US" sz="4200" dirty="0" smtClean="0">
                <a:solidFill>
                  <a:srgbClr val="000000"/>
                </a:solidFill>
                <a:latin typeface="Myriad Pro Light"/>
                <a:cs typeface="Myriad Pro Light"/>
              </a:rPr>
              <a:t>than</a:t>
            </a:r>
            <a:r>
              <a:rPr lang="en-US" sz="4400" dirty="0" smtClean="0">
                <a:solidFill>
                  <a:srgbClr val="000000"/>
                </a:solidFill>
                <a:latin typeface="Myriad Pro Light"/>
                <a:cs typeface="Myriad Pro Light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Myriad Pro Light"/>
                <a:cs typeface="Myriad Pro Light"/>
              </a:rPr>
              <a:t>any individual </a:t>
            </a:r>
            <a:r>
              <a:rPr lang="en-US" sz="4400" dirty="0" smtClean="0">
                <a:solidFill>
                  <a:srgbClr val="000000"/>
                </a:solidFill>
                <a:latin typeface="Myriad Pro Light"/>
                <a:cs typeface="Myriad Pro Light"/>
              </a:rPr>
              <a:t>member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[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Surowiecki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 2004]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Myriad Pro Light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73455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713146"/>
            <a:ext cx="8153400" cy="1601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 smtClean="0">
                <a:solidFill>
                  <a:srgbClr val="000000"/>
                </a:solidFill>
                <a:latin typeface="Myriad Pro Semibold"/>
                <a:cs typeface="Myriad Pro Semibold"/>
              </a:rPr>
              <a:t>How do we overcome</a:t>
            </a:r>
            <a:br>
              <a:rPr lang="en-US" sz="5400" dirty="0" smtClean="0">
                <a:solidFill>
                  <a:srgbClr val="000000"/>
                </a:solidFill>
                <a:latin typeface="Myriad Pro Semibold"/>
                <a:cs typeface="Myriad Pro Semibold"/>
              </a:rPr>
            </a:br>
            <a:r>
              <a:rPr lang="en-US" sz="5400" dirty="0" smtClean="0">
                <a:solidFill>
                  <a:srgbClr val="000000"/>
                </a:solidFill>
                <a:latin typeface="Myriad Pro Semibold"/>
                <a:cs typeface="Myriad Pro Semibold"/>
              </a:rPr>
              <a:t>slow work times?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3962400"/>
            <a:ext cx="815340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 smtClean="0">
                <a:solidFill>
                  <a:srgbClr val="C46825"/>
                </a:solidFill>
                <a:latin typeface="Myriad Pro Semibold"/>
                <a:cs typeface="Myriad Pro Semibold"/>
              </a:rPr>
              <a:t>Momentum of the crowd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5097959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C46825"/>
                </a:solidFill>
                <a:latin typeface="Myriad Pro Light"/>
                <a:cs typeface="Myriad Pro Light"/>
              </a:rPr>
              <a:t>Faster than any individual member</a:t>
            </a:r>
            <a:endParaRPr lang="en-US" sz="4400" dirty="0">
              <a:solidFill>
                <a:srgbClr val="C46825"/>
              </a:solidFill>
              <a:latin typeface="Myriad Pro Light"/>
              <a:cs typeface="Myriad Pro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5783759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C46825"/>
                </a:solidFill>
                <a:latin typeface="Myriad Pro Light"/>
                <a:cs typeface="Myriad Pro Light"/>
              </a:rPr>
              <a:t>through synchronous work</a:t>
            </a:r>
            <a:endParaRPr lang="en-US" sz="4000" dirty="0">
              <a:solidFill>
                <a:srgbClr val="C46825"/>
              </a:solidFill>
              <a:latin typeface="Myriad Pro Light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85280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Semibold"/>
                <a:cs typeface="Myriad Pro Semibold"/>
              </a:rPr>
              <a:t>Rapid Refinement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1219200"/>
          </a:xfrm>
        </p:spPr>
        <p:txBody>
          <a:bodyPr/>
          <a:lstStyle/>
          <a:p>
            <a:r>
              <a:rPr lang="en-US" dirty="0" smtClean="0"/>
              <a:t>Recognize potential agreement early, </a:t>
            </a:r>
            <a:br>
              <a:rPr lang="en-US" dirty="0" smtClean="0"/>
            </a:br>
            <a:r>
              <a:rPr lang="en-US" dirty="0" smtClean="0"/>
              <a:t>then use it to reduce the search space in realtime.</a:t>
            </a:r>
            <a:endParaRPr lang="en-US" dirty="0"/>
          </a:p>
        </p:txBody>
      </p:sp>
      <p:pic>
        <p:nvPicPr>
          <p:cNvPr id="4" name="Picture 3" descr="refinement-timeline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90800"/>
            <a:ext cx="4937760" cy="3966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7539" y="5410200"/>
            <a:ext cx="180646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  <a:latin typeface="Myriad Pro Light"/>
              </a:rPr>
              <a:t>Introduction</a:t>
            </a:r>
          </a:p>
          <a:p>
            <a:r>
              <a:rPr lang="en-US" dirty="0">
                <a:solidFill>
                  <a:srgbClr val="A6A6A6"/>
                </a:solidFill>
                <a:latin typeface="Myriad Pro Light"/>
              </a:rPr>
              <a:t>Retainer Model</a:t>
            </a:r>
          </a:p>
          <a:p>
            <a:r>
              <a:rPr lang="en-US" dirty="0" smtClean="0">
                <a:solidFill>
                  <a:srgbClr val="CB8F36"/>
                </a:solidFill>
                <a:latin typeface="Myriad Pro Semibold"/>
                <a:cs typeface="Myriad Pro Semibold"/>
              </a:rPr>
              <a:t>Rapid Refinement</a:t>
            </a:r>
            <a:endParaRPr lang="en-US" dirty="0">
              <a:solidFill>
                <a:srgbClr val="CB8F36"/>
              </a:solidFill>
              <a:latin typeface="Myriad Pro Semibold"/>
              <a:cs typeface="Myriad Pro Semibold"/>
            </a:endParaRPr>
          </a:p>
          <a:p>
            <a:r>
              <a:rPr lang="en-US" dirty="0" smtClean="0">
                <a:solidFill>
                  <a:srgbClr val="A6A6A6"/>
                </a:solidFill>
                <a:latin typeface="Myriad Pro Light"/>
              </a:rPr>
              <a:t>Evaluation</a:t>
            </a:r>
          </a:p>
          <a:p>
            <a:r>
              <a:rPr lang="en-US" dirty="0" smtClean="0">
                <a:solidFill>
                  <a:srgbClr val="A6A6A6"/>
                </a:solidFill>
                <a:latin typeface="Myriad Pro Light"/>
              </a:rPr>
              <a:t>Discussion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6441143" y="5929701"/>
            <a:ext cx="1447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Myriad Pro Semibold SemiExt"/>
                <a:cs typeface="Myriad Pro Semibold SemiExt"/>
              </a:rPr>
              <a:t>Realtime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Myriad Pro Semibold SemiExt"/>
              <a:cs typeface="Myriad Pro Semibold SemiExt"/>
            </a:endParaRPr>
          </a:p>
        </p:txBody>
      </p:sp>
    </p:spTree>
    <p:extLst>
      <p:ext uri="{BB962C8B-B14F-4D97-AF65-F5344CB8AC3E}">
        <p14:creationId xmlns:p14="http://schemas.microsoft.com/office/powerpoint/2010/main" val="86177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5257800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257800" y="4572000"/>
            <a:ext cx="3886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257800" y="2286000"/>
            <a:ext cx="3886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refinement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990600"/>
            <a:ext cx="4933813" cy="2286000"/>
          </a:xfrm>
          <a:prstGeom prst="rect">
            <a:avLst/>
          </a:prstGeom>
        </p:spPr>
      </p:pic>
      <p:pic>
        <p:nvPicPr>
          <p:cNvPr id="26" name="Picture 25" descr="refinement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56" y="166318"/>
            <a:ext cx="3782590" cy="1752600"/>
          </a:xfrm>
          <a:prstGeom prst="rect">
            <a:avLst/>
          </a:prstGeom>
        </p:spPr>
      </p:pic>
      <p:pic>
        <p:nvPicPr>
          <p:cNvPr id="28" name="Picture 27" descr="refinement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81" y="2478718"/>
            <a:ext cx="3782590" cy="1752600"/>
          </a:xfrm>
          <a:prstGeom prst="rect">
            <a:avLst/>
          </a:prstGeom>
        </p:spPr>
      </p:pic>
      <p:pic>
        <p:nvPicPr>
          <p:cNvPr id="30" name="Picture 29" descr="refinement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81" y="4759678"/>
            <a:ext cx="3782590" cy="1752600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4648200" cy="1143000"/>
          </a:xfrm>
        </p:spPr>
        <p:txBody>
          <a:bodyPr/>
          <a:lstStyle/>
          <a:p>
            <a:r>
              <a:rPr lang="en-US" dirty="0" smtClean="0">
                <a:latin typeface="Myriad Pro Semibold"/>
                <a:cs typeface="Myriad Pro Semibold"/>
              </a:rPr>
              <a:t>Rapid Refinement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4279" y="1905000"/>
            <a:ext cx="100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Worker 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44279" y="41910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Worker 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44279" y="648866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Worker 3</a:t>
            </a:r>
          </a:p>
        </p:txBody>
      </p:sp>
    </p:spTree>
    <p:extLst>
      <p:ext uri="{BB962C8B-B14F-4D97-AF65-F5344CB8AC3E}">
        <p14:creationId xmlns:p14="http://schemas.microsoft.com/office/powerpoint/2010/main" val="183286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5244279" y="1905000"/>
            <a:ext cx="100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Worker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44279" y="41910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Worker 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44279" y="648866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Worker 3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257800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257800" y="4572000"/>
            <a:ext cx="3886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257800" y="2286000"/>
            <a:ext cx="3886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refinemen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990600"/>
            <a:ext cx="4933813" cy="2286000"/>
          </a:xfrm>
          <a:prstGeom prst="rect">
            <a:avLst/>
          </a:prstGeom>
        </p:spPr>
      </p:pic>
      <p:pic>
        <p:nvPicPr>
          <p:cNvPr id="26" name="Picture 25" descr="refinemen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56" y="166318"/>
            <a:ext cx="3782590" cy="175260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978674" y="1764288"/>
            <a:ext cx="1524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refinemen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81" y="2478718"/>
            <a:ext cx="3782590" cy="175260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7772400" y="4076688"/>
            <a:ext cx="152400" cy="152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refinemen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81" y="4759678"/>
            <a:ext cx="3782590" cy="175260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8686800" y="6357648"/>
            <a:ext cx="152400" cy="152400"/>
          </a:xfrm>
          <a:prstGeom prst="roundRect">
            <a:avLst/>
          </a:prstGeom>
          <a:solidFill>
            <a:srgbClr val="C3D69B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14400" y="3048000"/>
            <a:ext cx="228600" cy="228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4572000" y="3048000"/>
            <a:ext cx="228600" cy="228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851831" y="1638866"/>
            <a:ext cx="410734" cy="410734"/>
          </a:xfrm>
          <a:prstGeom prst="ellipse">
            <a:avLst/>
          </a:prstGeom>
          <a:noFill/>
          <a:ln w="38100" cmpd="sng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637126" y="3942626"/>
            <a:ext cx="410734" cy="410734"/>
          </a:xfrm>
          <a:prstGeom prst="ellipse">
            <a:avLst/>
          </a:prstGeom>
          <a:noFill/>
          <a:ln w="38100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8552930" y="6223586"/>
            <a:ext cx="410734" cy="410734"/>
          </a:xfrm>
          <a:prstGeom prst="ellipse">
            <a:avLst/>
          </a:prstGeom>
          <a:noFill/>
          <a:ln w="38100" cmpd="sng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438400" y="2895600"/>
            <a:ext cx="990600" cy="533400"/>
          </a:xfrm>
          <a:prstGeom prst="roundRect">
            <a:avLst/>
          </a:prstGeom>
          <a:noFill/>
          <a:ln w="38100" cmpd="sng">
            <a:solidFill>
              <a:schemeClr val="accent4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200400" y="2895600"/>
            <a:ext cx="990600" cy="533400"/>
          </a:xfrm>
          <a:prstGeom prst="roundRect">
            <a:avLst/>
          </a:prstGeom>
          <a:noFill/>
          <a:ln w="38100" cmpd="sng">
            <a:solidFill>
              <a:schemeClr val="accent4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3200400" y="3048000"/>
            <a:ext cx="228600" cy="228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Myriad Pro Semibold"/>
                <a:cs typeface="Myriad Pro Semibold"/>
              </a:rPr>
              <a:t>Rapid Refinement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2400" y="3590619"/>
            <a:ext cx="5105400" cy="2743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Consolas"/>
                <a:cs typeface="Consolas"/>
              </a:rPr>
              <a:t>while (</a:t>
            </a:r>
            <a:r>
              <a:rPr lang="en-US" sz="1600" dirty="0" err="1" smtClean="0">
                <a:latin typeface="Consolas"/>
                <a:cs typeface="Consolas"/>
              </a:rPr>
              <a:t>searchArea.size</a:t>
            </a:r>
            <a:r>
              <a:rPr lang="en-US" sz="1600" dirty="0" smtClean="0">
                <a:latin typeface="Consolas"/>
                <a:cs typeface="Consolas"/>
              </a:rPr>
              <a:t> &gt; 1):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latin typeface="Consolas"/>
                <a:cs typeface="Consolas"/>
              </a:rPr>
              <a:t>  a = </a:t>
            </a:r>
            <a:r>
              <a:rPr lang="en-US" sz="1600" dirty="0" err="1" smtClean="0">
                <a:latin typeface="Consolas"/>
                <a:cs typeface="Consolas"/>
              </a:rPr>
              <a:t>calculateAgreement</a:t>
            </a:r>
            <a:r>
              <a:rPr lang="en-US" sz="1600" dirty="0" smtClean="0">
                <a:latin typeface="Consolas"/>
                <a:cs typeface="Consolas"/>
              </a:rPr>
              <a:t>(</a:t>
            </a:r>
            <a:r>
              <a:rPr lang="en-US" sz="1600" dirty="0" err="1" smtClean="0">
                <a:latin typeface="Consolas"/>
                <a:cs typeface="Consolas"/>
              </a:rPr>
              <a:t>workerPositions</a:t>
            </a:r>
            <a:r>
              <a:rPr lang="en-US" sz="1600" dirty="0" smtClean="0">
                <a:latin typeface="Consolas"/>
                <a:cs typeface="Consolas"/>
              </a:rPr>
              <a:t>,</a:t>
            </a:r>
            <a:br>
              <a:rPr lang="en-US" sz="1600" dirty="0" smtClean="0">
                <a:latin typeface="Consolas"/>
                <a:cs typeface="Consolas"/>
              </a:rPr>
            </a:br>
            <a:r>
              <a:rPr lang="en-US" sz="1600" dirty="0" smtClean="0">
                <a:latin typeface="Consolas"/>
                <a:cs typeface="Consolas"/>
              </a:rPr>
              <a:t>			</a:t>
            </a:r>
            <a:r>
              <a:rPr lang="en-US" sz="1600" dirty="0" err="1" smtClean="0">
                <a:latin typeface="Consolas"/>
                <a:cs typeface="Consolas"/>
              </a:rPr>
              <a:t>searchArea</a:t>
            </a:r>
            <a:r>
              <a:rPr lang="en-US" sz="1600" dirty="0" smtClean="0">
                <a:latin typeface="Consolas"/>
                <a:cs typeface="Consolas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Consolas"/>
                <a:cs typeface="Consolas"/>
              </a:rPr>
              <a:t>	</a:t>
            </a:r>
            <a:r>
              <a:rPr lang="en-US" sz="1600" dirty="0" smtClean="0">
                <a:latin typeface="Consolas"/>
                <a:cs typeface="Consolas"/>
              </a:rPr>
              <a:t>		</a:t>
            </a:r>
            <a:r>
              <a:rPr lang="en-US" sz="1600" dirty="0" err="1" smtClean="0">
                <a:latin typeface="Consolas"/>
                <a:cs typeface="Consolas"/>
              </a:rPr>
              <a:t>refinementRatio</a:t>
            </a:r>
            <a:r>
              <a:rPr lang="en-US" sz="1600" dirty="0" smtClean="0">
                <a:latin typeface="Consolas"/>
                <a:cs typeface="Consolas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77933C"/>
                </a:solidFill>
                <a:latin typeface="Consolas"/>
                <a:cs typeface="Consolas"/>
              </a:rPr>
              <a:t>  # </a:t>
            </a:r>
            <a:r>
              <a:rPr lang="en-US" sz="1600" dirty="0" err="1" smtClean="0">
                <a:solidFill>
                  <a:srgbClr val="77933C"/>
                </a:solidFill>
                <a:latin typeface="Consolas"/>
                <a:cs typeface="Consolas"/>
              </a:rPr>
              <a:t>a.percent</a:t>
            </a:r>
            <a:r>
              <a:rPr lang="en-US" sz="1600" dirty="0" smtClean="0">
                <a:solidFill>
                  <a:srgbClr val="77933C"/>
                </a:solidFill>
                <a:latin typeface="Consolas"/>
                <a:cs typeface="Consolas"/>
              </a:rPr>
              <a:t> </a:t>
            </a:r>
            <a:r>
              <a:rPr lang="en-US" sz="1600" dirty="0" smtClean="0">
                <a:solidFill>
                  <a:srgbClr val="77933C"/>
                </a:solidFill>
                <a:latin typeface="Consolas"/>
                <a:cs typeface="Consolas"/>
              </a:rPr>
              <a:t>= 0.00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bg1"/>
                </a:solidFill>
                <a:latin typeface="Consolas"/>
                <a:cs typeface="Consolas"/>
              </a:rPr>
              <a:t>  if (</a:t>
            </a:r>
            <a:r>
              <a:rPr lang="en-US" sz="1600" dirty="0" err="1" smtClean="0">
                <a:solidFill>
                  <a:schemeClr val="bg1"/>
                </a:solidFill>
                <a:latin typeface="Consolas"/>
                <a:cs typeface="Consolas"/>
              </a:rPr>
              <a:t>a.percent</a:t>
            </a:r>
            <a:r>
              <a:rPr lang="en-US" sz="1600" dirty="0" smtClean="0">
                <a:solidFill>
                  <a:schemeClr val="bg1"/>
                </a:solidFill>
                <a:latin typeface="Consolas"/>
                <a:cs typeface="Consolas"/>
              </a:rPr>
              <a:t> &gt; 0.30):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bg1"/>
                </a:solidFill>
                <a:latin typeface="Consolas"/>
                <a:cs typeface="Consolas"/>
              </a:rPr>
              <a:t>    if (</a:t>
            </a:r>
            <a:r>
              <a:rPr lang="en-US" sz="1600" dirty="0" err="1" smtClean="0">
                <a:solidFill>
                  <a:schemeClr val="bg1"/>
                </a:solidFill>
                <a:latin typeface="Consolas"/>
                <a:cs typeface="Consolas"/>
              </a:rPr>
              <a:t>a.duration</a:t>
            </a:r>
            <a:r>
              <a:rPr lang="en-US" sz="1600" dirty="0" smtClean="0">
                <a:solidFill>
                  <a:schemeClr val="bg1"/>
                </a:solidFill>
                <a:latin typeface="Consolas"/>
                <a:cs typeface="Consolas"/>
              </a:rPr>
              <a:t> &gt;= 2):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bg1"/>
                </a:solidFill>
                <a:latin typeface="Consolas"/>
                <a:cs typeface="Consolas"/>
              </a:rPr>
              <a:t>      </a:t>
            </a:r>
            <a:r>
              <a:rPr lang="en-US" sz="1600" dirty="0" err="1" smtClean="0">
                <a:solidFill>
                  <a:schemeClr val="bg1"/>
                </a:solidFill>
                <a:latin typeface="Consolas"/>
                <a:cs typeface="Consolas"/>
              </a:rPr>
              <a:t>searchArea.left</a:t>
            </a:r>
            <a:r>
              <a:rPr lang="en-US" sz="1600" dirty="0" smtClean="0">
                <a:solidFill>
                  <a:schemeClr val="bg1"/>
                </a:solidFill>
                <a:latin typeface="Consolas"/>
                <a:cs typeface="Consolas"/>
              </a:rPr>
              <a:t> = </a:t>
            </a:r>
            <a:r>
              <a:rPr lang="en-US" sz="1600" dirty="0" err="1" smtClean="0">
                <a:solidFill>
                  <a:schemeClr val="bg1"/>
                </a:solidFill>
                <a:latin typeface="Consolas"/>
                <a:cs typeface="Consolas"/>
              </a:rPr>
              <a:t>a.left</a:t>
            </a:r>
            <a:endParaRPr lang="en-US" sz="1600" dirty="0" smtClean="0">
              <a:solidFill>
                <a:schemeClr val="bg1"/>
              </a:solidFill>
              <a:latin typeface="Consolas"/>
              <a:cs typeface="Consolas"/>
            </a:endParaRP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bg1"/>
                </a:solidFill>
                <a:latin typeface="Consolas"/>
                <a:cs typeface="Consolas"/>
              </a:rPr>
              <a:t>      </a:t>
            </a:r>
            <a:r>
              <a:rPr lang="en-US" sz="1600" dirty="0" err="1" smtClean="0">
                <a:solidFill>
                  <a:schemeClr val="bg1"/>
                </a:solidFill>
                <a:latin typeface="Consolas"/>
                <a:cs typeface="Consolas"/>
              </a:rPr>
              <a:t>searchArea.right</a:t>
            </a:r>
            <a:r>
              <a:rPr lang="en-US" sz="1600" dirty="0" smtClean="0">
                <a:solidFill>
                  <a:schemeClr val="bg1"/>
                </a:solidFill>
                <a:latin typeface="Consolas"/>
                <a:cs typeface="Consolas"/>
              </a:rPr>
              <a:t> = </a:t>
            </a:r>
            <a:r>
              <a:rPr lang="en-US" sz="1600" dirty="0" err="1" smtClean="0">
                <a:solidFill>
                  <a:schemeClr val="bg1"/>
                </a:solidFill>
                <a:latin typeface="Consolas"/>
                <a:cs typeface="Consolas"/>
              </a:rPr>
              <a:t>a.right</a:t>
            </a:r>
            <a:endParaRPr lang="en-US" sz="1600" dirty="0" smtClean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7200" y="4876800"/>
            <a:ext cx="457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81000" y="3962400"/>
            <a:ext cx="44958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52400" y="3581400"/>
            <a:ext cx="4495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7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  <p:bldP spid="35" grpId="0" animBg="1"/>
      <p:bldP spid="37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22" grpId="0" animBg="1"/>
      <p:bldP spid="22" grpId="1" animBg="1"/>
      <p:bldP spid="24" grpId="0" animBg="1"/>
      <p:bldP spid="24" grpId="1" animBg="1"/>
      <p:bldP spid="36" grpId="0" animBg="1"/>
      <p:bldP spid="32" grpId="0" animBg="1"/>
      <p:bldP spid="2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5257800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257800" y="4572000"/>
            <a:ext cx="3886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257800" y="2286000"/>
            <a:ext cx="3886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refinemen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990600"/>
            <a:ext cx="4933813" cy="2286000"/>
          </a:xfrm>
          <a:prstGeom prst="rect">
            <a:avLst/>
          </a:prstGeom>
        </p:spPr>
      </p:pic>
      <p:pic>
        <p:nvPicPr>
          <p:cNvPr id="26" name="Picture 25" descr="refinemen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56" y="166318"/>
            <a:ext cx="3782590" cy="175260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978674" y="1764288"/>
            <a:ext cx="1524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refinemen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81" y="2478718"/>
            <a:ext cx="3782590" cy="175260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7772400" y="4076688"/>
            <a:ext cx="152400" cy="152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refinemen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81" y="4759678"/>
            <a:ext cx="3782590" cy="175260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8686800" y="6357648"/>
            <a:ext cx="152400" cy="152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14400" y="3048000"/>
            <a:ext cx="228600" cy="228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3200400" y="3048000"/>
            <a:ext cx="228600" cy="228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4572000" y="3048000"/>
            <a:ext cx="228600" cy="228600"/>
          </a:xfrm>
          <a:prstGeom prst="roundRect">
            <a:avLst/>
          </a:prstGeom>
          <a:solidFill>
            <a:srgbClr val="C3D69B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2400" y="3590619"/>
            <a:ext cx="5105400" cy="2743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Consolas"/>
                <a:cs typeface="Consolas"/>
              </a:rPr>
              <a:t>while (</a:t>
            </a:r>
            <a:r>
              <a:rPr lang="en-US" sz="1600" dirty="0" err="1" smtClean="0">
                <a:latin typeface="Consolas"/>
                <a:cs typeface="Consolas"/>
              </a:rPr>
              <a:t>searchArea.size</a:t>
            </a:r>
            <a:r>
              <a:rPr lang="en-US" sz="1600" dirty="0" smtClean="0">
                <a:latin typeface="Consolas"/>
                <a:cs typeface="Consolas"/>
              </a:rPr>
              <a:t> &gt; 1):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latin typeface="Consolas"/>
                <a:cs typeface="Consolas"/>
              </a:rPr>
              <a:t>  a = </a:t>
            </a:r>
            <a:r>
              <a:rPr lang="en-US" sz="1600" dirty="0" err="1" smtClean="0">
                <a:latin typeface="Consolas"/>
                <a:cs typeface="Consolas"/>
              </a:rPr>
              <a:t>calculateAgreement</a:t>
            </a:r>
            <a:r>
              <a:rPr lang="en-US" sz="1600" dirty="0" smtClean="0">
                <a:latin typeface="Consolas"/>
                <a:cs typeface="Consolas"/>
              </a:rPr>
              <a:t>(</a:t>
            </a:r>
            <a:r>
              <a:rPr lang="en-US" sz="1600" dirty="0" err="1" smtClean="0">
                <a:latin typeface="Consolas"/>
                <a:cs typeface="Consolas"/>
              </a:rPr>
              <a:t>workerPositions</a:t>
            </a:r>
            <a:r>
              <a:rPr lang="en-US" sz="1600" dirty="0" smtClean="0">
                <a:latin typeface="Consolas"/>
                <a:cs typeface="Consolas"/>
              </a:rPr>
              <a:t>,</a:t>
            </a:r>
            <a:br>
              <a:rPr lang="en-US" sz="1600" dirty="0" smtClean="0">
                <a:latin typeface="Consolas"/>
                <a:cs typeface="Consolas"/>
              </a:rPr>
            </a:br>
            <a:r>
              <a:rPr lang="en-US" sz="1600" dirty="0" smtClean="0">
                <a:latin typeface="Consolas"/>
                <a:cs typeface="Consolas"/>
              </a:rPr>
              <a:t>			</a:t>
            </a:r>
            <a:r>
              <a:rPr lang="en-US" sz="1600" dirty="0" err="1" smtClean="0">
                <a:latin typeface="Consolas"/>
                <a:cs typeface="Consolas"/>
              </a:rPr>
              <a:t>searchArea</a:t>
            </a:r>
            <a:r>
              <a:rPr lang="en-US" sz="1600" dirty="0" smtClean="0">
                <a:latin typeface="Consolas"/>
                <a:cs typeface="Consolas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Consolas"/>
                <a:cs typeface="Consolas"/>
              </a:rPr>
              <a:t>	</a:t>
            </a:r>
            <a:r>
              <a:rPr lang="en-US" sz="1600" dirty="0" smtClean="0">
                <a:latin typeface="Consolas"/>
                <a:cs typeface="Consolas"/>
              </a:rPr>
              <a:t>		</a:t>
            </a:r>
            <a:r>
              <a:rPr lang="en-US" sz="1600" dirty="0" err="1" smtClean="0">
                <a:latin typeface="Consolas"/>
                <a:cs typeface="Consolas"/>
              </a:rPr>
              <a:t>refinementRatio</a:t>
            </a:r>
            <a:r>
              <a:rPr lang="en-US" sz="1600" dirty="0" smtClean="0">
                <a:latin typeface="Consolas"/>
                <a:cs typeface="Consolas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77933C"/>
                </a:solidFill>
                <a:latin typeface="Consolas"/>
                <a:cs typeface="Consolas"/>
              </a:rPr>
              <a:t>  # </a:t>
            </a:r>
            <a:r>
              <a:rPr lang="en-US" sz="1600" dirty="0" err="1" smtClean="0">
                <a:solidFill>
                  <a:srgbClr val="77933C"/>
                </a:solidFill>
                <a:latin typeface="Consolas"/>
                <a:cs typeface="Consolas"/>
              </a:rPr>
              <a:t>a.percent</a:t>
            </a:r>
            <a:r>
              <a:rPr lang="en-US" sz="1600" dirty="0" smtClean="0">
                <a:solidFill>
                  <a:srgbClr val="77933C"/>
                </a:solidFill>
                <a:latin typeface="Consolas"/>
                <a:cs typeface="Consolas"/>
              </a:rPr>
              <a:t> </a:t>
            </a:r>
            <a:r>
              <a:rPr lang="en-US" sz="1600" dirty="0" smtClean="0">
                <a:solidFill>
                  <a:srgbClr val="77933C"/>
                </a:solidFill>
                <a:latin typeface="Consolas"/>
                <a:cs typeface="Consolas"/>
              </a:rPr>
              <a:t>= 0.66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latin typeface="Consolas"/>
                <a:cs typeface="Consolas"/>
              </a:rPr>
              <a:t>  if (</a:t>
            </a:r>
            <a:r>
              <a:rPr lang="en-US" sz="1600" dirty="0" err="1" smtClean="0">
                <a:latin typeface="Consolas"/>
                <a:cs typeface="Consolas"/>
              </a:rPr>
              <a:t>a.percent</a:t>
            </a:r>
            <a:r>
              <a:rPr lang="en-US" sz="1600" dirty="0" smtClean="0">
                <a:latin typeface="Consolas"/>
                <a:cs typeface="Consolas"/>
              </a:rPr>
              <a:t> </a:t>
            </a:r>
            <a:r>
              <a:rPr lang="en-US" sz="1600" dirty="0" smtClean="0">
                <a:latin typeface="Consolas"/>
                <a:cs typeface="Consolas"/>
              </a:rPr>
              <a:t>&gt;= 0.66)</a:t>
            </a:r>
            <a:r>
              <a:rPr lang="en-US" sz="1600" dirty="0" smtClean="0">
                <a:latin typeface="Consolas"/>
                <a:cs typeface="Consolas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latin typeface="Consolas"/>
                <a:cs typeface="Consolas"/>
              </a:rPr>
              <a:t>    if (</a:t>
            </a:r>
            <a:r>
              <a:rPr lang="en-US" sz="1600" dirty="0" err="1" smtClean="0">
                <a:latin typeface="Consolas"/>
                <a:cs typeface="Consolas"/>
              </a:rPr>
              <a:t>a.duration</a:t>
            </a:r>
            <a:r>
              <a:rPr lang="en-US" sz="1600" dirty="0" smtClean="0">
                <a:latin typeface="Consolas"/>
                <a:cs typeface="Consolas"/>
              </a:rPr>
              <a:t> &gt;= 2):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latin typeface="Consolas"/>
                <a:cs typeface="Consolas"/>
              </a:rPr>
              <a:t>      </a:t>
            </a:r>
            <a:r>
              <a:rPr lang="en-US" sz="1600" dirty="0" err="1" smtClean="0">
                <a:latin typeface="Consolas"/>
                <a:cs typeface="Consolas"/>
              </a:rPr>
              <a:t>searchArea.left</a:t>
            </a:r>
            <a:r>
              <a:rPr lang="en-US" sz="1600" dirty="0" smtClean="0">
                <a:latin typeface="Consolas"/>
                <a:cs typeface="Consolas"/>
              </a:rPr>
              <a:t> = </a:t>
            </a:r>
            <a:r>
              <a:rPr lang="en-US" sz="1600" dirty="0" err="1" smtClean="0">
                <a:latin typeface="Consolas"/>
                <a:cs typeface="Consolas"/>
              </a:rPr>
              <a:t>a.left</a:t>
            </a:r>
            <a:endParaRPr lang="en-US" sz="1600" dirty="0" smtClean="0">
              <a:latin typeface="Consolas"/>
              <a:cs typeface="Consolas"/>
            </a:endParaRPr>
          </a:p>
          <a:p>
            <a:pPr>
              <a:lnSpc>
                <a:spcPct val="120000"/>
              </a:lnSpc>
            </a:pPr>
            <a:r>
              <a:rPr lang="en-US" sz="1600" dirty="0" smtClean="0">
                <a:latin typeface="Consolas"/>
                <a:cs typeface="Consolas"/>
              </a:rPr>
              <a:t>      </a:t>
            </a:r>
            <a:r>
              <a:rPr lang="en-US" sz="1600" dirty="0" err="1" smtClean="0">
                <a:latin typeface="Consolas"/>
                <a:cs typeface="Consolas"/>
              </a:rPr>
              <a:t>searchArea.right</a:t>
            </a:r>
            <a:r>
              <a:rPr lang="en-US" sz="1600" dirty="0" smtClean="0">
                <a:latin typeface="Consolas"/>
                <a:cs typeface="Consolas"/>
              </a:rPr>
              <a:t> = </a:t>
            </a:r>
            <a:r>
              <a:rPr lang="en-US" sz="1600" dirty="0" err="1" smtClean="0">
                <a:latin typeface="Consolas"/>
                <a:cs typeface="Consolas"/>
              </a:rPr>
              <a:t>a.right</a:t>
            </a:r>
            <a:endParaRPr lang="en-US" sz="1600" dirty="0" smtClean="0">
              <a:latin typeface="Consolas"/>
              <a:cs typeface="Consola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21978" y="2895600"/>
            <a:ext cx="1371600" cy="533400"/>
          </a:xfrm>
          <a:prstGeom prst="roundRect">
            <a:avLst/>
          </a:prstGeom>
          <a:noFill/>
          <a:ln w="38100" cmpd="sng">
            <a:solidFill>
              <a:schemeClr val="accent4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362200" y="1306790"/>
            <a:ext cx="1524000" cy="1524000"/>
          </a:xfrm>
          <a:prstGeom prst="ellipse">
            <a:avLst/>
          </a:prstGeom>
          <a:solidFill>
            <a:srgbClr val="FFFFFF"/>
          </a:solidFill>
          <a:ln w="2857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362200" y="1306790"/>
            <a:ext cx="1524000" cy="152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latin typeface="Myriad Pro Semibold"/>
                <a:cs typeface="Myriad Pro Semibold"/>
              </a:rPr>
              <a:t>Two</a:t>
            </a:r>
          </a:p>
          <a:p>
            <a:pPr algn="ctr"/>
            <a:r>
              <a:rPr lang="en-US" sz="2000" dirty="0" smtClean="0">
                <a:latin typeface="Myriad Pro Semibold"/>
                <a:cs typeface="Myriad Pro Semibold"/>
              </a:rPr>
              <a:t>Seconds</a:t>
            </a:r>
            <a:endParaRPr lang="en-US" sz="2000" dirty="0">
              <a:latin typeface="Myriad Pro Semibold"/>
              <a:cs typeface="Myriad Pro Semibold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400" y="4800600"/>
            <a:ext cx="4191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57200" y="5486400"/>
            <a:ext cx="4191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85800" y="5791200"/>
            <a:ext cx="3962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Myriad Pro Semibold"/>
                <a:cs typeface="Myriad Pro Semibold"/>
              </a:rPr>
              <a:t>Rapid Refinement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44279" y="1905000"/>
            <a:ext cx="100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Worker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44279" y="41910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Worker 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44279" y="648866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Worker 3</a:t>
            </a:r>
          </a:p>
        </p:txBody>
      </p:sp>
    </p:spTree>
    <p:extLst>
      <p:ext uri="{BB962C8B-B14F-4D97-AF65-F5344CB8AC3E}">
        <p14:creationId xmlns:p14="http://schemas.microsoft.com/office/powerpoint/2010/main" val="23310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18E-6 -4.94793E-6 L 0.27961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81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6926E-6 4.5869E-6 L -0.11671 4.586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462E-7 2.67994E-6 L -0.34173 2.6799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778E-6 -4.39713E-6 L -0.45374 -4.39713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7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434E-6 -4.39713E-6 L 0.37233 -4.3971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5128E-7 -4.60542E-7 L -0.13336 -4.60542E-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52 -0.00162 L 0.20452 -0.001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66 4.44444E-6 L -0.06909 4.44444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9 -4.60542E-7 L 0.27713 -4.60542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35 -4.60542E-7 L -0.07084 -4.60542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9" grpId="0" animBg="1"/>
      <p:bldP spid="29" grpId="1" animBg="1"/>
      <p:bldP spid="31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2" grpId="0" animBg="1"/>
      <p:bldP spid="3" grpId="0" animBg="1"/>
      <p:bldP spid="3" grpId="1" animBg="1"/>
      <p:bldP spid="18" grpId="0" animBg="1"/>
      <p:bldP spid="18" grpId="1" animBg="1"/>
      <p:bldP spid="24" grpId="0" animBg="1"/>
      <p:bldP spid="38" grpId="0" animBg="1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5257800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257800" y="4572000"/>
            <a:ext cx="3886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257800" y="2286000"/>
            <a:ext cx="3886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refinemen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990600"/>
            <a:ext cx="4933813" cy="2286000"/>
          </a:xfrm>
          <a:prstGeom prst="rect">
            <a:avLst/>
          </a:prstGeom>
        </p:spPr>
      </p:pic>
      <p:pic>
        <p:nvPicPr>
          <p:cNvPr id="26" name="Picture 25" descr="refinemen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56" y="166318"/>
            <a:ext cx="3782590" cy="1752600"/>
          </a:xfrm>
          <a:prstGeom prst="rect">
            <a:avLst/>
          </a:prstGeom>
        </p:spPr>
      </p:pic>
      <p:pic>
        <p:nvPicPr>
          <p:cNvPr id="28" name="Picture 27" descr="refinemen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81" y="2478718"/>
            <a:ext cx="3782590" cy="1752600"/>
          </a:xfrm>
          <a:prstGeom prst="rect">
            <a:avLst/>
          </a:prstGeom>
        </p:spPr>
      </p:pic>
      <p:pic>
        <p:nvPicPr>
          <p:cNvPr id="30" name="Picture 29" descr="refinemen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81" y="4759678"/>
            <a:ext cx="3782590" cy="1752600"/>
          </a:xfrm>
          <a:prstGeom prst="rect">
            <a:avLst/>
          </a:prstGeom>
        </p:spPr>
      </p:pic>
      <p:pic>
        <p:nvPicPr>
          <p:cNvPr id="46" name="Picture 45" descr="refinemen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81" y="4759678"/>
            <a:ext cx="3782590" cy="1752600"/>
          </a:xfrm>
          <a:prstGeom prst="rect">
            <a:avLst/>
          </a:prstGeom>
        </p:spPr>
      </p:pic>
      <p:pic>
        <p:nvPicPr>
          <p:cNvPr id="5" name="Picture 4" descr="refinement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4937760" cy="2830982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3447820" y="3048000"/>
            <a:ext cx="228600" cy="228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2549376" y="3048000"/>
            <a:ext cx="228600" cy="228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419618" y="3048000"/>
            <a:ext cx="228600" cy="228600"/>
          </a:xfrm>
          <a:prstGeom prst="roundRect">
            <a:avLst/>
          </a:prstGeom>
          <a:solidFill>
            <a:srgbClr val="C3D69B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79"/>
          <a:stretch/>
        </p:blipFill>
        <p:spPr>
          <a:xfrm>
            <a:off x="152400" y="990600"/>
            <a:ext cx="4937760" cy="3442085"/>
          </a:xfrm>
          <a:prstGeom prst="rect">
            <a:avLst/>
          </a:prstGeom>
        </p:spPr>
      </p:pic>
      <p:pic>
        <p:nvPicPr>
          <p:cNvPr id="6" name="Picture 5" descr="refinement-timeline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56" y="166318"/>
            <a:ext cx="3785616" cy="1754002"/>
          </a:xfrm>
          <a:prstGeom prst="rect">
            <a:avLst/>
          </a:prstGeom>
        </p:spPr>
      </p:pic>
      <p:pic>
        <p:nvPicPr>
          <p:cNvPr id="34" name="Picture 33" descr="refinement-timeline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81" y="4759678"/>
            <a:ext cx="3785616" cy="1754002"/>
          </a:xfrm>
          <a:prstGeom prst="rect">
            <a:avLst/>
          </a:prstGeom>
        </p:spPr>
      </p:pic>
      <p:pic>
        <p:nvPicPr>
          <p:cNvPr id="47" name="Picture 46" descr="refinement-timeline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81" y="4759678"/>
            <a:ext cx="3785616" cy="175400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850760" y="1757938"/>
            <a:ext cx="1524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refinement-timeline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81" y="2478718"/>
            <a:ext cx="3785616" cy="175400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7137863" y="4076688"/>
            <a:ext cx="152400" cy="152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564238" y="6357648"/>
            <a:ext cx="152400" cy="152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 descr="refinement-timeline-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56" y="166318"/>
            <a:ext cx="3785616" cy="1754002"/>
          </a:xfrm>
          <a:prstGeom prst="rect">
            <a:avLst/>
          </a:prstGeom>
        </p:spPr>
      </p:pic>
      <p:pic>
        <p:nvPicPr>
          <p:cNvPr id="24" name="Picture 23" descr="refinement-timeline-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81" y="2478718"/>
            <a:ext cx="3785616" cy="1754002"/>
          </a:xfrm>
          <a:prstGeom prst="rect">
            <a:avLst/>
          </a:prstGeom>
        </p:spPr>
      </p:pic>
      <p:pic>
        <p:nvPicPr>
          <p:cNvPr id="35" name="Picture 34" descr="refinement-timeline-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81" y="4759678"/>
            <a:ext cx="3785616" cy="1754002"/>
          </a:xfrm>
          <a:prstGeom prst="rect">
            <a:avLst/>
          </a:prstGeom>
        </p:spPr>
      </p:pic>
      <p:pic>
        <p:nvPicPr>
          <p:cNvPr id="7" name="Picture 6" descr="refinement-timeline-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4937760" cy="3966667"/>
          </a:xfrm>
          <a:prstGeom prst="rect">
            <a:avLst/>
          </a:prstGeom>
        </p:spPr>
      </p:pic>
      <p:pic>
        <p:nvPicPr>
          <p:cNvPr id="8" name="Picture 7" descr="refinement-timeline-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56" y="166318"/>
            <a:ext cx="3785616" cy="1754002"/>
          </a:xfrm>
          <a:prstGeom prst="rect">
            <a:avLst/>
          </a:prstGeom>
        </p:spPr>
      </p:pic>
      <p:pic>
        <p:nvPicPr>
          <p:cNvPr id="36" name="Picture 35" descr="refinement-timeline-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81" y="2478718"/>
            <a:ext cx="3785616" cy="1754002"/>
          </a:xfrm>
          <a:prstGeom prst="rect">
            <a:avLst/>
          </a:prstGeom>
        </p:spPr>
      </p:pic>
      <p:pic>
        <p:nvPicPr>
          <p:cNvPr id="37" name="Picture 36" descr="refinement-timeline-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81" y="4759678"/>
            <a:ext cx="3785616" cy="1754002"/>
          </a:xfrm>
          <a:prstGeom prst="rect">
            <a:avLst/>
          </a:prstGeom>
        </p:spPr>
      </p:pic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Myriad Pro Semibold"/>
                <a:cs typeface="Myriad Pro Semibold"/>
              </a:rPr>
              <a:t>Rapid Refinement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44279" y="1905000"/>
            <a:ext cx="100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Worker 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44279" y="41910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Worker 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44279" y="648866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Worker 3</a:t>
            </a:r>
          </a:p>
        </p:txBody>
      </p:sp>
    </p:spTree>
    <p:extLst>
      <p:ext uri="{BB962C8B-B14F-4D97-AF65-F5344CB8AC3E}">
        <p14:creationId xmlns:p14="http://schemas.microsoft.com/office/powerpoint/2010/main" val="100906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00017 0.081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7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3.33333E-6 0.081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8.67362E-19 L 0.20833 8.67362E-19 " pathEditMode="relative" ptsTypes="AA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27466 0.08171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3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4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finement-cropped-encod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7180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3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</a:t>
            </a:r>
            <a:r>
              <a:rPr lang="en-US" dirty="0" smtClean="0"/>
              <a:t>the retainer model and rapid refinement produce realtime results?</a:t>
            </a:r>
          </a:p>
          <a:p>
            <a:r>
              <a:rPr lang="en-US" dirty="0" smtClean="0"/>
              <a:t>What are their failure modes?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89938" y="5410200"/>
            <a:ext cx="180646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  <a:latin typeface="Myriad Pro Light"/>
              </a:rPr>
              <a:t>Introduction</a:t>
            </a:r>
          </a:p>
          <a:p>
            <a:r>
              <a:rPr lang="en-US" dirty="0">
                <a:solidFill>
                  <a:srgbClr val="A6A6A6"/>
                </a:solidFill>
                <a:latin typeface="Myriad Pro Light"/>
              </a:rPr>
              <a:t>Retainer Model</a:t>
            </a:r>
          </a:p>
          <a:p>
            <a:r>
              <a:rPr lang="en-US" dirty="0">
                <a:solidFill>
                  <a:srgbClr val="A6A6A6"/>
                </a:solidFill>
                <a:latin typeface="Myriad Pro Light"/>
              </a:rPr>
              <a:t>Rapid Refinement</a:t>
            </a:r>
          </a:p>
          <a:p>
            <a:r>
              <a:rPr lang="en-US" dirty="0">
                <a:solidFill>
                  <a:srgbClr val="CB8F36"/>
                </a:solidFill>
                <a:latin typeface="Myriad Pro Semibold"/>
                <a:cs typeface="Myriad Pro Semibold"/>
              </a:rPr>
              <a:t>Evaluation</a:t>
            </a:r>
          </a:p>
          <a:p>
            <a:r>
              <a:rPr lang="en-US" dirty="0" smtClean="0">
                <a:solidFill>
                  <a:srgbClr val="A6A6A6"/>
                </a:solidFill>
                <a:latin typeface="Myriad Pro Light"/>
              </a:rPr>
              <a:t>Discussion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6589077" y="5929701"/>
            <a:ext cx="1447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Myriad Pro Semibold SemiExt"/>
                <a:cs typeface="Myriad Pro Semibold SemiExt"/>
              </a:rPr>
              <a:t>Realtime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Myriad Pro Semibold SemiExt"/>
              <a:cs typeface="Myriad Pro Semibold SemiExt"/>
            </a:endParaRPr>
          </a:p>
        </p:txBody>
      </p:sp>
    </p:spTree>
    <p:extLst>
      <p:ext uri="{BB962C8B-B14F-4D97-AF65-F5344CB8AC3E}">
        <p14:creationId xmlns:p14="http://schemas.microsoft.com/office/powerpoint/2010/main" val="3231019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152400"/>
            <a:ext cx="4267200" cy="1828800"/>
          </a:xfrm>
          <a:prstGeom prst="rect">
            <a:avLst/>
          </a:prstGeom>
          <a:noFill/>
          <a:ln w="38100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198680" y="4838595"/>
            <a:ext cx="89453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latin typeface="Myriad Pro Light"/>
                <a:cs typeface="Myriad Pro Light"/>
              </a:rPr>
              <a:t>Searches in </a:t>
            </a:r>
            <a:r>
              <a:rPr lang="en-US" sz="4800" dirty="0" smtClean="0">
                <a:latin typeface="Myriad Pro Black"/>
                <a:cs typeface="Myriad Pro Black"/>
              </a:rPr>
              <a:t>10</a:t>
            </a:r>
            <a:r>
              <a:rPr lang="en-US" sz="4800" dirty="0" smtClean="0">
                <a:latin typeface="Myriad Pro Light"/>
                <a:cs typeface="Myriad Pro Light"/>
              </a:rPr>
              <a:t> seconds</a:t>
            </a:r>
            <a:endParaRPr lang="en-US" sz="4800" dirty="0">
              <a:latin typeface="Myriad Pro Light"/>
              <a:cs typeface="Myriad Pro Light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228600" y="3455551"/>
            <a:ext cx="89153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latin typeface="Myriad Pro Light"/>
                <a:cs typeface="Myriad Pro Light"/>
              </a:rPr>
              <a:t>Votes </a:t>
            </a:r>
            <a:r>
              <a:rPr lang="en-US" sz="4800" dirty="0">
                <a:latin typeface="Myriad Pro Light"/>
                <a:cs typeface="Myriad Pro Light"/>
              </a:rPr>
              <a:t>in </a:t>
            </a:r>
            <a:r>
              <a:rPr lang="en-US" sz="4800" dirty="0" smtClean="0">
                <a:latin typeface="Myriad Pro Black"/>
                <a:cs typeface="Myriad Pro Black"/>
              </a:rPr>
              <a:t>5</a:t>
            </a:r>
            <a:r>
              <a:rPr lang="en-US" sz="4800" dirty="0" smtClean="0">
                <a:latin typeface="Myriad Pro Light"/>
                <a:cs typeface="Myriad Pro Light"/>
              </a:rPr>
              <a:t> seconds</a:t>
            </a:r>
            <a:endParaRPr lang="en-US" sz="4800" dirty="0">
              <a:latin typeface="Myriad Pro Light"/>
              <a:cs typeface="Myriad Pro Light"/>
            </a:endParaRPr>
          </a:p>
        </p:txBody>
      </p:sp>
      <p:pic>
        <p:nvPicPr>
          <p:cNvPr id="135" name="Picture 134" descr="ma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0710" y="4298216"/>
            <a:ext cx="165087" cy="349984"/>
          </a:xfrm>
          <a:prstGeom prst="rect">
            <a:avLst/>
          </a:prstGeom>
        </p:spPr>
      </p:pic>
      <p:pic>
        <p:nvPicPr>
          <p:cNvPr id="136" name="Picture 135" descr="ma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9311" y="4298216"/>
            <a:ext cx="165087" cy="349984"/>
          </a:xfrm>
          <a:prstGeom prst="rect">
            <a:avLst/>
          </a:prstGeom>
        </p:spPr>
      </p:pic>
      <p:pic>
        <p:nvPicPr>
          <p:cNvPr id="137" name="Picture 136" descr="ma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0710" y="4724400"/>
            <a:ext cx="165087" cy="349984"/>
          </a:xfrm>
          <a:prstGeom prst="rect">
            <a:avLst/>
          </a:prstGeom>
        </p:spPr>
      </p:pic>
      <p:pic>
        <p:nvPicPr>
          <p:cNvPr id="138" name="Picture 137" descr="ma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7912" y="4298216"/>
            <a:ext cx="165087" cy="349984"/>
          </a:xfrm>
          <a:prstGeom prst="rect">
            <a:avLst/>
          </a:prstGeom>
        </p:spPr>
      </p:pic>
      <p:pic>
        <p:nvPicPr>
          <p:cNvPr id="139" name="Picture 138" descr="ma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6513" y="4298216"/>
            <a:ext cx="165087" cy="34998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76600" y="152400"/>
            <a:ext cx="2590800" cy="18288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Semibold"/>
                <a:cs typeface="Myriad Pro Semibold"/>
              </a:rPr>
              <a:t>Go</a:t>
            </a:r>
            <a:endParaRPr lang="en-US" sz="13800" dirty="0">
              <a:solidFill>
                <a:schemeClr val="tx1">
                  <a:lumMod val="50000"/>
                  <a:lumOff val="50000"/>
                </a:schemeClr>
              </a:solidFill>
              <a:latin typeface="Myriad Pro Semibold"/>
              <a:cs typeface="Myriad Pro Semibol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296400" y="2362200"/>
            <a:ext cx="280447" cy="533400"/>
          </a:xfrm>
          <a:custGeom>
            <a:avLst/>
            <a:gdLst>
              <a:gd name="connsiteX0" fmla="*/ 10632 w 542260"/>
              <a:gd name="connsiteY0" fmla="*/ 0 h 1031359"/>
              <a:gd name="connsiteX1" fmla="*/ 542260 w 542260"/>
              <a:gd name="connsiteY1" fmla="*/ 563526 h 1031359"/>
              <a:gd name="connsiteX2" fmla="*/ 329609 w 542260"/>
              <a:gd name="connsiteY2" fmla="*/ 584791 h 1031359"/>
              <a:gd name="connsiteX3" fmla="*/ 542260 w 542260"/>
              <a:gd name="connsiteY3" fmla="*/ 956931 h 1031359"/>
              <a:gd name="connsiteX4" fmla="*/ 435934 w 542260"/>
              <a:gd name="connsiteY4" fmla="*/ 1031359 h 1031359"/>
              <a:gd name="connsiteX5" fmla="*/ 212651 w 542260"/>
              <a:gd name="connsiteY5" fmla="*/ 627321 h 1031359"/>
              <a:gd name="connsiteX6" fmla="*/ 0 w 542260"/>
              <a:gd name="connsiteY6" fmla="*/ 829340 h 1031359"/>
              <a:gd name="connsiteX7" fmla="*/ 10632 w 542260"/>
              <a:gd name="connsiteY7" fmla="*/ 0 h 103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260" h="1031359">
                <a:moveTo>
                  <a:pt x="10632" y="0"/>
                </a:moveTo>
                <a:lnTo>
                  <a:pt x="542260" y="563526"/>
                </a:lnTo>
                <a:lnTo>
                  <a:pt x="329609" y="584791"/>
                </a:lnTo>
                <a:lnTo>
                  <a:pt x="542260" y="956931"/>
                </a:lnTo>
                <a:lnTo>
                  <a:pt x="435934" y="1031359"/>
                </a:lnTo>
                <a:lnTo>
                  <a:pt x="212651" y="627321"/>
                </a:lnTo>
                <a:lnTo>
                  <a:pt x="0" y="829340"/>
                </a:lnTo>
                <a:lnTo>
                  <a:pt x="10632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93775" y="2850416"/>
            <a:ext cx="1901825" cy="6096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Semibold"/>
                <a:cs typeface="Myriad Pro Semibold"/>
              </a:rPr>
              <a:t>Request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Myriad Pro Semibold"/>
              <a:cs typeface="Myriad Pro Semibold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-457200" y="2393216"/>
            <a:ext cx="160255" cy="304800"/>
          </a:xfrm>
          <a:custGeom>
            <a:avLst/>
            <a:gdLst>
              <a:gd name="connsiteX0" fmla="*/ 10632 w 542260"/>
              <a:gd name="connsiteY0" fmla="*/ 0 h 1031359"/>
              <a:gd name="connsiteX1" fmla="*/ 542260 w 542260"/>
              <a:gd name="connsiteY1" fmla="*/ 563526 h 1031359"/>
              <a:gd name="connsiteX2" fmla="*/ 329609 w 542260"/>
              <a:gd name="connsiteY2" fmla="*/ 584791 h 1031359"/>
              <a:gd name="connsiteX3" fmla="*/ 542260 w 542260"/>
              <a:gd name="connsiteY3" fmla="*/ 956931 h 1031359"/>
              <a:gd name="connsiteX4" fmla="*/ 435934 w 542260"/>
              <a:gd name="connsiteY4" fmla="*/ 1031359 h 1031359"/>
              <a:gd name="connsiteX5" fmla="*/ 212651 w 542260"/>
              <a:gd name="connsiteY5" fmla="*/ 627321 h 1031359"/>
              <a:gd name="connsiteX6" fmla="*/ 0 w 542260"/>
              <a:gd name="connsiteY6" fmla="*/ 829340 h 1031359"/>
              <a:gd name="connsiteX7" fmla="*/ 10632 w 542260"/>
              <a:gd name="connsiteY7" fmla="*/ 0 h 103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260" h="1031359">
                <a:moveTo>
                  <a:pt x="10632" y="0"/>
                </a:moveTo>
                <a:lnTo>
                  <a:pt x="542260" y="563526"/>
                </a:lnTo>
                <a:lnTo>
                  <a:pt x="329609" y="584791"/>
                </a:lnTo>
                <a:lnTo>
                  <a:pt x="542260" y="956931"/>
                </a:lnTo>
                <a:lnTo>
                  <a:pt x="435934" y="1031359"/>
                </a:lnTo>
                <a:lnTo>
                  <a:pt x="212651" y="627321"/>
                </a:lnTo>
                <a:lnTo>
                  <a:pt x="0" y="829340"/>
                </a:lnTo>
                <a:lnTo>
                  <a:pt x="10632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yriad Pro"/>
            </a:endParaRPr>
          </a:p>
        </p:txBody>
      </p:sp>
      <p:pic>
        <p:nvPicPr>
          <p:cNvPr id="30" name="Picture 29" descr="ma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400" y="2774216"/>
            <a:ext cx="323491" cy="685800"/>
          </a:xfrm>
          <a:prstGeom prst="rect">
            <a:avLst/>
          </a:prstGeom>
        </p:spPr>
      </p:pic>
      <p:pic>
        <p:nvPicPr>
          <p:cNvPr id="31" name="Picture 30" descr="ma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4250" y="2774216"/>
            <a:ext cx="323491" cy="685800"/>
          </a:xfrm>
          <a:prstGeom prst="rect">
            <a:avLst/>
          </a:prstGeom>
        </p:spPr>
      </p:pic>
      <p:pic>
        <p:nvPicPr>
          <p:cNvPr id="32" name="Picture 31" descr="ma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8100" y="2774216"/>
            <a:ext cx="323491" cy="685800"/>
          </a:xfrm>
          <a:prstGeom prst="rect">
            <a:avLst/>
          </a:prstGeom>
        </p:spPr>
      </p:pic>
      <p:pic>
        <p:nvPicPr>
          <p:cNvPr id="33" name="Picture 32" descr="ma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1950" y="2774216"/>
            <a:ext cx="323491" cy="685800"/>
          </a:xfrm>
          <a:prstGeom prst="rect">
            <a:avLst/>
          </a:prstGeom>
        </p:spPr>
      </p:pic>
      <p:pic>
        <p:nvPicPr>
          <p:cNvPr id="34" name="Picture 33" descr="ma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5800" y="2774216"/>
            <a:ext cx="323491" cy="685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71800" y="4191000"/>
            <a:ext cx="1339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B2F36"/>
                </a:solidFill>
              </a:rPr>
              <a:t>Option </a:t>
            </a:r>
            <a:r>
              <a:rPr lang="en-US" sz="2400" dirty="0" smtClean="0">
                <a:solidFill>
                  <a:srgbClr val="BB2F36"/>
                </a:solidFill>
              </a:rPr>
              <a:t>A</a:t>
            </a:r>
            <a:endParaRPr lang="en-US" sz="2400" dirty="0">
              <a:solidFill>
                <a:srgbClr val="BB2F36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71800" y="4621649"/>
            <a:ext cx="1339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B2F36"/>
                </a:solidFill>
              </a:rPr>
              <a:t>Option </a:t>
            </a:r>
            <a:r>
              <a:rPr lang="en-US" sz="2400" dirty="0" smtClean="0">
                <a:solidFill>
                  <a:srgbClr val="BB2F36"/>
                </a:solidFill>
              </a:rPr>
              <a:t>B</a:t>
            </a:r>
            <a:endParaRPr lang="en-US" sz="2400" dirty="0">
              <a:solidFill>
                <a:srgbClr val="BB2F36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93775" y="4298216"/>
            <a:ext cx="1901825" cy="6096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Semibold"/>
                <a:cs typeface="Myriad Pro Semibold"/>
              </a:rPr>
              <a:t>Vote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Myriad Pro Semibold"/>
              <a:cs typeface="Myriad Pro Semibold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-536575" y="3764816"/>
            <a:ext cx="160255" cy="304800"/>
          </a:xfrm>
          <a:custGeom>
            <a:avLst/>
            <a:gdLst>
              <a:gd name="connsiteX0" fmla="*/ 10632 w 542260"/>
              <a:gd name="connsiteY0" fmla="*/ 0 h 1031359"/>
              <a:gd name="connsiteX1" fmla="*/ 542260 w 542260"/>
              <a:gd name="connsiteY1" fmla="*/ 563526 h 1031359"/>
              <a:gd name="connsiteX2" fmla="*/ 329609 w 542260"/>
              <a:gd name="connsiteY2" fmla="*/ 584791 h 1031359"/>
              <a:gd name="connsiteX3" fmla="*/ 542260 w 542260"/>
              <a:gd name="connsiteY3" fmla="*/ 956931 h 1031359"/>
              <a:gd name="connsiteX4" fmla="*/ 435934 w 542260"/>
              <a:gd name="connsiteY4" fmla="*/ 1031359 h 1031359"/>
              <a:gd name="connsiteX5" fmla="*/ 212651 w 542260"/>
              <a:gd name="connsiteY5" fmla="*/ 627321 h 1031359"/>
              <a:gd name="connsiteX6" fmla="*/ 0 w 542260"/>
              <a:gd name="connsiteY6" fmla="*/ 829340 h 1031359"/>
              <a:gd name="connsiteX7" fmla="*/ 10632 w 542260"/>
              <a:gd name="connsiteY7" fmla="*/ 0 h 103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260" h="1031359">
                <a:moveTo>
                  <a:pt x="10632" y="0"/>
                </a:moveTo>
                <a:lnTo>
                  <a:pt x="542260" y="563526"/>
                </a:lnTo>
                <a:lnTo>
                  <a:pt x="329609" y="584791"/>
                </a:lnTo>
                <a:lnTo>
                  <a:pt x="542260" y="956931"/>
                </a:lnTo>
                <a:lnTo>
                  <a:pt x="435934" y="1031359"/>
                </a:lnTo>
                <a:lnTo>
                  <a:pt x="212651" y="627321"/>
                </a:lnTo>
                <a:lnTo>
                  <a:pt x="0" y="829340"/>
                </a:lnTo>
                <a:lnTo>
                  <a:pt x="10632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28600" y="1905000"/>
            <a:ext cx="621772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latin typeface="Myriad Pro Light"/>
                <a:cs typeface="Myriad Pro Light"/>
              </a:rPr>
              <a:t>Our goal is on-demand, </a:t>
            </a:r>
            <a:br>
              <a:rPr lang="en-US" sz="5000" dirty="0" smtClean="0">
                <a:latin typeface="Myriad Pro Light"/>
                <a:cs typeface="Myriad Pro Light"/>
              </a:rPr>
            </a:br>
            <a:r>
              <a:rPr lang="en-US" sz="5000" dirty="0" smtClean="0">
                <a:latin typeface="Myriad Pro Light"/>
                <a:cs typeface="Myriad Pro Light"/>
              </a:rPr>
              <a:t>realtime crowds.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936016"/>
            <a:ext cx="800100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0" dirty="0" smtClean="0">
                <a:latin typeface="Myriad Pro Light"/>
                <a:cs typeface="Myriad Pro Light"/>
              </a:rPr>
              <a:t>The user loses focus </a:t>
            </a:r>
            <a:br>
              <a:rPr lang="en-US" sz="5000" dirty="0" smtClean="0">
                <a:latin typeface="Myriad Pro Light"/>
                <a:cs typeface="Myriad Pro Light"/>
              </a:rPr>
            </a:br>
            <a:r>
              <a:rPr lang="en-US" sz="5000" dirty="0" smtClean="0">
                <a:latin typeface="Myriad Pro Light"/>
                <a:cs typeface="Myriad Pro Light"/>
              </a:rPr>
              <a:t>after 10 seconds </a:t>
            </a:r>
            <a:r>
              <a:rPr lang="en-US" sz="2800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[Nielsen 1993]</a:t>
            </a:r>
            <a:endParaRPr lang="en-US" sz="4800" dirty="0" smtClean="0">
              <a:solidFill>
                <a:srgbClr val="7F7F7F"/>
              </a:solidFill>
              <a:latin typeface="Myriad Pro Light"/>
              <a:cs typeface="Myriad Pro Light"/>
            </a:endParaRPr>
          </a:p>
        </p:txBody>
      </p:sp>
      <p:pic>
        <p:nvPicPr>
          <p:cNvPr id="16" name="Stopwatch_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86656" y="371686"/>
            <a:ext cx="4170688" cy="1390229"/>
          </a:xfrm>
          <a:prstGeom prst="rect">
            <a:avLst/>
          </a:prstGeom>
        </p:spPr>
      </p:pic>
      <p:pic>
        <p:nvPicPr>
          <p:cNvPr id="19" name="adrenaline-tease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5301" t="21471" r="13795" b="23467"/>
          <a:stretch/>
        </p:blipFill>
        <p:spPr>
          <a:xfrm>
            <a:off x="943696" y="5655423"/>
            <a:ext cx="2485304" cy="1087230"/>
          </a:xfrm>
          <a:prstGeom prst="rect">
            <a:avLst/>
          </a:prstGeom>
        </p:spPr>
      </p:pic>
      <p:sp>
        <p:nvSpPr>
          <p:cNvPr id="116" name="Rectangle 115"/>
          <p:cNvSpPr/>
          <p:nvPr/>
        </p:nvSpPr>
        <p:spPr>
          <a:xfrm>
            <a:off x="212639" y="1936016"/>
            <a:ext cx="89313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latin typeface="Myriad Pro Light"/>
                <a:cs typeface="Myriad Pro Light"/>
              </a:rPr>
              <a:t>Crowds in </a:t>
            </a:r>
            <a:r>
              <a:rPr lang="en-US" sz="4800" dirty="0" smtClean="0">
                <a:latin typeface="Myriad Pro Black"/>
                <a:cs typeface="Myriad Pro Black"/>
              </a:rPr>
              <a:t>2</a:t>
            </a:r>
            <a:r>
              <a:rPr lang="en-US" sz="4800" dirty="0" smtClean="0">
                <a:latin typeface="Myriad Pro Light"/>
                <a:cs typeface="Myriad Pro Light"/>
              </a:rPr>
              <a:t> seconds</a:t>
            </a:r>
            <a:endParaRPr lang="en-US" sz="4800" dirty="0">
              <a:latin typeface="Myriad Pro Light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54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359E-7 -2.71716E-6 L -0.42332 -0.183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66" y="-9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99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527E-6 -4.59509E-6 L 0.16699 0.0777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9" y="38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6002E-6 3.6187E-6 L 0.18313 0.11106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8" y="55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8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4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115" grpId="0"/>
      <p:bldP spid="126" grpId="0"/>
      <p:bldP spid="4" grpId="0" animBg="1"/>
      <p:bldP spid="6" grpId="0" animBg="1"/>
      <p:bldP spid="6" grpId="1" animBg="1"/>
      <p:bldP spid="26" grpId="1" animBg="1"/>
      <p:bldP spid="26" grpId="2" animBg="1"/>
      <p:bldP spid="27" grpId="0" animBg="1"/>
      <p:bldP spid="27" grpId="1" animBg="1"/>
      <p:bldP spid="14" grpId="0"/>
      <p:bldP spid="36" grpId="0"/>
      <p:bldP spid="37" grpId="1" animBg="1"/>
      <p:bldP spid="38" grpId="0" animBg="1"/>
      <p:bldP spid="38" grpId="1" animBg="1"/>
      <p:bldP spid="114" grpId="0"/>
      <p:bldP spid="114" grpId="1"/>
      <p:bldP spid="9" grpId="0"/>
      <p:bldP spid="9" grpId="1"/>
      <p:bldP spid="11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altime-source-video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1000"/>
            <a:ext cx="914400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3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Semibold"/>
                <a:cs typeface="Myriad Pro Semibold"/>
              </a:rPr>
              <a:t>Choosing and Rating Photos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762000"/>
          </a:xfrm>
        </p:spPr>
        <p:txBody>
          <a:bodyPr/>
          <a:lstStyle/>
          <a:p>
            <a:r>
              <a:rPr lang="en-US" dirty="0" smtClean="0"/>
              <a:t>Five photograph selection algorithms: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455271" y="2590799"/>
            <a:ext cx="3429000" cy="923330"/>
            <a:chOff x="838200" y="1905000"/>
            <a:chExt cx="3429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838200" y="1905000"/>
              <a:ext cx="5814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bg1">
                      <a:lumMod val="65000"/>
                    </a:schemeClr>
                  </a:solidFill>
                  <a:latin typeface="Myriad Pro Black"/>
                  <a:cs typeface="Myriad Pro Black"/>
                </a:rPr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16602" y="2057400"/>
              <a:ext cx="27505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Myriad Pro Light"/>
                  <a:cs typeface="Myriad Pro Light"/>
                </a:rPr>
                <a:t>Rapid Refinement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55271" y="4641501"/>
            <a:ext cx="3592957" cy="923330"/>
            <a:chOff x="778155" y="3387804"/>
            <a:chExt cx="3592957" cy="923330"/>
          </a:xfrm>
        </p:grpSpPr>
        <p:sp>
          <p:nvSpPr>
            <p:cNvPr id="8" name="TextBox 7"/>
            <p:cNvSpPr txBox="1"/>
            <p:nvPr/>
          </p:nvSpPr>
          <p:spPr>
            <a:xfrm>
              <a:off x="778155" y="3387804"/>
              <a:ext cx="5814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bg1">
                      <a:lumMod val="65000"/>
                    </a:schemeClr>
                  </a:solidFill>
                  <a:latin typeface="Myriad Pro Black"/>
                  <a:cs typeface="Myriad Pro Black"/>
                </a:rPr>
                <a:t>4</a:t>
              </a:r>
              <a:endParaRPr lang="en-US" sz="5400" dirty="0" smtClean="0">
                <a:solidFill>
                  <a:schemeClr val="bg1">
                    <a:lumMod val="65000"/>
                  </a:schemeClr>
                </a:solidFill>
                <a:latin typeface="Myriad Pro Black"/>
                <a:cs typeface="Myriad Pro Black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47800" y="3581400"/>
              <a:ext cx="29233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Myriad Pro Light"/>
                  <a:cs typeface="Myriad Pro Light"/>
                </a:rPr>
                <a:t>Generate-and-Vote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55271" y="5325069"/>
            <a:ext cx="2918256" cy="923330"/>
            <a:chOff x="762000" y="4419600"/>
            <a:chExt cx="2918256" cy="923330"/>
          </a:xfrm>
        </p:grpSpPr>
        <p:sp>
          <p:nvSpPr>
            <p:cNvPr id="11" name="TextBox 10"/>
            <p:cNvSpPr txBox="1"/>
            <p:nvPr/>
          </p:nvSpPr>
          <p:spPr>
            <a:xfrm>
              <a:off x="762000" y="4419600"/>
              <a:ext cx="5814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bg1">
                      <a:lumMod val="65000"/>
                    </a:schemeClr>
                  </a:solidFill>
                  <a:latin typeface="Myriad Pro Black"/>
                  <a:cs typeface="Myriad Pro Black"/>
                </a:rPr>
                <a:t>5</a:t>
              </a:r>
              <a:endParaRPr lang="en-US" sz="5400" dirty="0" smtClean="0">
                <a:solidFill>
                  <a:schemeClr val="bg1">
                    <a:lumMod val="65000"/>
                  </a:schemeClr>
                </a:solidFill>
                <a:latin typeface="Myriad Pro Black"/>
                <a:cs typeface="Myriad Pro Black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47800" y="4572000"/>
              <a:ext cx="22324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Myriad Pro Light"/>
                  <a:cs typeface="Myriad Pro Light"/>
                </a:rPr>
                <a:t>Generate-One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55271" y="3274366"/>
            <a:ext cx="4640729" cy="923330"/>
            <a:chOff x="762000" y="5410200"/>
            <a:chExt cx="4640729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762000" y="5410200"/>
              <a:ext cx="5814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bg1">
                      <a:lumMod val="65000"/>
                    </a:schemeClr>
                  </a:solidFill>
                  <a:latin typeface="Myriad Pro Black"/>
                  <a:cs typeface="Myriad Pro Black"/>
                </a:rPr>
                <a:t>2</a:t>
              </a:r>
              <a:endParaRPr lang="en-US" sz="5400" dirty="0" smtClean="0">
                <a:solidFill>
                  <a:schemeClr val="bg1">
                    <a:lumMod val="65000"/>
                  </a:schemeClr>
                </a:solidFill>
                <a:latin typeface="Myriad Pro Black"/>
                <a:cs typeface="Myriad Pro Black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47800" y="5562600"/>
              <a:ext cx="39549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Myriad Pro Light"/>
                  <a:cs typeface="Myriad Pro Light"/>
                </a:rPr>
                <a:t>Professional Photographer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55271" y="3957934"/>
            <a:ext cx="3248962" cy="923330"/>
            <a:chOff x="762000" y="5410200"/>
            <a:chExt cx="3248962" cy="923330"/>
          </a:xfrm>
        </p:grpSpPr>
        <p:sp>
          <p:nvSpPr>
            <p:cNvPr id="17" name="TextBox 16"/>
            <p:cNvSpPr txBox="1"/>
            <p:nvPr/>
          </p:nvSpPr>
          <p:spPr>
            <a:xfrm>
              <a:off x="762000" y="5410200"/>
              <a:ext cx="5814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bg1">
                      <a:lumMod val="65000"/>
                    </a:schemeClr>
                  </a:solidFill>
                  <a:latin typeface="Myriad Pro Black"/>
                  <a:cs typeface="Myriad Pro Black"/>
                </a:rPr>
                <a:t>3</a:t>
              </a:r>
              <a:endParaRPr lang="en-US" sz="5400" dirty="0" smtClean="0">
                <a:solidFill>
                  <a:schemeClr val="bg1">
                    <a:lumMod val="65000"/>
                  </a:schemeClr>
                </a:solidFill>
                <a:latin typeface="Myriad Pro Black"/>
                <a:cs typeface="Myriad Pro Black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47800" y="5562600"/>
              <a:ext cx="25631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Myriad Pro Light"/>
                  <a:cs typeface="Myriad Pro Light"/>
                </a:rPr>
                <a:t>Computer Vision</a:t>
              </a:r>
            </a:p>
          </p:txBody>
        </p:sp>
      </p:grpSp>
      <p:sp>
        <p:nvSpPr>
          <p:cNvPr id="19" name="Content Placeholder 2"/>
          <p:cNvSpPr txBox="1">
            <a:spLocks/>
          </p:cNvSpPr>
          <p:nvPr/>
        </p:nvSpPr>
        <p:spPr>
          <a:xfrm>
            <a:off x="457200" y="1295400"/>
            <a:ext cx="86868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  <a:defRPr sz="32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Measured </a:t>
            </a:r>
            <a:r>
              <a:rPr lang="en-US" dirty="0" smtClean="0"/>
              <a:t>speed and participant</a:t>
            </a:r>
            <a:r>
              <a:rPr lang="en-US" dirty="0" smtClean="0"/>
              <a:t>-rated </a:t>
            </a:r>
            <a:r>
              <a:rPr lang="en-US" dirty="0" smtClean="0"/>
              <a:t>quality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1372112" y="4914492"/>
            <a:ext cx="0" cy="11331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589517" y="5250256"/>
            <a:ext cx="959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Myriad Pro Light"/>
                <a:cs typeface="Myriad Pro Light"/>
              </a:rPr>
              <a:t>crowd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715" y="118000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266503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ult-table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 b="64677"/>
          <a:stretch/>
        </p:blipFill>
        <p:spPr>
          <a:xfrm>
            <a:off x="201033" y="1071464"/>
            <a:ext cx="8714367" cy="1833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15814"/>
            <a:ext cx="2819400" cy="4770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500" dirty="0">
                <a:latin typeface="Myriad Pro Light"/>
                <a:cs typeface="Myriad Pro Light"/>
              </a:rPr>
              <a:t>μ</a:t>
            </a:r>
            <a:r>
              <a:rPr lang="en-US" sz="2500" dirty="0" smtClean="0">
                <a:latin typeface="Myriad Pro Light"/>
                <a:cs typeface="Myriad Pro Light"/>
              </a:rPr>
              <a:t>=5.8, </a:t>
            </a:r>
            <a:r>
              <a:rPr lang="en-US" sz="2500" dirty="0" err="1">
                <a:latin typeface="Myriad Pro Light"/>
                <a:cs typeface="Myriad Pro Light"/>
              </a:rPr>
              <a:t>σ</a:t>
            </a:r>
            <a:r>
              <a:rPr lang="en-US" sz="2500" dirty="0" smtClean="0">
                <a:latin typeface="Myriad Pro Light"/>
                <a:cs typeface="Myriad Pro Light"/>
              </a:rPr>
              <a:t>=</a:t>
            </a:r>
            <a:r>
              <a:rPr lang="en-US" sz="2500" dirty="0">
                <a:latin typeface="Myriad Pro Light"/>
                <a:cs typeface="Myriad Pro Light"/>
              </a:rPr>
              <a:t>2.2</a:t>
            </a:r>
            <a:endParaRPr lang="en-US" sz="2500" dirty="0" smtClean="0">
              <a:latin typeface="Myriad Pro Light"/>
              <a:cs typeface="Myriad Pro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515814"/>
            <a:ext cx="2415693" cy="4770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500" dirty="0" smtClean="0">
                <a:latin typeface="Myriad Pro Light"/>
                <a:cs typeface="Myriad Pro Light"/>
              </a:rPr>
              <a:t>μ=4.9, </a:t>
            </a:r>
            <a:r>
              <a:rPr lang="en-US" sz="2500" dirty="0" err="1">
                <a:latin typeface="Myriad Pro Light"/>
                <a:cs typeface="Myriad Pro Light"/>
              </a:rPr>
              <a:t>σ</a:t>
            </a:r>
            <a:r>
              <a:rPr lang="en-US" sz="2500" dirty="0" smtClean="0">
                <a:latin typeface="Myriad Pro Light"/>
                <a:cs typeface="Myriad Pro Light"/>
              </a:rPr>
              <a:t>=</a:t>
            </a:r>
            <a:r>
              <a:rPr lang="en-US" sz="2500" dirty="0">
                <a:latin typeface="Myriad Pro Light"/>
                <a:cs typeface="Myriad Pro Light"/>
              </a:rPr>
              <a:t>2.2</a:t>
            </a:r>
            <a:endParaRPr lang="en-US" sz="2500" dirty="0" smtClean="0">
              <a:latin typeface="Myriad Pro Light"/>
              <a:cs typeface="Myriad Pro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515814"/>
            <a:ext cx="2438400" cy="4770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500" dirty="0" smtClean="0">
                <a:latin typeface="Myriad Pro Light"/>
                <a:cs typeface="Myriad Pro Light"/>
              </a:rPr>
              <a:t>μ=6.4, </a:t>
            </a:r>
            <a:r>
              <a:rPr lang="en-US" sz="2500" dirty="0" err="1">
                <a:latin typeface="Myriad Pro Light"/>
                <a:cs typeface="Myriad Pro Light"/>
              </a:rPr>
              <a:t>σ</a:t>
            </a:r>
            <a:r>
              <a:rPr lang="en-US" sz="2500" dirty="0" smtClean="0">
                <a:latin typeface="Myriad Pro Light"/>
                <a:cs typeface="Myriad Pro Light"/>
              </a:rPr>
              <a:t>=2.3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52400"/>
            <a:ext cx="28194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 smtClean="0">
                <a:latin typeface="Myriad Pro Semibold"/>
                <a:cs typeface="Myriad Pro Semibold"/>
              </a:rPr>
              <a:t>Rapid Refinement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6600" y="152400"/>
            <a:ext cx="2667001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 smtClean="0">
                <a:latin typeface="Myriad Pro Semibold"/>
                <a:cs typeface="Myriad Pro Semibold"/>
              </a:rPr>
              <a:t>Computer Vision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152400"/>
            <a:ext cx="2514173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 smtClean="0">
                <a:latin typeface="Myriad Pro Semibold"/>
                <a:cs typeface="Myriad Pro Semibold"/>
              </a:rPr>
              <a:t>Photographer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1143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92562" y="1066800"/>
            <a:ext cx="2808758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96000" y="1066800"/>
            <a:ext cx="29718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2819400"/>
            <a:ext cx="5334000" cy="4770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500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9 point Likert scale on self-rated quality</a:t>
            </a:r>
          </a:p>
        </p:txBody>
      </p:sp>
    </p:spTree>
    <p:extLst>
      <p:ext uri="{BB962C8B-B14F-4D97-AF65-F5344CB8AC3E}">
        <p14:creationId xmlns:p14="http://schemas.microsoft.com/office/powerpoint/2010/main" val="43490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ult-table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 b="33029"/>
          <a:stretch/>
        </p:blipFill>
        <p:spPr>
          <a:xfrm>
            <a:off x="201033" y="1071464"/>
            <a:ext cx="8714367" cy="36931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1143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8599" y="3047999"/>
            <a:ext cx="238211" cy="1640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607368" y="1781146"/>
            <a:ext cx="18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Myriad Pro Semibold"/>
                <a:cs typeface="Myriad Pro Semibold"/>
              </a:rPr>
              <a:t>Good Photos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562028" y="3677713"/>
            <a:ext cx="1790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Myriad Pro Semibold"/>
                <a:cs typeface="Myriad Pro Semibold"/>
              </a:rPr>
              <a:t>Typical Photos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515814"/>
            <a:ext cx="2819400" cy="4770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500" dirty="0">
                <a:latin typeface="Myriad Pro Light"/>
                <a:cs typeface="Myriad Pro Light"/>
              </a:rPr>
              <a:t>μ</a:t>
            </a:r>
            <a:r>
              <a:rPr lang="en-US" sz="2500" dirty="0" smtClean="0">
                <a:latin typeface="Myriad Pro Light"/>
                <a:cs typeface="Myriad Pro Light"/>
              </a:rPr>
              <a:t>=5.8, </a:t>
            </a:r>
            <a:r>
              <a:rPr lang="en-US" sz="2500" dirty="0" err="1">
                <a:latin typeface="Myriad Pro Light"/>
                <a:cs typeface="Myriad Pro Light"/>
              </a:rPr>
              <a:t>σ</a:t>
            </a:r>
            <a:r>
              <a:rPr lang="en-US" sz="2500" dirty="0" smtClean="0">
                <a:latin typeface="Myriad Pro Light"/>
                <a:cs typeface="Myriad Pro Light"/>
              </a:rPr>
              <a:t>=</a:t>
            </a:r>
            <a:r>
              <a:rPr lang="en-US" sz="2500" dirty="0">
                <a:latin typeface="Myriad Pro Light"/>
                <a:cs typeface="Myriad Pro Light"/>
              </a:rPr>
              <a:t>2.2</a:t>
            </a:r>
            <a:endParaRPr lang="en-US" sz="2500" dirty="0" smtClean="0">
              <a:latin typeface="Myriad Pro Light"/>
              <a:cs typeface="Myriad Pro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515814"/>
            <a:ext cx="2415693" cy="4770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500" dirty="0" smtClean="0">
                <a:latin typeface="Myriad Pro Light"/>
                <a:cs typeface="Myriad Pro Light"/>
              </a:rPr>
              <a:t>μ=4.9, </a:t>
            </a:r>
            <a:r>
              <a:rPr lang="en-US" sz="2500" dirty="0" err="1">
                <a:latin typeface="Myriad Pro Light"/>
                <a:cs typeface="Myriad Pro Light"/>
              </a:rPr>
              <a:t>σ</a:t>
            </a:r>
            <a:r>
              <a:rPr lang="en-US" sz="2500" dirty="0" smtClean="0">
                <a:latin typeface="Myriad Pro Light"/>
                <a:cs typeface="Myriad Pro Light"/>
              </a:rPr>
              <a:t>=</a:t>
            </a:r>
            <a:r>
              <a:rPr lang="en-US" sz="2500" dirty="0">
                <a:latin typeface="Myriad Pro Light"/>
                <a:cs typeface="Myriad Pro Light"/>
              </a:rPr>
              <a:t>2.2</a:t>
            </a:r>
            <a:endParaRPr lang="en-US" sz="2500" dirty="0" smtClean="0">
              <a:latin typeface="Myriad Pro Light"/>
              <a:cs typeface="Myriad Pro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0" y="515814"/>
            <a:ext cx="2438400" cy="4770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500" dirty="0" smtClean="0">
                <a:latin typeface="Myriad Pro Light"/>
                <a:cs typeface="Myriad Pro Light"/>
              </a:rPr>
              <a:t>μ=6.4, </a:t>
            </a:r>
            <a:r>
              <a:rPr lang="en-US" sz="2500" dirty="0" err="1">
                <a:latin typeface="Myriad Pro Light"/>
                <a:cs typeface="Myriad Pro Light"/>
              </a:rPr>
              <a:t>σ</a:t>
            </a:r>
            <a:r>
              <a:rPr lang="en-US" sz="2500" dirty="0" smtClean="0">
                <a:latin typeface="Myriad Pro Light"/>
                <a:cs typeface="Myriad Pro Light"/>
              </a:rPr>
              <a:t>=2.3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" y="152400"/>
            <a:ext cx="28194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 smtClean="0">
                <a:latin typeface="Myriad Pro Semibold"/>
                <a:cs typeface="Myriad Pro Semibold"/>
              </a:rPr>
              <a:t>Rapid Refinement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76600" y="152400"/>
            <a:ext cx="2667001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 smtClean="0">
                <a:latin typeface="Myriad Pro Semibold"/>
                <a:cs typeface="Myriad Pro Semibold"/>
              </a:rPr>
              <a:t>Computer Vision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6000" y="152400"/>
            <a:ext cx="2514173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 smtClean="0">
                <a:latin typeface="Myriad Pro Semibold"/>
                <a:cs typeface="Myriad Pro Semibold"/>
              </a:rPr>
              <a:t>Photographer</a:t>
            </a:r>
          </a:p>
        </p:txBody>
      </p:sp>
    </p:spTree>
    <p:extLst>
      <p:ext uri="{BB962C8B-B14F-4D97-AF65-F5344CB8AC3E}">
        <p14:creationId xmlns:p14="http://schemas.microsoft.com/office/powerpoint/2010/main" val="243947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ult-table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/>
          <a:stretch/>
        </p:blipFill>
        <p:spPr>
          <a:xfrm>
            <a:off x="201033" y="1071464"/>
            <a:ext cx="8714367" cy="56341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1143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8599" y="3047999"/>
            <a:ext cx="238211" cy="1640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8599" y="4953000"/>
            <a:ext cx="238211" cy="1640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607368" y="1781146"/>
            <a:ext cx="18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Myriad Pro Semibold"/>
                <a:cs typeface="Myriad Pro Semibold"/>
              </a:rPr>
              <a:t>Good Photos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562028" y="3677713"/>
            <a:ext cx="1790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Myriad Pro Semibold"/>
                <a:cs typeface="Myriad Pro Semibold"/>
              </a:rPr>
              <a:t>Typical Photos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607366" y="5591145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Myriad Pro Semibold"/>
                <a:cs typeface="Myriad Pro Semibold"/>
              </a:rPr>
              <a:t>Bad Photos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4876800"/>
            <a:ext cx="2819400" cy="1828800"/>
          </a:xfrm>
          <a:prstGeom prst="rect">
            <a:avLst/>
          </a:prstGeom>
          <a:noFill/>
          <a:ln w="762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/>
                </a:solidFill>
              </a:ln>
              <a:noFill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29000" y="5486400"/>
            <a:ext cx="3581400" cy="609600"/>
          </a:xfrm>
          <a:prstGeom prst="roundRect">
            <a:avLst>
              <a:gd name="adj" fmla="val 6601"/>
            </a:avLst>
          </a:prstGeom>
          <a:solidFill>
            <a:schemeClr val="bg1">
              <a:alpha val="76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429000" y="5410200"/>
            <a:ext cx="3581400" cy="762000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 smtClean="0"/>
              <a:t>Agreement misfire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515814"/>
            <a:ext cx="2819400" cy="4770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500" dirty="0">
                <a:latin typeface="Myriad Pro Light"/>
                <a:cs typeface="Myriad Pro Light"/>
              </a:rPr>
              <a:t>μ</a:t>
            </a:r>
            <a:r>
              <a:rPr lang="en-US" sz="2500" dirty="0" smtClean="0">
                <a:latin typeface="Myriad Pro Light"/>
                <a:cs typeface="Myriad Pro Light"/>
              </a:rPr>
              <a:t>=5.8, </a:t>
            </a:r>
            <a:r>
              <a:rPr lang="en-US" sz="2500" dirty="0" err="1">
                <a:latin typeface="Myriad Pro Light"/>
                <a:cs typeface="Myriad Pro Light"/>
              </a:rPr>
              <a:t>σ</a:t>
            </a:r>
            <a:r>
              <a:rPr lang="en-US" sz="2500" dirty="0" smtClean="0">
                <a:latin typeface="Myriad Pro Light"/>
                <a:cs typeface="Myriad Pro Light"/>
              </a:rPr>
              <a:t>=</a:t>
            </a:r>
            <a:r>
              <a:rPr lang="en-US" sz="2500" dirty="0">
                <a:latin typeface="Myriad Pro Light"/>
                <a:cs typeface="Myriad Pro Light"/>
              </a:rPr>
              <a:t>2.2</a:t>
            </a:r>
            <a:endParaRPr lang="en-US" sz="2500" dirty="0" smtClean="0">
              <a:latin typeface="Myriad Pro Light"/>
              <a:cs typeface="Myriad Pro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6600" y="515814"/>
            <a:ext cx="2415693" cy="4770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500" dirty="0" smtClean="0">
                <a:latin typeface="Myriad Pro Light"/>
                <a:cs typeface="Myriad Pro Light"/>
              </a:rPr>
              <a:t>μ=4.9, </a:t>
            </a:r>
            <a:r>
              <a:rPr lang="en-US" sz="2500" dirty="0" err="1">
                <a:latin typeface="Myriad Pro Light"/>
                <a:cs typeface="Myriad Pro Light"/>
              </a:rPr>
              <a:t>σ</a:t>
            </a:r>
            <a:r>
              <a:rPr lang="en-US" sz="2500" dirty="0" smtClean="0">
                <a:latin typeface="Myriad Pro Light"/>
                <a:cs typeface="Myriad Pro Light"/>
              </a:rPr>
              <a:t>=</a:t>
            </a:r>
            <a:r>
              <a:rPr lang="en-US" sz="2500" dirty="0">
                <a:latin typeface="Myriad Pro Light"/>
                <a:cs typeface="Myriad Pro Light"/>
              </a:rPr>
              <a:t>2.2</a:t>
            </a:r>
            <a:endParaRPr lang="en-US" sz="2500" dirty="0" smtClean="0">
              <a:latin typeface="Myriad Pro Light"/>
              <a:cs typeface="Myriad Pro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0" y="515814"/>
            <a:ext cx="2438400" cy="4770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500" dirty="0" smtClean="0">
                <a:latin typeface="Myriad Pro Light"/>
                <a:cs typeface="Myriad Pro Light"/>
              </a:rPr>
              <a:t>μ=6.4, </a:t>
            </a:r>
            <a:r>
              <a:rPr lang="en-US" sz="2500" dirty="0" err="1">
                <a:latin typeface="Myriad Pro Light"/>
                <a:cs typeface="Myriad Pro Light"/>
              </a:rPr>
              <a:t>σ</a:t>
            </a:r>
            <a:r>
              <a:rPr lang="en-US" sz="2500" dirty="0" smtClean="0">
                <a:latin typeface="Myriad Pro Light"/>
                <a:cs typeface="Myriad Pro Light"/>
              </a:rPr>
              <a:t>=2.3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" y="152400"/>
            <a:ext cx="28194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 smtClean="0">
                <a:latin typeface="Myriad Pro Semibold"/>
                <a:cs typeface="Myriad Pro Semibold"/>
              </a:rPr>
              <a:t>Rapid Refinement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76600" y="152400"/>
            <a:ext cx="2667001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 smtClean="0">
                <a:latin typeface="Myriad Pro Semibold"/>
                <a:cs typeface="Myriad Pro Semibold"/>
              </a:rPr>
              <a:t>Computer Vision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96000" y="152400"/>
            <a:ext cx="2514173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 smtClean="0">
                <a:latin typeface="Myriad Pro Semibold"/>
                <a:cs typeface="Myriad Pro Semibold"/>
              </a:rPr>
              <a:t>Photographer</a:t>
            </a:r>
          </a:p>
        </p:txBody>
      </p:sp>
    </p:spTree>
    <p:extLst>
      <p:ext uri="{BB962C8B-B14F-4D97-AF65-F5344CB8AC3E}">
        <p14:creationId xmlns:p14="http://schemas.microsoft.com/office/powerpoint/2010/main" val="118358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Myriad Pro Semibold"/>
                <a:cs typeface="Myriad Pro Semibold"/>
              </a:rPr>
              <a:t>Rapid refinement fastest,</a:t>
            </a:r>
            <a:br>
              <a:rPr lang="en-US" dirty="0" smtClean="0">
                <a:latin typeface="Myriad Pro Semibold"/>
                <a:cs typeface="Myriad Pro Semibold"/>
              </a:rPr>
            </a:br>
            <a:r>
              <a:rPr lang="en-US" dirty="0" smtClean="0">
                <a:latin typeface="Myriad Pro Semibold"/>
                <a:cs typeface="Myriad Pro Semibold"/>
              </a:rPr>
              <a:t>with least timing variance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1200"/>
            <a:ext cx="8229600" cy="53340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ANOVA with pairwise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posthoc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tests p &lt; .05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721494"/>
              </p:ext>
            </p:extLst>
          </p:nvPr>
        </p:nvGraphicFramePr>
        <p:xfrm>
          <a:off x="533400" y="2286000"/>
          <a:ext cx="8323580" cy="335279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46580"/>
                <a:gridCol w="647700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Myriad Pro"/>
                          <a:cs typeface="Myriad Pro"/>
                        </a:rPr>
                        <a:t>Algorithm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yriad Pro"/>
                        <a:cs typeface="Myriad Pro"/>
                      </a:endParaRPr>
                    </a:p>
                  </a:txBody>
                  <a:tcPr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Myriad Pro"/>
                          <a:cs typeface="Myriad Pro"/>
                        </a:rPr>
                        <a:t>Histogram of Execution Times     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yriad Pro"/>
                          <a:cs typeface="Myriad Pro"/>
                        </a:rPr>
                        <a:t>N=72 photos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Myriad Pro"/>
                        <a:cs typeface="Myriad Pro"/>
                      </a:endParaRPr>
                    </a:p>
                  </a:txBody>
                  <a:tcPr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7056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Myriad Pro Light"/>
                          <a:cs typeface="Myriad Pro Light"/>
                        </a:rPr>
                        <a:t>Rapid</a:t>
                      </a:r>
                      <a:br>
                        <a:rPr lang="en-US" sz="2800" dirty="0" smtClean="0">
                          <a:latin typeface="Myriad Pro Light"/>
                          <a:cs typeface="Myriad Pro Light"/>
                        </a:rPr>
                      </a:br>
                      <a:r>
                        <a:rPr lang="en-US" sz="2800" baseline="0" dirty="0" smtClean="0">
                          <a:latin typeface="Myriad Pro Light"/>
                          <a:cs typeface="Myriad Pro Light"/>
                        </a:rPr>
                        <a:t>Refinement</a:t>
                      </a:r>
                      <a:endParaRPr lang="en-US" sz="2800" dirty="0">
                        <a:latin typeface="Myriad Pro Light"/>
                        <a:cs typeface="Myriad Pro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</a:tr>
              <a:tr h="67056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Myriad Pro Light"/>
                          <a:cs typeface="Myriad Pro Light"/>
                        </a:rPr>
                        <a:t>Generate</a:t>
                      </a:r>
                      <a:r>
                        <a:rPr lang="en-US" sz="2800" baseline="0" dirty="0" smtClean="0">
                          <a:latin typeface="Myriad Pro Light"/>
                          <a:cs typeface="Myriad Pro Light"/>
                        </a:rPr>
                        <a:t> </a:t>
                      </a:r>
                      <a:br>
                        <a:rPr lang="en-US" sz="2800" baseline="0" dirty="0" smtClean="0">
                          <a:latin typeface="Myriad Pro Light"/>
                          <a:cs typeface="Myriad Pro Light"/>
                        </a:rPr>
                      </a:br>
                      <a:r>
                        <a:rPr lang="en-US" sz="2800" baseline="0" dirty="0" smtClean="0">
                          <a:latin typeface="Myriad Pro Light"/>
                          <a:cs typeface="Myriad Pro Light"/>
                        </a:rPr>
                        <a:t>One</a:t>
                      </a:r>
                      <a:endParaRPr lang="en-US" sz="2800" dirty="0">
                        <a:latin typeface="Myriad Pro Light"/>
                        <a:cs typeface="Myriad Pro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</a:tr>
              <a:tr h="67056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Myriad Pro Light"/>
                          <a:cs typeface="Myriad Pro Light"/>
                        </a:rPr>
                        <a:t>Generate </a:t>
                      </a:r>
                      <a:br>
                        <a:rPr lang="en-US" sz="2800" dirty="0" smtClean="0">
                          <a:latin typeface="Myriad Pro Light"/>
                          <a:cs typeface="Myriad Pro Light"/>
                        </a:rPr>
                      </a:br>
                      <a:r>
                        <a:rPr lang="en-US" sz="2800" dirty="0" smtClean="0">
                          <a:latin typeface="Myriad Pro Light"/>
                          <a:cs typeface="Myriad Pro Light"/>
                        </a:rPr>
                        <a:t>and Vote</a:t>
                      </a:r>
                      <a:endParaRPr lang="en-US" sz="2800" dirty="0">
                        <a:latin typeface="Myriad Pro Light"/>
                        <a:cs typeface="Myriad Pro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855122"/>
              </p:ext>
            </p:extLst>
          </p:nvPr>
        </p:nvGraphicFramePr>
        <p:xfrm>
          <a:off x="2362200" y="4724400"/>
          <a:ext cx="6477000" cy="114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880088"/>
              </p:ext>
            </p:extLst>
          </p:nvPr>
        </p:nvGraphicFramePr>
        <p:xfrm>
          <a:off x="2133600" y="2819400"/>
          <a:ext cx="6705600" cy="91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2952949"/>
              </p:ext>
            </p:extLst>
          </p:nvPr>
        </p:nvGraphicFramePr>
        <p:xfrm>
          <a:off x="2362200" y="3611231"/>
          <a:ext cx="6477000" cy="114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8450288"/>
              </p:ext>
            </p:extLst>
          </p:nvPr>
        </p:nvGraphicFramePr>
        <p:xfrm>
          <a:off x="2133600" y="4572000"/>
          <a:ext cx="6858000" cy="129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ectangle 13"/>
          <p:cNvSpPr/>
          <p:nvPr/>
        </p:nvSpPr>
        <p:spPr>
          <a:xfrm>
            <a:off x="5410200" y="3697307"/>
            <a:ext cx="3429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μ=16.3 sec, </a:t>
            </a:r>
            <a:r>
              <a:rPr lang="en-US" sz="2200" dirty="0" err="1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σ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=9.8 sec</a:t>
            </a:r>
          </a:p>
          <a:p>
            <a:pPr algn="r"/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22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¢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06747" y="4611707"/>
            <a:ext cx="36324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μ=45.3 sec, </a:t>
            </a:r>
            <a:r>
              <a:rPr lang="en-US" sz="2200" dirty="0" err="1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σ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=14.0 sec</a:t>
            </a:r>
          </a:p>
          <a:p>
            <a:pPr algn="r"/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53¢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0200" y="2743200"/>
            <a:ext cx="3429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μ=12.6 sec, </a:t>
            </a:r>
            <a:r>
              <a:rPr lang="en-US" sz="2200" dirty="0" err="1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σ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=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2.2 sec</a:t>
            </a:r>
          </a:p>
          <a:p>
            <a:pPr algn="r"/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22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¢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715" y="118000"/>
            <a:ext cx="1044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01283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Semibold"/>
                <a:cs typeface="Myriad Pro Semibold"/>
              </a:rPr>
              <a:t>Tradeoffs in Rapid Refinement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828799"/>
          </a:xfrm>
        </p:spPr>
        <p:txBody>
          <a:bodyPr>
            <a:normAutofit/>
          </a:bodyPr>
          <a:lstStyle/>
          <a:p>
            <a:r>
              <a:rPr lang="en-US" dirty="0" smtClean="0"/>
              <a:t>Strengths:</a:t>
            </a:r>
            <a:br>
              <a:rPr lang="en-US" dirty="0" smtClean="0"/>
            </a:br>
            <a:r>
              <a:rPr lang="en-US" dirty="0" smtClean="0"/>
              <a:t>- Quick preliminary results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(10 sec)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/>
              <a:t>- Combines work and verification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3048000"/>
            <a:ext cx="7924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  <a:defRPr sz="32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Weaknesses: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- Sacrifices quality for speed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- Stifles individual creativity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4800600"/>
            <a:ext cx="7924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  <a:defRPr sz="32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Generalizability: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- Any continuous search space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   (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e.g.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, parameter tuning)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25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713146"/>
            <a:ext cx="815340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0" dirty="0" smtClean="0">
                <a:solidFill>
                  <a:srgbClr val="C46825"/>
                </a:solidFill>
                <a:latin typeface="Myriad Pro Semibold It"/>
                <a:cs typeface="Myriad Pro Semibold It"/>
              </a:rPr>
              <a:t>The retainer model</a:t>
            </a:r>
            <a:br>
              <a:rPr lang="en-US" sz="6000" dirty="0" smtClean="0">
                <a:solidFill>
                  <a:srgbClr val="C46825"/>
                </a:solidFill>
                <a:latin typeface="Myriad Pro Semibold It"/>
                <a:cs typeface="Myriad Pro Semibold It"/>
              </a:rPr>
            </a:br>
            <a:r>
              <a:rPr lang="en-US" sz="6000" dirty="0" smtClean="0">
                <a:solidFill>
                  <a:srgbClr val="C46825"/>
                </a:solidFill>
                <a:latin typeface="Myriad Pro Semibold It"/>
                <a:cs typeface="Myriad Pro Semibold It"/>
              </a:rPr>
              <a:t>and rapid refinement</a:t>
            </a:r>
            <a:br>
              <a:rPr lang="en-US" sz="6000" dirty="0" smtClean="0">
                <a:solidFill>
                  <a:srgbClr val="C46825"/>
                </a:solidFill>
                <a:latin typeface="Myriad Pro Semibold It"/>
                <a:cs typeface="Myriad Pro Semibold It"/>
              </a:rPr>
            </a:br>
            <a:r>
              <a:rPr lang="en-US" sz="6000" dirty="0" smtClean="0">
                <a:solidFill>
                  <a:srgbClr val="C46825"/>
                </a:solidFill>
                <a:latin typeface="Myriad Pro Semibold It"/>
                <a:cs typeface="Myriad Pro Semibold It"/>
              </a:rPr>
              <a:t>execute large searches</a:t>
            </a:r>
            <a:br>
              <a:rPr lang="en-US" sz="6000" dirty="0" smtClean="0">
                <a:solidFill>
                  <a:srgbClr val="C46825"/>
                </a:solidFill>
                <a:latin typeface="Myriad Pro Semibold It"/>
                <a:cs typeface="Myriad Pro Semibold It"/>
              </a:rPr>
            </a:br>
            <a:r>
              <a:rPr lang="en-US" sz="6000" dirty="0" smtClean="0">
                <a:solidFill>
                  <a:srgbClr val="C46825"/>
                </a:solidFill>
                <a:latin typeface="Myriad Pro Semibold It"/>
                <a:cs typeface="Myriad Pro Semibold It"/>
              </a:rPr>
              <a:t>in roughly ten seconds.</a:t>
            </a:r>
          </a:p>
        </p:txBody>
      </p:sp>
    </p:spTree>
    <p:extLst>
      <p:ext uri="{BB962C8B-B14F-4D97-AF65-F5344CB8AC3E}">
        <p14:creationId xmlns:p14="http://schemas.microsoft.com/office/powerpoint/2010/main" val="2217325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uppeteer_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6456"/>
            <a:ext cx="9144000" cy="514508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489938" y="5410200"/>
            <a:ext cx="180646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  <a:latin typeface="Myriad Pro Light"/>
              </a:rPr>
              <a:t>Introduction</a:t>
            </a:r>
          </a:p>
          <a:p>
            <a:r>
              <a:rPr lang="en-US" dirty="0">
                <a:solidFill>
                  <a:srgbClr val="A6A6A6"/>
                </a:solidFill>
                <a:latin typeface="Myriad Pro Light"/>
              </a:rPr>
              <a:t>Retainer Model</a:t>
            </a:r>
          </a:p>
          <a:p>
            <a:r>
              <a:rPr lang="en-US" dirty="0">
                <a:solidFill>
                  <a:srgbClr val="A6A6A6"/>
                </a:solidFill>
                <a:latin typeface="Myriad Pro Light"/>
              </a:rPr>
              <a:t>Rapid Refinement</a:t>
            </a:r>
          </a:p>
          <a:p>
            <a:r>
              <a:rPr lang="en-US" dirty="0">
                <a:solidFill>
                  <a:srgbClr val="A6A6A6"/>
                </a:solidFill>
                <a:latin typeface="Myriad Pro Light"/>
              </a:rPr>
              <a:t>Evaluation</a:t>
            </a:r>
          </a:p>
          <a:p>
            <a:r>
              <a:rPr lang="en-US" dirty="0">
                <a:solidFill>
                  <a:srgbClr val="CB8F36"/>
                </a:solidFill>
                <a:latin typeface="Myriad Pro Semibold"/>
                <a:cs typeface="Myriad Pro Semibold"/>
              </a:rPr>
              <a:t>Discussion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6593543" y="5929701"/>
            <a:ext cx="1447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Myriad Pro Semibold SemiExt"/>
                <a:cs typeface="Myriad Pro Semibold SemiExt"/>
              </a:rPr>
              <a:t>Realtime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Myriad Pro Semibold SemiExt"/>
              <a:cs typeface="Myriad Pro Semibold SemiExt"/>
            </a:endParaRPr>
          </a:p>
        </p:txBody>
      </p:sp>
    </p:spTree>
    <p:extLst>
      <p:ext uri="{BB962C8B-B14F-4D97-AF65-F5344CB8AC3E}">
        <p14:creationId xmlns:p14="http://schemas.microsoft.com/office/powerpoint/2010/main" val="395786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4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otta_pe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6" b="8399"/>
          <a:stretch/>
        </p:blipFill>
        <p:spPr>
          <a:xfrm>
            <a:off x="0" y="857050"/>
            <a:ext cx="9144000" cy="5143900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22" name="Rounded Rectangle 21"/>
          <p:cNvSpPr/>
          <p:nvPr/>
        </p:nvSpPr>
        <p:spPr>
          <a:xfrm>
            <a:off x="228600" y="2590800"/>
            <a:ext cx="8686800" cy="1905000"/>
          </a:xfrm>
          <a:prstGeom prst="roundRect">
            <a:avLst>
              <a:gd name="adj" fmla="val 6601"/>
            </a:avLst>
          </a:prstGeom>
          <a:solidFill>
            <a:schemeClr val="bg1">
              <a:alpha val="76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304800" y="2590800"/>
            <a:ext cx="8610600" cy="19050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800" dirty="0" smtClean="0"/>
              <a:t>With eight workers on retainer:</a:t>
            </a:r>
            <a:endParaRPr lang="en-US" sz="2800" dirty="0"/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en-US" sz="2800" dirty="0" smtClean="0"/>
              <a:t>First movement: 2.1 seconds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en-US" sz="2800" dirty="0" smtClean="0"/>
              <a:t>First figure complete: 25.0 seconds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en-US" sz="2800" dirty="0" smtClean="0"/>
              <a:t>New figure completed: every 3.3 seconds</a:t>
            </a:r>
          </a:p>
        </p:txBody>
      </p:sp>
    </p:spTree>
    <p:extLst>
      <p:ext uri="{BB962C8B-B14F-4D97-AF65-F5344CB8AC3E}">
        <p14:creationId xmlns:p14="http://schemas.microsoft.com/office/powerpoint/2010/main" val="422290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33400" y="4419600"/>
            <a:ext cx="8305800" cy="1981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905000"/>
            <a:ext cx="8117707" cy="2282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3000" dirty="0" smtClean="0">
                <a:latin typeface="Myriad Pro Semibold"/>
                <a:cs typeface="Myriad Pro Semibold"/>
              </a:rPr>
              <a:t>Adrenaline</a:t>
            </a:r>
            <a:br>
              <a:rPr lang="en-US" sz="13000" dirty="0" smtClean="0">
                <a:latin typeface="Myriad Pro Semibold"/>
                <a:cs typeface="Myriad Pro Semibold"/>
              </a:rPr>
            </a:br>
            <a:r>
              <a:rPr lang="en-US" sz="4600" dirty="0" smtClean="0">
                <a:latin typeface="Myriad Pro Light"/>
                <a:cs typeface="Myriad Pro Light"/>
              </a:rPr>
              <a:t>Realtime Crowd-Powered Camera</a:t>
            </a:r>
          </a:p>
        </p:txBody>
      </p:sp>
      <p:pic>
        <p:nvPicPr>
          <p:cNvPr id="6" name="Picture 5" descr="jumping024_sho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05960"/>
            <a:ext cx="2667000" cy="1778000"/>
          </a:xfrm>
          <a:prstGeom prst="rect">
            <a:avLst/>
          </a:prstGeom>
        </p:spPr>
      </p:pic>
      <p:pic>
        <p:nvPicPr>
          <p:cNvPr id="7" name="Picture 6" descr="14-VID_20110415_100415031_shoope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8" b="27697"/>
          <a:stretch/>
        </p:blipFill>
        <p:spPr>
          <a:xfrm>
            <a:off x="3338914" y="4505960"/>
            <a:ext cx="2687152" cy="1783080"/>
          </a:xfrm>
          <a:prstGeom prst="rect">
            <a:avLst/>
          </a:prstGeom>
        </p:spPr>
      </p:pic>
      <p:pic>
        <p:nvPicPr>
          <p:cNvPr id="8" name="Picture 7" descr="20-VID_20110415_14331209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80" y="4505960"/>
            <a:ext cx="267462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of Realtime Crowds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213360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dirty="0" smtClean="0"/>
              <a:t>Synchronous crowds change the focus </a:t>
            </a:r>
            <a:br>
              <a:rPr lang="en-US" dirty="0" smtClean="0"/>
            </a:br>
            <a:r>
              <a:rPr lang="en-US" dirty="0" smtClean="0"/>
              <a:t>from divide-and-conquer to collaboration: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en-US" dirty="0" smtClean="0"/>
              <a:t>Simultaneous authoring </a:t>
            </a:r>
            <a:r>
              <a:rPr lang="en-US" sz="2000" dirty="0" smtClean="0">
                <a:solidFill>
                  <a:srgbClr val="7F7F7F"/>
                </a:solidFill>
              </a:rPr>
              <a:t>[</a:t>
            </a:r>
            <a:r>
              <a:rPr lang="en-US" sz="2000" dirty="0" err="1">
                <a:solidFill>
                  <a:srgbClr val="7F7F7F"/>
                </a:solidFill>
              </a:rPr>
              <a:t>Kittur</a:t>
            </a:r>
            <a:r>
              <a:rPr lang="en-US" sz="2000" dirty="0">
                <a:solidFill>
                  <a:srgbClr val="7F7F7F"/>
                </a:solidFill>
              </a:rPr>
              <a:t> 2010]</a:t>
            </a:r>
            <a:endParaRPr lang="en-US" dirty="0" smtClean="0"/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en-US" dirty="0" smtClean="0"/>
              <a:t>Distributed teams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41910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  <a:defRPr sz="32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 smtClean="0"/>
              <a:t>How might we design a crowdsourcing market </a:t>
            </a:r>
            <a:br>
              <a:rPr lang="en-US" dirty="0" smtClean="0"/>
            </a:br>
            <a:r>
              <a:rPr lang="en-US" dirty="0" smtClean="0"/>
              <a:t>to support realtime requests?</a:t>
            </a:r>
            <a:endParaRPr lang="en-US" sz="2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4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3048000"/>
          </a:xfrm>
          <a:prstGeom prst="rect">
            <a:avLst/>
          </a:prstGeom>
          <a:solidFill>
            <a:srgbClr val="2F426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2400" y="152400"/>
            <a:ext cx="86722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rgbClr val="F3F3F3"/>
                </a:solidFill>
                <a:latin typeface="Myriad Pro Semibold"/>
                <a:cs typeface="Myriad Pro Semibold"/>
              </a:rPr>
              <a:t>Crowds in Two Seconds</a:t>
            </a:r>
            <a:endParaRPr lang="en-US" sz="6600" dirty="0">
              <a:solidFill>
                <a:srgbClr val="F3F3F3"/>
              </a:solidFill>
              <a:latin typeface="Myriad Pro Semibold"/>
              <a:cs typeface="Myriad Pro Semibold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8600" y="4705002"/>
            <a:ext cx="8915400" cy="1848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200" dirty="0" smtClean="0">
                <a:latin typeface="Myriad Pro Light" pitchFamily="34" charset="0"/>
              </a:rPr>
              <a:t>Techniques for fast, synchronous crowds:</a:t>
            </a:r>
          </a:p>
          <a:p>
            <a:pPr>
              <a:lnSpc>
                <a:spcPct val="90000"/>
              </a:lnSpc>
            </a:pPr>
            <a:r>
              <a:rPr lang="en-US" sz="4200" dirty="0" smtClean="0">
                <a:latin typeface="Myriad Pro Light" pitchFamily="34" charset="0"/>
              </a:rPr>
              <a:t>      Retainer Model</a:t>
            </a:r>
          </a:p>
          <a:p>
            <a:pPr>
              <a:lnSpc>
                <a:spcPct val="90000"/>
              </a:lnSpc>
            </a:pPr>
            <a:r>
              <a:rPr lang="en-US" sz="4200" dirty="0" smtClean="0">
                <a:latin typeface="Myriad Pro Light" pitchFamily="34" charset="0"/>
              </a:rPr>
              <a:t>      Rapid Refinement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3048000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409700"/>
            <a:ext cx="1869707" cy="1308795"/>
          </a:xfrm>
          <a:prstGeom prst="rect">
            <a:avLst/>
          </a:prstGeom>
          <a:ln w="28575" cmpd="sng">
            <a:solidFill>
              <a:srgbClr val="CBCED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52400" y="1371600"/>
            <a:ext cx="58777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smtClean="0">
                <a:solidFill>
                  <a:srgbClr val="FFFFFF"/>
                </a:solidFill>
                <a:latin typeface="Myriad Pro Light"/>
                <a:cs typeface="Myriad Pro Light"/>
              </a:rPr>
              <a:t>Enabling Realtime </a:t>
            </a:r>
            <a:br>
              <a:rPr lang="en-US" sz="4200" dirty="0" smtClean="0">
                <a:solidFill>
                  <a:srgbClr val="FFFFFF"/>
                </a:solidFill>
                <a:latin typeface="Myriad Pro Light"/>
                <a:cs typeface="Myriad Pro Light"/>
              </a:rPr>
            </a:br>
            <a:r>
              <a:rPr lang="en-US" sz="4200" dirty="0" smtClean="0">
                <a:solidFill>
                  <a:srgbClr val="FFFFFF"/>
                </a:solidFill>
                <a:latin typeface="Myriad Pro Light"/>
                <a:cs typeface="Myriad Pro Light"/>
              </a:rPr>
              <a:t>Crowd-Powered Interfaces</a:t>
            </a:r>
            <a:endParaRPr lang="en-US" sz="4200" dirty="0">
              <a:solidFill>
                <a:srgbClr val="FFFFFF"/>
              </a:solidFill>
              <a:latin typeface="Myriad Pro Light"/>
              <a:cs typeface="Myriad Pro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3657600"/>
            <a:ext cx="8915400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 smtClean="0">
                <a:latin typeface="Myriad Pro Light" pitchFamily="34" charset="0"/>
              </a:rPr>
              <a:t>Realtime crowd-powered interfaces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5238402"/>
            <a:ext cx="64633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solidFill>
                  <a:schemeClr val="bg1">
                    <a:lumMod val="65000"/>
                  </a:schemeClr>
                </a:solidFill>
                <a:latin typeface="Myriad Pro Black"/>
                <a:cs typeface="Myriad Pro Black"/>
              </a:rPr>
              <a:t>1.</a:t>
            </a:r>
            <a:endParaRPr lang="en-US" sz="4200" dirty="0"/>
          </a:p>
        </p:txBody>
      </p:sp>
      <p:sp>
        <p:nvSpPr>
          <p:cNvPr id="13" name="Rectangle 12"/>
          <p:cNvSpPr/>
          <p:nvPr/>
        </p:nvSpPr>
        <p:spPr>
          <a:xfrm>
            <a:off x="228600" y="5795138"/>
            <a:ext cx="64633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 smtClean="0">
                <a:solidFill>
                  <a:schemeClr val="bg1">
                    <a:lumMod val="65000"/>
                  </a:schemeClr>
                </a:solidFill>
                <a:latin typeface="Myriad Pro Black"/>
                <a:cs typeface="Myriad Pro Black"/>
              </a:rPr>
              <a:t>2.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9989471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58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Semibold"/>
                <a:cs typeface="Myriad Pro Semibold"/>
              </a:rPr>
              <a:t>Retainer Model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1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need to gather </a:t>
            </a:r>
            <a:r>
              <a:rPr lang="en-US" u="sng" dirty="0" smtClean="0"/>
              <a:t>flash crowds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not just individuals, but entire groups, and quickly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66139" y="5410200"/>
            <a:ext cx="1600200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  <a:latin typeface="Myriad Pro Light"/>
              </a:rPr>
              <a:t>Introduction</a:t>
            </a:r>
          </a:p>
          <a:p>
            <a:r>
              <a:rPr lang="en-US" dirty="0" smtClean="0">
                <a:solidFill>
                  <a:srgbClr val="CB8F36"/>
                </a:solidFill>
                <a:latin typeface="Myriad Pro Semibold"/>
                <a:cs typeface="Myriad Pro Semibold"/>
              </a:rPr>
              <a:t>Retainer Model</a:t>
            </a:r>
          </a:p>
          <a:p>
            <a:r>
              <a:rPr lang="en-US" dirty="0" smtClean="0">
                <a:solidFill>
                  <a:srgbClr val="A6A6A6"/>
                </a:solidFill>
                <a:latin typeface="Myriad Pro Light"/>
              </a:rPr>
              <a:t>Continuous Ref. </a:t>
            </a:r>
          </a:p>
          <a:p>
            <a:r>
              <a:rPr lang="en-US" dirty="0" smtClean="0">
                <a:solidFill>
                  <a:srgbClr val="A6A6A6"/>
                </a:solidFill>
                <a:latin typeface="Myriad Pro Light"/>
              </a:rPr>
              <a:t>Evaluation</a:t>
            </a:r>
          </a:p>
          <a:p>
            <a:r>
              <a:rPr lang="en-US" dirty="0" smtClean="0">
                <a:solidFill>
                  <a:srgbClr val="A6A6A6"/>
                </a:solidFill>
                <a:latin typeface="Myriad Pro Light"/>
              </a:rPr>
              <a:t>Discussion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6688723" y="5963691"/>
            <a:ext cx="1500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>
                    <a:lumMod val="65000"/>
                  </a:prstClr>
                </a:solidFill>
                <a:latin typeface="Myriad Pro Semibold SemiExt"/>
                <a:cs typeface="Myriad Pro Semibold SemiExt"/>
              </a:rPr>
              <a:t>Adrenaline</a:t>
            </a:r>
            <a:endParaRPr lang="en-US" sz="2000" dirty="0">
              <a:solidFill>
                <a:prstClr val="white">
                  <a:lumMod val="65000"/>
                </a:prstClr>
              </a:solidFill>
              <a:latin typeface="Myriad Pro Semibold SemiExt"/>
              <a:cs typeface="Myriad Pro Semibold SemiEx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357265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Myriad Pro Light"/>
                <a:cs typeface="Myriad Pro Light"/>
              </a:rPr>
              <a:t>Post task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Myriad Pro Light"/>
                <a:cs typeface="Myriad Pro Light"/>
              </a:rPr>
              <a:t>Worker accepts task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Myriad Pro Light"/>
                <a:cs typeface="Myriad Pro Light"/>
              </a:rPr>
              <a:t>Worker begins task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Myriad Pro Light"/>
                <a:cs typeface="Myriad Pro Light"/>
              </a:rPr>
              <a:t>Worker completes task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048000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Myriad Pro"/>
                <a:cs typeface="Myriad Pro"/>
              </a:rPr>
              <a:t>Mechanical Turk</a:t>
            </a:r>
          </a:p>
        </p:txBody>
      </p:sp>
    </p:spTree>
    <p:extLst>
      <p:ext uri="{BB962C8B-B14F-4D97-AF65-F5344CB8AC3E}">
        <p14:creationId xmlns:p14="http://schemas.microsoft.com/office/powerpoint/2010/main" val="107100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Semibold"/>
                <a:cs typeface="Myriad Pro Semibold"/>
              </a:rPr>
              <a:t>Retainer Model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1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need to gather </a:t>
            </a:r>
            <a:r>
              <a:rPr lang="en-US" u="sng" dirty="0" smtClean="0"/>
              <a:t>flash crowds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not just individuals, but entire groups, and quickly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357265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Myriad Pro Light"/>
                <a:cs typeface="Myriad Pro Light"/>
              </a:rPr>
              <a:t>Post task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Myriad Pro Light"/>
                <a:cs typeface="Myriad Pro Light"/>
              </a:rPr>
              <a:t>Worker accepts task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Myriad Pro Light"/>
                <a:cs typeface="Myriad Pro Light"/>
              </a:rPr>
              <a:t>Worker begins task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Myriad Pro Light"/>
                <a:cs typeface="Myriad Pro Light"/>
              </a:rPr>
              <a:t>Worker completes task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0600" y="3352800"/>
            <a:ext cx="335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Myriad Pro Light"/>
                <a:cs typeface="Myriad Pro Light"/>
              </a:rPr>
              <a:t>Post task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Myriad Pro Light"/>
                <a:cs typeface="Myriad Pro Light"/>
              </a:rPr>
              <a:t>Worker accepts task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Myriad Pro Light"/>
                <a:cs typeface="Myriad Pro Light"/>
              </a:rPr>
              <a:t>Pay 0.5–1¢ per minute to wait on retainer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Myriad Pro Light"/>
                <a:cs typeface="Myriad Pro Light"/>
              </a:rPr>
              <a:t>Notify worker </a:t>
            </a:r>
            <a:br>
              <a:rPr lang="en-US" sz="2400" dirty="0" smtClean="0">
                <a:latin typeface="Myriad Pro Light"/>
                <a:cs typeface="Myriad Pro Light"/>
              </a:rPr>
            </a:br>
            <a:r>
              <a:rPr lang="en-US" sz="2400" dirty="0" smtClean="0">
                <a:latin typeface="Myriad Pro Light"/>
                <a:cs typeface="Myriad Pro Light"/>
              </a:rPr>
              <a:t>to begin task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Myriad Pro Light"/>
                <a:cs typeface="Myriad Pro Light"/>
              </a:rPr>
              <a:t>Worker completes task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048000"/>
            <a:ext cx="3070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Myriad Pro"/>
                <a:cs typeface="Myriad Pro"/>
              </a:rPr>
              <a:t>QuikTurKit</a:t>
            </a:r>
            <a:r>
              <a:rPr lang="en-US" sz="2400" dirty="0" smtClean="0">
                <a:latin typeface="Myriad Pro"/>
                <a:cs typeface="Myriad Pro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[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Bigham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 et al. 2010]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9" name="Circular Arrow 8"/>
          <p:cNvSpPr/>
          <p:nvPr/>
        </p:nvSpPr>
        <p:spPr>
          <a:xfrm rot="16200000">
            <a:off x="-57150" y="3790950"/>
            <a:ext cx="1066800" cy="800100"/>
          </a:xfrm>
          <a:prstGeom prst="circularArrow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3048000"/>
            <a:ext cx="2137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Myriad Pro"/>
                <a:cs typeface="Myriad Pro"/>
              </a:rPr>
              <a:t>Retainer Model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Myriad Pro Light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27281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Retainer Model Discussion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8229600" cy="25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  <a:defRPr sz="32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With long waits, offer a bonus when</a:t>
            </a:r>
            <a:br>
              <a:rPr lang="en-US" sz="3600" dirty="0" smtClean="0"/>
            </a:br>
            <a:r>
              <a:rPr lang="en-US" sz="3600" dirty="0" smtClean="0"/>
              <a:t>workers respond quickly</a:t>
            </a:r>
          </a:p>
          <a:p>
            <a:r>
              <a:rPr lang="en-US" sz="3600" dirty="0" smtClean="0"/>
              <a:t>Ten-minute wait:</a:t>
            </a:r>
            <a:br>
              <a:rPr lang="en-US" sz="3600" dirty="0" smtClean="0"/>
            </a:br>
            <a:r>
              <a:rPr lang="en-US" sz="3600" dirty="0" smtClean="0"/>
              <a:t>     </a:t>
            </a:r>
            <a:r>
              <a:rPr lang="en-US" sz="3600" dirty="0"/>
              <a:t>Without 3</a:t>
            </a:r>
            <a:r>
              <a:rPr lang="en-US" sz="3600" dirty="0" smtClean="0"/>
              <a:t>¢ bonus: 25% in two seconds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 </a:t>
            </a:r>
            <a:r>
              <a:rPr lang="en-US" sz="3600" dirty="0" smtClean="0"/>
              <a:t>    With </a:t>
            </a:r>
            <a:r>
              <a:rPr lang="en-US" sz="3600" dirty="0"/>
              <a:t>3</a:t>
            </a:r>
            <a:r>
              <a:rPr lang="en-US" sz="3600" dirty="0" smtClean="0"/>
              <a:t>¢ bonus: 61% in two seconds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4876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  <a:defRPr sz="32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One worker on retainer costs </a:t>
            </a:r>
            <a:r>
              <a:rPr lang="en-US" sz="3600" dirty="0" smtClean="0">
                <a:solidFill>
                  <a:srgbClr val="C46825"/>
                </a:solidFill>
              </a:rPr>
              <a:t>$0.30 / hour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442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Semibold"/>
                <a:cs typeface="Myriad Pro Semibold"/>
              </a:rPr>
              <a:t>Retainer Design Experiment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Four designs: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38200" y="2321004"/>
            <a:ext cx="2086208" cy="1107996"/>
            <a:chOff x="838200" y="1905000"/>
            <a:chExt cx="2086208" cy="1107996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1905000"/>
              <a:ext cx="66964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 smtClean="0">
                  <a:solidFill>
                    <a:schemeClr val="bg1">
                      <a:lumMod val="65000"/>
                    </a:schemeClr>
                  </a:solidFill>
                  <a:latin typeface="Myriad Pro Black"/>
                  <a:cs typeface="Myriad Pro Black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7800" y="2057400"/>
              <a:ext cx="147660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Myriad Pro Light"/>
                  <a:cs typeface="Myriad Pro Light"/>
                </a:rPr>
                <a:t>Baseline </a:t>
              </a:r>
              <a:br>
                <a:rPr lang="en-US" sz="2800" dirty="0" smtClean="0">
                  <a:latin typeface="Myriad Pro Light"/>
                  <a:cs typeface="Myriad Pro Light"/>
                </a:rPr>
              </a:br>
              <a:r>
                <a:rPr lang="en-US" sz="2800" dirty="0" smtClean="0">
                  <a:latin typeface="Myriad Pro Light"/>
                  <a:cs typeface="Myriad Pro Light"/>
                </a:rPr>
                <a:t>(no alert)</a:t>
              </a:r>
            </a:p>
          </p:txBody>
        </p:sp>
      </p:grpSp>
      <p:pic>
        <p:nvPicPr>
          <p:cNvPr id="6" name="Picture 5" descr="Screen shot 2011-05-23 at 10.15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362200"/>
            <a:ext cx="173566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8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Semibold"/>
                <a:cs typeface="Myriad Pro Semibold"/>
              </a:rPr>
              <a:t>Retainer Design Experiment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Four designs: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38200" y="2321004"/>
            <a:ext cx="2086208" cy="1107996"/>
            <a:chOff x="838200" y="1905000"/>
            <a:chExt cx="2086208" cy="1107996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1905000"/>
              <a:ext cx="66964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 smtClean="0">
                  <a:solidFill>
                    <a:schemeClr val="bg1">
                      <a:lumMod val="65000"/>
                    </a:schemeClr>
                  </a:solidFill>
                  <a:latin typeface="Myriad Pro Black"/>
                  <a:cs typeface="Myriad Pro Black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7800" y="2057400"/>
              <a:ext cx="147660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Myriad Pro Light"/>
                  <a:cs typeface="Myriad Pro Light"/>
                </a:rPr>
                <a:t>Baseline </a:t>
              </a:r>
              <a:br>
                <a:rPr lang="en-US" sz="2800" dirty="0" smtClean="0">
                  <a:latin typeface="Myriad Pro Light"/>
                  <a:cs typeface="Myriad Pro Light"/>
                </a:rPr>
              </a:br>
              <a:r>
                <a:rPr lang="en-US" sz="2800" dirty="0" smtClean="0">
                  <a:latin typeface="Myriad Pro Light"/>
                  <a:cs typeface="Myriad Pro Light"/>
                </a:rPr>
                <a:t>(no alert)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8155" y="3276600"/>
            <a:ext cx="1546808" cy="1077218"/>
            <a:chOff x="778155" y="3387804"/>
            <a:chExt cx="1546808" cy="1077218"/>
          </a:xfrm>
        </p:grpSpPr>
        <p:sp>
          <p:nvSpPr>
            <p:cNvPr id="11" name="TextBox 10"/>
            <p:cNvSpPr txBox="1"/>
            <p:nvPr/>
          </p:nvSpPr>
          <p:spPr>
            <a:xfrm>
              <a:off x="778155" y="3387804"/>
              <a:ext cx="65494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>
                  <a:solidFill>
                    <a:schemeClr val="bg1">
                      <a:lumMod val="65000"/>
                    </a:schemeClr>
                  </a:solidFill>
                  <a:latin typeface="Myriad Pro Black"/>
                  <a:cs typeface="Myriad Pro Black"/>
                </a:rPr>
                <a:t>2</a:t>
              </a:r>
              <a:endParaRPr lang="en-US" sz="6400" dirty="0" smtClean="0">
                <a:solidFill>
                  <a:schemeClr val="bg1">
                    <a:lumMod val="65000"/>
                  </a:schemeClr>
                </a:solidFill>
                <a:latin typeface="Myriad Pro Black"/>
                <a:cs typeface="Myriad Pro Black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47800" y="3581400"/>
              <a:ext cx="8771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Myriad Pro Light"/>
                  <a:cs typeface="Myriad Pro Light"/>
                </a:rPr>
                <a:t>Alert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458405" y="2514600"/>
            <a:ext cx="46830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7F7F7F"/>
                </a:solidFill>
                <a:latin typeface="Consolas"/>
                <a:cs typeface="Consolas"/>
              </a:rPr>
              <a:t>playAudio</a:t>
            </a:r>
            <a:r>
              <a:rPr lang="en-US" sz="2200" dirty="0" smtClean="0">
                <a:solidFill>
                  <a:srgbClr val="7F7F7F"/>
                </a:solidFill>
                <a:latin typeface="Consolas"/>
                <a:cs typeface="Consolas"/>
              </a:rPr>
              <a:t>(“alert_chime.mp3”);</a:t>
            </a:r>
          </a:p>
          <a:p>
            <a:r>
              <a:rPr lang="en-US" sz="2200" dirty="0" smtClean="0">
                <a:solidFill>
                  <a:srgbClr val="7F7F7F"/>
                </a:solidFill>
                <a:latin typeface="Consolas"/>
                <a:cs typeface="Consolas"/>
              </a:rPr>
              <a:t>alert(“Start now!”);</a:t>
            </a:r>
          </a:p>
        </p:txBody>
      </p:sp>
      <p:pic>
        <p:nvPicPr>
          <p:cNvPr id="19" name="Picture 18" descr="Screen shot 2011-05-23 at 10.31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76600"/>
            <a:ext cx="4129809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Semibold"/>
                <a:cs typeface="Myriad Pro Semibold"/>
              </a:rPr>
              <a:t>Retainer Design Experiment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Four designs: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38200" y="2321004"/>
            <a:ext cx="2086208" cy="1107996"/>
            <a:chOff x="838200" y="1905000"/>
            <a:chExt cx="2086208" cy="1107996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1905000"/>
              <a:ext cx="66964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 smtClean="0">
                  <a:solidFill>
                    <a:schemeClr val="bg1">
                      <a:lumMod val="65000"/>
                    </a:schemeClr>
                  </a:solidFill>
                  <a:latin typeface="Myriad Pro Black"/>
                  <a:cs typeface="Myriad Pro Black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7800" y="2057400"/>
              <a:ext cx="147660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Myriad Pro Light"/>
                  <a:cs typeface="Myriad Pro Light"/>
                </a:rPr>
                <a:t>Baseline </a:t>
              </a:r>
              <a:br>
                <a:rPr lang="en-US" sz="2800" dirty="0" smtClean="0">
                  <a:latin typeface="Myriad Pro Light"/>
                  <a:cs typeface="Myriad Pro Light"/>
                </a:rPr>
              </a:br>
              <a:r>
                <a:rPr lang="en-US" sz="2800" dirty="0" smtClean="0">
                  <a:latin typeface="Myriad Pro Light"/>
                  <a:cs typeface="Myriad Pro Light"/>
                </a:rPr>
                <a:t>(no alert)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8155" y="3276600"/>
            <a:ext cx="1546808" cy="1077218"/>
            <a:chOff x="778155" y="3387804"/>
            <a:chExt cx="1546808" cy="1077218"/>
          </a:xfrm>
        </p:grpSpPr>
        <p:sp>
          <p:nvSpPr>
            <p:cNvPr id="11" name="TextBox 10"/>
            <p:cNvSpPr txBox="1"/>
            <p:nvPr/>
          </p:nvSpPr>
          <p:spPr>
            <a:xfrm>
              <a:off x="778155" y="3387804"/>
              <a:ext cx="65494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>
                  <a:solidFill>
                    <a:schemeClr val="bg1">
                      <a:lumMod val="65000"/>
                    </a:schemeClr>
                  </a:solidFill>
                  <a:latin typeface="Myriad Pro Black"/>
                  <a:cs typeface="Myriad Pro Black"/>
                </a:rPr>
                <a:t>2</a:t>
              </a:r>
              <a:endParaRPr lang="en-US" sz="6400" dirty="0" smtClean="0">
                <a:solidFill>
                  <a:schemeClr val="bg1">
                    <a:lumMod val="65000"/>
                  </a:schemeClr>
                </a:solidFill>
                <a:latin typeface="Myriad Pro Black"/>
                <a:cs typeface="Myriad Pro Black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47800" y="3581400"/>
              <a:ext cx="8771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Myriad Pro Light"/>
                  <a:cs typeface="Myriad Pro Light"/>
                </a:rPr>
                <a:t>Alert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2000" y="4104382"/>
            <a:ext cx="1728649" cy="1077218"/>
            <a:chOff x="762000" y="4419600"/>
            <a:chExt cx="1728649" cy="1077218"/>
          </a:xfrm>
        </p:grpSpPr>
        <p:sp>
          <p:nvSpPr>
            <p:cNvPr id="14" name="TextBox 13"/>
            <p:cNvSpPr txBox="1"/>
            <p:nvPr/>
          </p:nvSpPr>
          <p:spPr>
            <a:xfrm>
              <a:off x="762000" y="4419600"/>
              <a:ext cx="65494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 smtClean="0">
                  <a:solidFill>
                    <a:schemeClr val="bg1">
                      <a:lumMod val="65000"/>
                    </a:schemeClr>
                  </a:solidFill>
                  <a:latin typeface="Myriad Pro Black"/>
                  <a:cs typeface="Myriad Pro Black"/>
                </a:rPr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47800" y="4572000"/>
              <a:ext cx="10428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Myriad Pro Light"/>
                  <a:cs typeface="Myriad Pro Light"/>
                </a:rPr>
                <a:t>Game</a:t>
              </a:r>
            </a:p>
          </p:txBody>
        </p:sp>
      </p:grpSp>
      <p:pic>
        <p:nvPicPr>
          <p:cNvPr id="16" name="Picture 15" descr="Screen shot 2011-05-23 at 10.18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438400"/>
            <a:ext cx="3080134" cy="3200400"/>
          </a:xfrm>
          <a:prstGeom prst="rect">
            <a:avLst/>
          </a:prstGeom>
        </p:spPr>
      </p:pic>
      <p:pic>
        <p:nvPicPr>
          <p:cNvPr id="19" name="Picture 18" descr="Screen shot 2011-05-23 at 10.31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562600"/>
            <a:ext cx="1676400" cy="7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Semibold"/>
                <a:cs typeface="Myriad Pro Semibold"/>
              </a:rPr>
              <a:t>Retainer Design Experiment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Four designs: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38200" y="2321004"/>
            <a:ext cx="2086208" cy="1107996"/>
            <a:chOff x="838200" y="1905000"/>
            <a:chExt cx="2086208" cy="1107996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1905000"/>
              <a:ext cx="66964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 smtClean="0">
                  <a:solidFill>
                    <a:schemeClr val="bg1">
                      <a:lumMod val="65000"/>
                    </a:schemeClr>
                  </a:solidFill>
                  <a:latin typeface="Myriad Pro Black"/>
                  <a:cs typeface="Myriad Pro Black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7800" y="2057400"/>
              <a:ext cx="147660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Myriad Pro Light"/>
                  <a:cs typeface="Myriad Pro Light"/>
                </a:rPr>
                <a:t>Baseline </a:t>
              </a:r>
              <a:br>
                <a:rPr lang="en-US" sz="2800" dirty="0" smtClean="0">
                  <a:latin typeface="Myriad Pro Light"/>
                  <a:cs typeface="Myriad Pro Light"/>
                </a:rPr>
              </a:br>
              <a:r>
                <a:rPr lang="en-US" sz="2800" dirty="0" smtClean="0">
                  <a:latin typeface="Myriad Pro Light"/>
                  <a:cs typeface="Myriad Pro Light"/>
                </a:rPr>
                <a:t>(no alert)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8155" y="3276600"/>
            <a:ext cx="1546808" cy="1077218"/>
            <a:chOff x="778155" y="3387804"/>
            <a:chExt cx="1546808" cy="1077218"/>
          </a:xfrm>
        </p:grpSpPr>
        <p:sp>
          <p:nvSpPr>
            <p:cNvPr id="11" name="TextBox 10"/>
            <p:cNvSpPr txBox="1"/>
            <p:nvPr/>
          </p:nvSpPr>
          <p:spPr>
            <a:xfrm>
              <a:off x="778155" y="3387804"/>
              <a:ext cx="65494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>
                  <a:solidFill>
                    <a:schemeClr val="bg1">
                      <a:lumMod val="65000"/>
                    </a:schemeClr>
                  </a:solidFill>
                  <a:latin typeface="Myriad Pro Black"/>
                  <a:cs typeface="Myriad Pro Black"/>
                </a:rPr>
                <a:t>2</a:t>
              </a:r>
              <a:endParaRPr lang="en-US" sz="6400" dirty="0" smtClean="0">
                <a:solidFill>
                  <a:schemeClr val="bg1">
                    <a:lumMod val="65000"/>
                  </a:schemeClr>
                </a:solidFill>
                <a:latin typeface="Myriad Pro Black"/>
                <a:cs typeface="Myriad Pro Black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47800" y="3581400"/>
              <a:ext cx="8771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Myriad Pro Light"/>
                  <a:cs typeface="Myriad Pro Light"/>
                </a:rPr>
                <a:t>Alert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2000" y="4104382"/>
            <a:ext cx="1728649" cy="1077218"/>
            <a:chOff x="762000" y="4419600"/>
            <a:chExt cx="1728649" cy="1077218"/>
          </a:xfrm>
        </p:grpSpPr>
        <p:sp>
          <p:nvSpPr>
            <p:cNvPr id="14" name="TextBox 13"/>
            <p:cNvSpPr txBox="1"/>
            <p:nvPr/>
          </p:nvSpPr>
          <p:spPr>
            <a:xfrm>
              <a:off x="762000" y="4419600"/>
              <a:ext cx="65494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 smtClean="0">
                  <a:solidFill>
                    <a:schemeClr val="bg1">
                      <a:lumMod val="65000"/>
                    </a:schemeClr>
                  </a:solidFill>
                  <a:latin typeface="Myriad Pro Black"/>
                  <a:cs typeface="Myriad Pro Black"/>
                </a:rPr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47800" y="4572000"/>
              <a:ext cx="10428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Myriad Pro Light"/>
                  <a:cs typeface="Myriad Pro Light"/>
                </a:rPr>
                <a:t>Game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62000" y="4953000"/>
            <a:ext cx="1948761" cy="1077218"/>
            <a:chOff x="762000" y="5410200"/>
            <a:chExt cx="1948761" cy="1077218"/>
          </a:xfrm>
        </p:grpSpPr>
        <p:sp>
          <p:nvSpPr>
            <p:cNvPr id="17" name="TextBox 16"/>
            <p:cNvSpPr txBox="1"/>
            <p:nvPr/>
          </p:nvSpPr>
          <p:spPr>
            <a:xfrm>
              <a:off x="762000" y="5410200"/>
              <a:ext cx="65494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>
                  <a:solidFill>
                    <a:schemeClr val="bg1">
                      <a:lumMod val="65000"/>
                    </a:schemeClr>
                  </a:solidFill>
                  <a:latin typeface="Myriad Pro Black"/>
                  <a:cs typeface="Myriad Pro Black"/>
                </a:rPr>
                <a:t>4</a:t>
              </a:r>
              <a:endParaRPr lang="en-US" sz="6400" dirty="0" smtClean="0">
                <a:solidFill>
                  <a:schemeClr val="bg1">
                    <a:lumMod val="65000"/>
                  </a:schemeClr>
                </a:solidFill>
                <a:latin typeface="Myriad Pro Black"/>
                <a:cs typeface="Myriad Pro Black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47800" y="5562600"/>
              <a:ext cx="1262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Myriad Pro Light"/>
                  <a:cs typeface="Myriad Pro Light"/>
                </a:rPr>
                <a:t>Reward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876800" y="2438400"/>
            <a:ext cx="260337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3¢ bonus</a:t>
            </a:r>
            <a:br>
              <a:rPr lang="en-US" sz="2800" dirty="0" smtClean="0">
                <a:solidFill>
                  <a:srgbClr val="7F7F7F"/>
                </a:solidFill>
                <a:latin typeface="Myriad Pro Light"/>
                <a:cs typeface="Myriad Pro Light"/>
              </a:rPr>
            </a:br>
            <a:r>
              <a:rPr lang="en-US" sz="2800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for dismissing</a:t>
            </a:r>
            <a:br>
              <a:rPr lang="en-US" sz="2800" dirty="0" smtClean="0">
                <a:solidFill>
                  <a:srgbClr val="7F7F7F"/>
                </a:solidFill>
                <a:latin typeface="Myriad Pro Light"/>
                <a:cs typeface="Myriad Pro Light"/>
              </a:rPr>
            </a:br>
            <a:r>
              <a:rPr lang="en-US" sz="2800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the alert</a:t>
            </a:r>
            <a:br>
              <a:rPr lang="en-US" sz="2800" dirty="0" smtClean="0">
                <a:solidFill>
                  <a:srgbClr val="7F7F7F"/>
                </a:solidFill>
                <a:latin typeface="Myriad Pro Light"/>
                <a:cs typeface="Myriad Pro Light"/>
              </a:rPr>
            </a:br>
            <a:r>
              <a:rPr lang="en-US" sz="2800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within 2 seconds</a:t>
            </a:r>
          </a:p>
        </p:txBody>
      </p:sp>
      <p:pic>
        <p:nvPicPr>
          <p:cNvPr id="21" name="Picture 20" descr="Screen shot 2011-05-23 at 10.31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267200"/>
            <a:ext cx="1676400" cy="752669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57200" y="5943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  <a:defRPr sz="32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Myriad Pro Light"/>
                <a:ea typeface="+mn-ea"/>
                <a:cs typeface="Myriad Pro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Between subjects, N=1913 tasks</a:t>
            </a:r>
          </a:p>
        </p:txBody>
      </p:sp>
    </p:spTree>
    <p:extLst>
      <p:ext uri="{BB962C8B-B14F-4D97-AF65-F5344CB8AC3E}">
        <p14:creationId xmlns:p14="http://schemas.microsoft.com/office/powerpoint/2010/main" val="139598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DEO-Camer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5397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/>
          <a:p>
            <a:r>
              <a:rPr lang="en-US" sz="4800" cap="all" dirty="0" err="1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ideo</a:t>
            </a:r>
            <a:r>
              <a:rPr lang="en-US" sz="4800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prototype digital camera</a:t>
            </a:r>
            <a:br>
              <a:rPr lang="en-US" sz="4800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4800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with instant review</a:t>
            </a:r>
            <a:endParaRPr lang="en-US" sz="4800" dirty="0">
              <a:ln w="63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Semibold"/>
                <a:cs typeface="Myriad Pro Semibold"/>
              </a:rPr>
              <a:t>Retainer Time Results</a:t>
            </a:r>
            <a:endParaRPr lang="en-US" dirty="0">
              <a:latin typeface="Myriad Pro Semibold"/>
              <a:cs typeface="Myriad Pro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A small reward brought 61% of workers back within 2 seconds, and 75% within 3 seconds.</a:t>
            </a:r>
            <a:br>
              <a:rPr lang="en-US" dirty="0" smtClean="0"/>
            </a:br>
            <a:r>
              <a:rPr lang="en-US" sz="2000" dirty="0" smtClean="0">
                <a:solidFill>
                  <a:srgbClr val="7F7F7F"/>
                </a:solidFill>
              </a:rPr>
              <a:t>(Performance similar to 2-minute retainer w/o bonus)</a:t>
            </a:r>
            <a:endParaRPr lang="en-US" dirty="0" smtClean="0">
              <a:solidFill>
                <a:srgbClr val="7F7F7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4" y="2857888"/>
            <a:ext cx="7361656" cy="364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6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riad Pro Semibold"/>
                <a:cs typeface="Myriad Pro Semibold"/>
              </a:rPr>
              <a:t>Results: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Rapid Refinement had lower variance </a:t>
            </a:r>
            <a:br>
              <a:rPr lang="en-US" dirty="0" smtClean="0"/>
            </a:br>
            <a:r>
              <a:rPr lang="en-US" dirty="0" smtClean="0"/>
              <a:t>than Generate-One.</a:t>
            </a:r>
            <a:br>
              <a:rPr lang="en-US" dirty="0" smtClean="0"/>
            </a:b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σ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=2.2 vs.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σ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=2.6 on a 9-point Likert scale)</a:t>
            </a:r>
          </a:p>
          <a:p>
            <a:r>
              <a:rPr lang="en-US" dirty="0" smtClean="0"/>
              <a:t>Generate-and-Vote matches the professional photographer.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(μ=6.6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vs. μ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=6.4)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Cost: 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en-US" dirty="0" smtClean="0"/>
              <a:t>Rapid Refinement and Generate-One: 22¢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en-US" dirty="0" smtClean="0"/>
              <a:t>Generate-and-Vote: 53</a:t>
            </a:r>
            <a:r>
              <a:rPr lang="en-US" dirty="0"/>
              <a:t>¢</a:t>
            </a:r>
          </a:p>
        </p:txBody>
      </p:sp>
    </p:spTree>
    <p:extLst>
      <p:ext uri="{BB962C8B-B14F-4D97-AF65-F5344CB8AC3E}">
        <p14:creationId xmlns:p14="http://schemas.microsoft.com/office/powerpoint/2010/main" val="30228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yriad Pro Semibold"/>
                <a:cs typeface="Myriad Pro Semibold"/>
              </a:rPr>
              <a:t>Results: Delay</a:t>
            </a:r>
            <a:endParaRPr lang="en-US" dirty="0">
              <a:latin typeface="Myriad Pro Semibold"/>
              <a:cs typeface="Myriad Pro Semibold"/>
            </a:endParaRPr>
          </a:p>
        </p:txBody>
      </p:sp>
      <p:pic>
        <p:nvPicPr>
          <p:cNvPr id="7" name="Picture 6" descr="timeline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039770" cy="110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view-2-ebrie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-152400" y="3429000"/>
            <a:ext cx="5201920" cy="3429000"/>
          </a:xfrm>
          <a:prstGeom prst="rect">
            <a:avLst/>
          </a:prstGeom>
        </p:spPr>
      </p:pic>
      <p:pic>
        <p:nvPicPr>
          <p:cNvPr id="15" name="Picture 14" descr="review-5-kw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5"/>
          <a:stretch/>
        </p:blipFill>
        <p:spPr>
          <a:xfrm>
            <a:off x="4572000" y="3366492"/>
            <a:ext cx="4749644" cy="3567708"/>
          </a:xfrm>
          <a:prstGeom prst="rect">
            <a:avLst/>
          </a:prstGeom>
        </p:spPr>
      </p:pic>
      <p:pic>
        <p:nvPicPr>
          <p:cNvPr id="5" name="Picture 4" descr="review-1-jmpk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9" b="3210"/>
          <a:stretch/>
        </p:blipFill>
        <p:spPr>
          <a:xfrm>
            <a:off x="4572000" y="0"/>
            <a:ext cx="4572000" cy="3422952"/>
          </a:xfrm>
          <a:prstGeom prst="rect">
            <a:avLst/>
          </a:prstGeom>
        </p:spPr>
      </p:pic>
      <p:pic>
        <p:nvPicPr>
          <p:cNvPr id="7" name="Picture 6" descr="review-3-jeffwilcox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r="4371" b="-155"/>
          <a:stretch/>
        </p:blipFill>
        <p:spPr>
          <a:xfrm>
            <a:off x="-169332" y="-76200"/>
            <a:ext cx="4748590" cy="3523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52400" y="6488668"/>
            <a:ext cx="345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Myriad Pro Light"/>
                <a:cs typeface="Myriad Pro Light"/>
              </a:rPr>
              <a:t>CC Flickr: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Myriad Pro Light"/>
                <a:cs typeface="Myriad Pro Light"/>
              </a:rPr>
              <a:t>jeffwilcox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Myriad Pro Light"/>
                <a:cs typeface="Myriad Pro Light"/>
              </a:rPr>
              <a:t>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Myriad Pro Light"/>
                <a:cs typeface="Myriad Pro Light"/>
              </a:rPr>
              <a:t>jmpk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Myriad Pro Light"/>
                <a:cs typeface="Myriad Pro Light"/>
              </a:rPr>
              <a:t>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Myriad Pro Light"/>
                <a:cs typeface="Myriad Pro Light"/>
              </a:rPr>
              <a:t>ebriel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Myriad Pro Light"/>
                <a:cs typeface="Myriad Pro Light"/>
              </a:rPr>
              <a:t>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Myriad Pro Light"/>
                <a:cs typeface="Myriad Pro Light"/>
              </a:rPr>
              <a:t>jwl</a:t>
            </a:r>
            <a:endParaRPr lang="en-US" dirty="0" smtClean="0">
              <a:solidFill>
                <a:schemeClr val="bg1">
                  <a:lumMod val="85000"/>
                </a:schemeClr>
              </a:solidFill>
              <a:latin typeface="Myriad Pro Light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60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200" dirty="0" smtClean="0">
                <a:latin typeface="Myriad Pro Semibold"/>
                <a:cs typeface="Myriad Pro Semibold"/>
              </a:rPr>
              <a:t>Adrenaline</a:t>
            </a:r>
            <a:endParaRPr lang="en-US" sz="6200" dirty="0">
              <a:latin typeface="Myriad Pro Semibold"/>
              <a:cs typeface="Myriad Pro Semi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143000"/>
            <a:ext cx="5013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Realtime Crowd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-Powered Camera</a:t>
            </a:r>
          </a:p>
        </p:txBody>
      </p:sp>
      <p:pic>
        <p:nvPicPr>
          <p:cNvPr id="5" name="25a-Bernstein-jumping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981200"/>
            <a:ext cx="4572000" cy="3048000"/>
          </a:xfrm>
          <a:prstGeom prst="rect">
            <a:avLst/>
          </a:prstGeom>
          <a:ln w="28575" cmpd="sng">
            <a:solidFill>
              <a:srgbClr val="7F7F7F"/>
            </a:solidFill>
          </a:ln>
        </p:spPr>
      </p:pic>
      <p:pic>
        <p:nvPicPr>
          <p:cNvPr id="6" name="Picture 5" descr="jumping023_shoo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4572000" cy="3048000"/>
          </a:xfrm>
          <a:prstGeom prst="rect">
            <a:avLst/>
          </a:prstGeom>
          <a:ln w="28575" cmpd="sng">
            <a:solidFill>
              <a:srgbClr val="7F7F7F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609600" y="6034836"/>
            <a:ext cx="7924800" cy="1373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067" y="5689099"/>
            <a:ext cx="2275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Myriad Pro Light"/>
                <a:cs typeface="Myriad Pro Light"/>
              </a:rPr>
              <a:t>Time to final picture:</a:t>
            </a:r>
            <a:endParaRPr lang="en-US" sz="2000" dirty="0">
              <a:latin typeface="Myriad Pro Light"/>
              <a:cs typeface="Myriad Pro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3663" y="5029200"/>
            <a:ext cx="2696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Ten second video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Myriad Pro Light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41086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200" dirty="0" smtClean="0">
                <a:latin typeface="Myriad Pro Semibold"/>
                <a:cs typeface="Myriad Pro Semibold"/>
              </a:rPr>
              <a:t>Adrenaline</a:t>
            </a:r>
            <a:endParaRPr lang="en-US" sz="6200" dirty="0">
              <a:latin typeface="Myriad Pro Semibold"/>
              <a:cs typeface="Myriad Pro Semi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143000"/>
            <a:ext cx="3972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Myriad Pro Light"/>
                <a:cs typeface="Myriad Pro Light"/>
              </a:rPr>
              <a:t>A Crowd-Powered Camera</a:t>
            </a:r>
          </a:p>
        </p:txBody>
      </p:sp>
      <p:pic>
        <p:nvPicPr>
          <p:cNvPr id="5" name="adrenaline-demo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555" r="11478"/>
          <a:stretch/>
        </p:blipFill>
        <p:spPr>
          <a:xfrm>
            <a:off x="522940" y="1752600"/>
            <a:ext cx="602129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4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143000"/>
            <a:ext cx="8534400" cy="1853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300" dirty="0" smtClean="0">
                <a:latin typeface="Myriad Pro Semibold"/>
                <a:cs typeface="Myriad Pro Semibold"/>
              </a:rPr>
              <a:t>How do we </a:t>
            </a:r>
            <a:br>
              <a:rPr lang="en-US" sz="6300" dirty="0" smtClean="0">
                <a:latin typeface="Myriad Pro Semibold"/>
                <a:cs typeface="Myriad Pro Semibold"/>
              </a:rPr>
            </a:br>
            <a:r>
              <a:rPr lang="en-US" sz="6300" dirty="0" smtClean="0">
                <a:latin typeface="Myriad Pro Semibold"/>
                <a:cs typeface="Myriad Pro Semibold"/>
              </a:rPr>
              <a:t>recruit crowds quickly?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3777547"/>
            <a:ext cx="8153400" cy="1853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300" dirty="0" smtClean="0">
                <a:solidFill>
                  <a:srgbClr val="C46825"/>
                </a:solidFill>
                <a:latin typeface="Myriad Pro Semibold"/>
                <a:cs typeface="Myriad Pro Semibold"/>
              </a:rPr>
              <a:t>Approach:</a:t>
            </a:r>
          </a:p>
          <a:p>
            <a:pPr>
              <a:lnSpc>
                <a:spcPct val="90000"/>
              </a:lnSpc>
            </a:pPr>
            <a:r>
              <a:rPr lang="en-US" sz="6300" dirty="0" smtClean="0">
                <a:solidFill>
                  <a:srgbClr val="C46825"/>
                </a:solidFill>
                <a:latin typeface="Myriad Pro Semibold"/>
                <a:cs typeface="Myriad Pro Semibold"/>
              </a:rPr>
              <a:t>Retainer model</a:t>
            </a:r>
          </a:p>
        </p:txBody>
      </p:sp>
    </p:spTree>
    <p:extLst>
      <p:ext uri="{BB962C8B-B14F-4D97-AF65-F5344CB8AC3E}">
        <p14:creationId xmlns:p14="http://schemas.microsoft.com/office/powerpoint/2010/main" val="391119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Personalization via Friendsourc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 Light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Myriad Pro Light"/>
            <a:cs typeface="Myriad Pro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46454</TotalTime>
  <Words>1771</Words>
  <Application>Microsoft Macintosh PowerPoint</Application>
  <PresentationFormat>On-screen Show (4:3)</PresentationFormat>
  <Paragraphs>462</Paragraphs>
  <Slides>52</Slides>
  <Notes>32</Notes>
  <HiddenSlides>4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Personalization via Friendsourcing</vt:lpstr>
      <vt:lpstr>PowerPoint Presentation</vt:lpstr>
      <vt:lpstr>PowerPoint Presentation</vt:lpstr>
      <vt:lpstr>PowerPoint Presentation</vt:lpstr>
      <vt:lpstr>PowerPoint Presentation</vt:lpstr>
      <vt:lpstr>ideo prototype digital camera with instant review</vt:lpstr>
      <vt:lpstr>PowerPoint Presentation</vt:lpstr>
      <vt:lpstr>Adrenaline</vt:lpstr>
      <vt:lpstr>Adrenaline</vt:lpstr>
      <vt:lpstr>PowerPoint Presentation</vt:lpstr>
      <vt:lpstr>Retainer Model</vt:lpstr>
      <vt:lpstr>Retainer Model</vt:lpstr>
      <vt:lpstr>Retainer Experiment</vt:lpstr>
      <vt:lpstr>How quickly do retainer workers return?</vt:lpstr>
      <vt:lpstr>How quickly do retainer workers return?</vt:lpstr>
      <vt:lpstr>How quickly do retainer workers return?</vt:lpstr>
      <vt:lpstr>A|B: Instant Votes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Rapid Refinement</vt:lpstr>
      <vt:lpstr>Rapid Refinement</vt:lpstr>
      <vt:lpstr>Rapid Refinement</vt:lpstr>
      <vt:lpstr>Rapid Refinement</vt:lpstr>
      <vt:lpstr>Rapid Refinement</vt:lpstr>
      <vt:lpstr>PowerPoint Presentation</vt:lpstr>
      <vt:lpstr>Evaluation</vt:lpstr>
      <vt:lpstr>PowerPoint Presentation</vt:lpstr>
      <vt:lpstr>Choosing and Rating Photos</vt:lpstr>
      <vt:lpstr>PowerPoint Presentation</vt:lpstr>
      <vt:lpstr>PowerPoint Presentation</vt:lpstr>
      <vt:lpstr>PowerPoint Presentation</vt:lpstr>
      <vt:lpstr>Rapid refinement fastest, with least timing variance</vt:lpstr>
      <vt:lpstr>Tradeoffs in Rapid Refinement</vt:lpstr>
      <vt:lpstr>PowerPoint Presentation</vt:lpstr>
      <vt:lpstr>PowerPoint Presentation</vt:lpstr>
      <vt:lpstr>PowerPoint Presentation</vt:lpstr>
      <vt:lpstr>The Future of Realtime Crowds</vt:lpstr>
      <vt:lpstr>PowerPoint Presentation</vt:lpstr>
      <vt:lpstr>PowerPoint Presentation</vt:lpstr>
      <vt:lpstr>Retainer Model</vt:lpstr>
      <vt:lpstr>Retainer Model</vt:lpstr>
      <vt:lpstr>Retainer Model Discussion</vt:lpstr>
      <vt:lpstr>Retainer Design Experiment</vt:lpstr>
      <vt:lpstr>Retainer Design Experiment</vt:lpstr>
      <vt:lpstr>Retainer Design Experiment</vt:lpstr>
      <vt:lpstr>Retainer Design Experiment</vt:lpstr>
      <vt:lpstr>Retainer Time Results</vt:lpstr>
      <vt:lpstr>Results: Quality</vt:lpstr>
      <vt:lpstr>Results: Delay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Bernstein</dc:creator>
  <cp:lastModifiedBy>Michael Bernstein</cp:lastModifiedBy>
  <cp:revision>1527</cp:revision>
  <dcterms:created xsi:type="dcterms:W3CDTF">2010-10-02T20:33:49Z</dcterms:created>
  <dcterms:modified xsi:type="dcterms:W3CDTF">2011-10-17T16:26:45Z</dcterms:modified>
</cp:coreProperties>
</file>