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62" r:id="rId2"/>
    <p:sldId id="662" r:id="rId3"/>
    <p:sldId id="704" r:id="rId4"/>
    <p:sldId id="667" r:id="rId5"/>
    <p:sldId id="663" r:id="rId6"/>
    <p:sldId id="664" r:id="rId7"/>
    <p:sldId id="705" r:id="rId8"/>
    <p:sldId id="710" r:id="rId9"/>
    <p:sldId id="665" r:id="rId10"/>
    <p:sldId id="666" r:id="rId11"/>
    <p:sldId id="669" r:id="rId12"/>
    <p:sldId id="708" r:id="rId13"/>
    <p:sldId id="706" r:id="rId14"/>
    <p:sldId id="670" r:id="rId15"/>
    <p:sldId id="674" r:id="rId16"/>
    <p:sldId id="675" r:id="rId17"/>
    <p:sldId id="676" r:id="rId18"/>
    <p:sldId id="684" r:id="rId19"/>
    <p:sldId id="677" r:id="rId20"/>
    <p:sldId id="709" r:id="rId21"/>
    <p:sldId id="678" r:id="rId22"/>
    <p:sldId id="679" r:id="rId23"/>
    <p:sldId id="680" r:id="rId24"/>
    <p:sldId id="681" r:id="rId25"/>
    <p:sldId id="682" r:id="rId26"/>
    <p:sldId id="685" r:id="rId27"/>
    <p:sldId id="683" r:id="rId28"/>
    <p:sldId id="686" r:id="rId29"/>
    <p:sldId id="688" r:id="rId30"/>
    <p:sldId id="687" r:id="rId31"/>
    <p:sldId id="689" r:id="rId32"/>
    <p:sldId id="691" r:id="rId33"/>
    <p:sldId id="690" r:id="rId34"/>
    <p:sldId id="692" r:id="rId35"/>
    <p:sldId id="693" r:id="rId36"/>
    <p:sldId id="694" r:id="rId37"/>
    <p:sldId id="695" r:id="rId38"/>
    <p:sldId id="696" r:id="rId39"/>
    <p:sldId id="697" r:id="rId40"/>
    <p:sldId id="698" r:id="rId41"/>
    <p:sldId id="699" r:id="rId42"/>
    <p:sldId id="700" r:id="rId43"/>
    <p:sldId id="701" r:id="rId44"/>
    <p:sldId id="70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A9BB"/>
    <a:srgbClr val="EBEBEB"/>
    <a:srgbClr val="F2F2F2"/>
    <a:srgbClr val="E6E6E6"/>
    <a:srgbClr val="EEEEEE"/>
    <a:srgbClr val="C1A600"/>
    <a:srgbClr val="A8A900"/>
    <a:srgbClr val="BC009D"/>
    <a:srgbClr val="FF00FF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5" autoAdjust="0"/>
    <p:restoredTop sz="95380" autoAdjust="0"/>
  </p:normalViewPr>
  <p:slideViewPr>
    <p:cSldViewPr>
      <p:cViewPr varScale="1">
        <p:scale>
          <a:sx n="103" d="100"/>
          <a:sy n="103" d="100"/>
        </p:scale>
        <p:origin x="-944" y="-96"/>
      </p:cViewPr>
      <p:guideLst>
        <p:guide orient="horz" pos="1417"/>
        <p:guide pos="7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Tail Answer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Good Ranking</c:v>
                </c:pt>
                <c:pt idx="1">
                  <c:v>Bad Ranking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5.81</c:v>
                </c:pt>
                <c:pt idx="1">
                  <c:v>5.12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Tail Answer</c:v>
                </c:pt>
              </c:strCache>
            </c:strRef>
          </c:tx>
          <c:spPr>
            <a:solidFill>
              <a:srgbClr val="376092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Good Ranking</c:v>
                </c:pt>
                <c:pt idx="1">
                  <c:v>Bad Ranking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5.54</c:v>
                </c:pt>
                <c:pt idx="1">
                  <c:v>3.76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0990680"/>
        <c:axId val="1990995832"/>
      </c:barChart>
      <c:catAx>
        <c:axId val="1990990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Myriad Pro Light"/>
                <a:cs typeface="Myriad Pro Light"/>
              </a:defRPr>
            </a:pPr>
            <a:endParaRPr lang="en-US"/>
          </a:p>
        </c:txPr>
        <c:crossAx val="1990995832"/>
        <c:crosses val="autoZero"/>
        <c:auto val="1"/>
        <c:lblAlgn val="ctr"/>
        <c:lblOffset val="100"/>
        <c:noMultiLvlLbl val="0"/>
      </c:catAx>
      <c:valAx>
        <c:axId val="1990995832"/>
        <c:scaling>
          <c:orientation val="minMax"/>
          <c:max val="7.0"/>
          <c:min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dirty="0" smtClean="0">
                    <a:latin typeface="Myriad Pro Light"/>
                    <a:cs typeface="Myriad Pro Light"/>
                  </a:rPr>
                  <a:t>Useful</a:t>
                </a:r>
                <a:endParaRPr lang="en-US" sz="2400" b="0" dirty="0">
                  <a:latin typeface="Myriad Pro Light"/>
                  <a:cs typeface="Myriad Pro Light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Myriad Pro Light"/>
                <a:cs typeface="Myriad Pro Light"/>
              </a:defRPr>
            </a:pPr>
            <a:endParaRPr lang="en-US"/>
          </a:p>
        </c:txPr>
        <c:crossAx val="19909906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Myriad Pro Light"/>
              <a:cs typeface="Myriad Pro Ligh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Tail Answer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Good Ranking</c:v>
                </c:pt>
                <c:pt idx="1">
                  <c:v>Bad Ranking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5.06</c:v>
                </c:pt>
                <c:pt idx="1">
                  <c:v>4.54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Tail Answer</c:v>
                </c:pt>
              </c:strCache>
            </c:strRef>
          </c:tx>
          <c:spPr>
            <a:solidFill>
              <a:srgbClr val="376092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Good Ranking</c:v>
                </c:pt>
                <c:pt idx="1">
                  <c:v>Bad Ranking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4.1</c:v>
                </c:pt>
                <c:pt idx="1">
                  <c:v>2.66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8021560"/>
        <c:axId val="1977711688"/>
      </c:barChart>
      <c:catAx>
        <c:axId val="1978021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Myriad Pro Light"/>
                <a:cs typeface="Myriad Pro Light"/>
              </a:defRPr>
            </a:pPr>
            <a:endParaRPr lang="en-US"/>
          </a:p>
        </c:txPr>
        <c:crossAx val="1977711688"/>
        <c:crosses val="autoZero"/>
        <c:auto val="1"/>
        <c:lblAlgn val="ctr"/>
        <c:lblOffset val="100"/>
        <c:noMultiLvlLbl val="0"/>
      </c:catAx>
      <c:valAx>
        <c:axId val="1977711688"/>
        <c:scaling>
          <c:orientation val="minMax"/>
          <c:max val="7.0"/>
          <c:min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dirty="0" smtClean="0">
                    <a:latin typeface="Myriad Pro Light"/>
                    <a:cs typeface="Myriad Pro Light"/>
                  </a:rPr>
                  <a:t>No clicks</a:t>
                </a:r>
                <a:endParaRPr lang="en-US" sz="2400" b="0" dirty="0">
                  <a:latin typeface="Myriad Pro Light"/>
                  <a:cs typeface="Myriad Pro Light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Myriad Pro Light"/>
                <a:cs typeface="Myriad Pro Light"/>
              </a:defRPr>
            </a:pPr>
            <a:endParaRPr lang="en-US"/>
          </a:p>
        </c:txPr>
        <c:crossAx val="19780215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Myriad Pro Light"/>
              <a:cs typeface="Myriad Pro Ligh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EC1E4-29B5-6240-A340-7B90A53593A6}" type="datetimeFigureOut">
              <a:rPr lang="en-US" smtClean="0"/>
              <a:pPr/>
              <a:t>5/1/12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58597-3A9E-4542-9668-044DEDAAE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271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0AAAF-152E-4B12-95F1-261504718D49}" type="datetimeFigureOut">
              <a:rPr lang="en-US" smtClean="0"/>
              <a:pPr/>
              <a:t>5/1/12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D6830-2D95-431B-9B14-8FF2DDEC1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94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I’m going to demonstrate how we can use crowd data to directly support a large range of user need</a:t>
            </a:r>
            <a:r>
              <a:rPr lang="en-US" sz="1800" baseline="0" dirty="0" smtClean="0"/>
              <a:t>s that would be difficult to individually program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339C3-8D0E-4948-9432-ED44F8A3727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pipeline,</a:t>
            </a:r>
            <a:r>
              <a:rPr lang="en-US" baseline="0" dirty="0" smtClean="0"/>
              <a:t> and a relatively </a:t>
            </a:r>
            <a:r>
              <a:rPr lang="en-US" dirty="0" smtClean="0"/>
              <a:t>complicated one because this is a complex problem. My talk will be focused around these three stages: finding candidates, filtering them, and authoring the answer. Of the three, filtering is going to be the most interesting and difficult.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6830-2D95-431B-9B14-8FF2DDEC11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77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accomplish these goals, we extract knowledge about answers from the activities of thousands of web users. To identify information needs, we use large-scale log analysis of web browsing patterns. To filter the needs, we augment log analysis with paid crowdsourcing. To extract answer content, we use paid crowdsourcing.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6830-2D95-431B-9B14-8FF2DDEC11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47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6830-2D95-431B-9B14-8FF2DDEC110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47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</a:t>
            </a:r>
            <a:r>
              <a:rPr lang="en-US" baseline="0" dirty="0" smtClean="0"/>
              <a:t> of these filters are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6830-2D95-431B-9B14-8FF2DDEC110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78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6830-2D95-431B-9B14-8FF2DDEC110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47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Spooning joke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6830-2D95-431B-9B14-8FF2DDEC110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44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accomplish these goals, we extract knowledge about answers from the activities of thousands of web users. To identify information needs, we use large-scale log analysis of web browsing patterns. To filter the needs, we augment log analysis with paid crowdsourcing. To extract answer content, we use paid crowdsourcing.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6830-2D95-431B-9B14-8FF2DDEC110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47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often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triggered is power law: mean is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year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σ=6318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r>
              <a:rPr lang="en-US" dirty="0" smtClean="0"/>
              <a:t>$9,000 for all 19</a:t>
            </a:r>
            <a:r>
              <a:rPr lang="en-US" baseline="0" dirty="0" smtClean="0"/>
              <a:t>,000 </a:t>
            </a:r>
            <a:r>
              <a:rPr lang="en-US" dirty="0" smtClean="0"/>
              <a:t>candidates.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6830-2D95-431B-9B14-8FF2DDEC110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43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users were able to select</a:t>
            </a:r>
            <a:r>
              <a:rPr lang="en-US" baseline="0" dirty="0" smtClean="0"/>
              <a:t> queries and then rate search result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6830-2D95-431B-9B14-8FF2DDEC110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29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participant, and query (nested in answer) as random effects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Ranking and answer were fixed effects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included an interaction term for ranking*answer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6830-2D95-431B-9B14-8FF2DDEC110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9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search engines have long connected people to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documents,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now beginning to also connect people directly to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information.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6830-2D95-431B-9B14-8FF2DDEC11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06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Ranking, which is central to search engines, had an effect size just twice of Tail Answers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Large</a:t>
            </a:r>
            <a:r>
              <a:rPr lang="en-US" baseline="0" dirty="0" smtClean="0"/>
              <a:t> interaction: answers will be particularly useful when search engine can tell they are serving poor results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6830-2D95-431B-9B14-8FF2DDEC110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16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positive effect was more than doubled</a:t>
            </a:r>
            <a:r>
              <a:rPr lang="en-US" baseline="0" dirty="0" smtClean="0"/>
              <a:t> for giving you information rather than result pages.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6830-2D95-431B-9B14-8FF2DDEC110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16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339C3-8D0E-4948-9432-ED44F8A3727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engines must author the content, test which queries to trigger on, find a data source to feed the answer, and keep the answer up-to-date as the web changes.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searchers only receive relevant direct answers when they have extremely common information needs.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6830-2D95-431B-9B14-8FF2DDEC11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9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engines must author the content, test which queries to trigger on, find a data source to feed the answer, and keep the answer up-to-date as the web changes.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searchers only receive relevant direct answers when they have extremely common information needs.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6830-2D95-431B-9B14-8FF2DDEC11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96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 of all queries are unique, and users rarely see most answers.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6830-2D95-431B-9B14-8FF2DDEC11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40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Somewhere between the head and the</a:t>
            </a:r>
            <a:r>
              <a:rPr lang="en-US" baseline="0" dirty="0" smtClean="0"/>
              <a:t> very tail is the “torso”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6830-2D95-431B-9B14-8FF2DDEC110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70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there are typos, there are still improvements to be made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6830-2D95-431B-9B14-8FF2DDEC11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62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two types of crowds here</a:t>
            </a:r>
            <a:r>
              <a:rPr lang="en-US" baseline="0" dirty="0" smtClean="0"/>
              <a:t> ---</a:t>
            </a:r>
            <a:r>
              <a:rPr lang="en-US" dirty="0" smtClean="0"/>
              <a:t> I'll tell you through this talk how we use them.</a:t>
            </a:r>
            <a:r>
              <a:rPr lang="en-US" baseline="0" dirty="0" smtClean="0"/>
              <a:t> One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6830-2D95-431B-9B14-8FF2DDEC11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72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a pipeline,</a:t>
            </a:r>
            <a:r>
              <a:rPr lang="en-US" baseline="0" dirty="0" smtClean="0"/>
              <a:t> and a relatively </a:t>
            </a:r>
            <a:r>
              <a:rPr lang="en-US" dirty="0" smtClean="0"/>
              <a:t>complicated one because this is a complex problem. Most</a:t>
            </a:r>
            <a:r>
              <a:rPr lang="en-US" baseline="0" dirty="0" smtClean="0"/>
              <a:t> of the talk will be focused on explaining and exploring this pipeline.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6830-2D95-431B-9B14-8FF2DDEC110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6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CD0A-F169-C24A-A46E-089158F6181C}" type="datetime1">
              <a:rPr lang="en-US" smtClean="0"/>
              <a:t>5/5/12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E67-9F6E-41EB-A0A0-62A7CB630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EE02-E8DD-4A49-A0BE-C31756C665AF}" type="datetime1">
              <a:rPr lang="en-US" smtClean="0"/>
              <a:t>5/5/12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E67-9F6E-41EB-A0A0-62A7CB630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5365-9A07-3A43-9E82-AF52D12F5857}" type="datetime1">
              <a:rPr lang="en-US" smtClean="0"/>
              <a:t>5/5/12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E67-9F6E-41EB-A0A0-62A7CB630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yriad Pro Light"/>
                <a:cs typeface="Myriad Pro Light"/>
              </a:defRPr>
            </a:lvl1pPr>
            <a:lvl2pPr>
              <a:defRPr b="0" i="0">
                <a:latin typeface="Myriad Pro Light"/>
                <a:cs typeface="Myriad Pro Light"/>
              </a:defRPr>
            </a:lvl2pPr>
            <a:lvl3pPr>
              <a:defRPr b="0" i="0">
                <a:latin typeface="Myriad Pro Light"/>
                <a:cs typeface="Myriad Pro Light"/>
              </a:defRPr>
            </a:lvl3pPr>
            <a:lvl4pPr>
              <a:defRPr b="0" i="0">
                <a:latin typeface="Myriad Pro Light"/>
                <a:cs typeface="Myriad Pro Light"/>
              </a:defRPr>
            </a:lvl4pPr>
            <a:lvl5pPr>
              <a:defRPr b="0" i="0">
                <a:latin typeface="Myriad Pro Light"/>
                <a:cs typeface="Myriad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51EC-2D44-8D4B-A453-B90DD6BE1F1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t>5/5/12</a:t>
            </a:fld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E67-9F6E-41EB-A0A0-62A7CB630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Semibold"/>
                <a:cs typeface="Myriad Pro Semi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yriad Pro Light"/>
                <a:cs typeface="Myriad Pro Light"/>
              </a:defRPr>
            </a:lvl1pPr>
            <a:lvl2pPr>
              <a:defRPr b="0" i="0">
                <a:latin typeface="Myriad Pro Light"/>
                <a:cs typeface="Myriad Pro Light"/>
              </a:defRPr>
            </a:lvl2pPr>
            <a:lvl3pPr>
              <a:defRPr b="0" i="0">
                <a:latin typeface="Myriad Pro Light"/>
                <a:cs typeface="Myriad Pro Light"/>
              </a:defRPr>
            </a:lvl3pPr>
            <a:lvl4pPr>
              <a:defRPr b="0" i="0">
                <a:latin typeface="Myriad Pro Light"/>
                <a:cs typeface="Myriad Pro Light"/>
              </a:defRPr>
            </a:lvl4pPr>
            <a:lvl5pPr>
              <a:defRPr b="0" i="0">
                <a:latin typeface="Myriad Pro Light"/>
                <a:cs typeface="Myriad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41C4-65A1-604A-B632-96054038BCB4}" type="datetime1">
              <a:rPr lang="en-US" smtClean="0"/>
              <a:t>5/5/12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E67-9F6E-41EB-A0A0-62A7CB630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780E-1985-B24E-A3E3-9622F3E5F04F}" type="datetime1">
              <a:rPr lang="en-US" smtClean="0"/>
              <a:t>5/5/12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E67-9F6E-41EB-A0A0-62A7CB630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0997-BBC5-3241-AE78-2F5DDADF57D1}" type="datetime1">
              <a:rPr lang="en-US" smtClean="0"/>
              <a:t>5/5/12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E67-9F6E-41EB-A0A0-62A7CB630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4A4C-DE44-D848-9CDA-D23EAF87636A}" type="datetime1">
              <a:rPr lang="en-US" smtClean="0"/>
              <a:t>5/5/12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E67-9F6E-41EB-A0A0-62A7CB630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ED12-4A69-E642-A87A-22ABBFCAE607}" type="datetime1">
              <a:rPr lang="en-US" smtClean="0"/>
              <a:t>5/5/12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E67-9F6E-41EB-A0A0-62A7CB630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828E-17FD-DD43-BACC-64EC113AE99B}" type="datetime1">
              <a:rPr lang="en-US" smtClean="0"/>
              <a:t>5/5/12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E67-9F6E-41EB-A0A0-62A7CB630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F2A-04C0-FD4A-A1FD-3EDD19DC1BCA}" type="datetime1">
              <a:rPr lang="en-US" smtClean="0"/>
              <a:t>5/5/12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E67-9F6E-41EB-A0A0-62A7CB630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45F0-3B1E-6948-9650-E853408F61E5}" type="datetime1">
              <a:rPr lang="en-US" smtClean="0"/>
              <a:t>5/5/12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E67-9F6E-41EB-A0A0-62A7CB630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35875-7180-C147-B79B-3D0552DBF603}" type="datetime1">
              <a:rPr lang="en-US" smtClean="0"/>
              <a:t>5/5/12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68E67-9F6E-41EB-A0A0-62A7CB630E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Myriad Pro Semibold"/>
          <a:ea typeface="+mj-ea"/>
          <a:cs typeface="Myriad Pro Semibold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800"/>
        </a:spcAft>
        <a:buFont typeface="Arial" pitchFamily="34" charset="0"/>
        <a:buNone/>
        <a:defRPr sz="3200" b="0" i="0" kern="1200">
          <a:solidFill>
            <a:schemeClr val="tx1"/>
          </a:solidFill>
          <a:latin typeface="Myriad Pro Light"/>
          <a:ea typeface="+mn-ea"/>
          <a:cs typeface="Myriad Pro Light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800"/>
        </a:spcAft>
        <a:buFont typeface="Arial" pitchFamily="34" charset="0"/>
        <a:buChar char="–"/>
        <a:defRPr sz="2800" b="0" i="0" kern="1200">
          <a:solidFill>
            <a:schemeClr val="tx1"/>
          </a:solidFill>
          <a:latin typeface="Myriad Pro Light"/>
          <a:ea typeface="+mn-ea"/>
          <a:cs typeface="Myriad Pro Light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800"/>
        </a:spcAft>
        <a:buFont typeface="Arial" pitchFamily="34" charset="0"/>
        <a:buChar char="•"/>
        <a:defRPr sz="2400" b="0" i="0" kern="1200">
          <a:solidFill>
            <a:schemeClr val="tx1"/>
          </a:solidFill>
          <a:latin typeface="Myriad Pro Light"/>
          <a:ea typeface="+mn-ea"/>
          <a:cs typeface="Myriad Pro Light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800"/>
        </a:spcAft>
        <a:buFont typeface="Arial" pitchFamily="34" charset="0"/>
        <a:buChar char="–"/>
        <a:defRPr sz="2000" b="0" i="0" kern="1200">
          <a:solidFill>
            <a:schemeClr val="tx1"/>
          </a:solidFill>
          <a:latin typeface="Myriad Pro Light"/>
          <a:ea typeface="+mn-ea"/>
          <a:cs typeface="Myriad Pro Light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800"/>
        </a:spcAft>
        <a:buFont typeface="Arial" pitchFamily="34" charset="0"/>
        <a:buChar char="»"/>
        <a:defRPr sz="2000" b="0" i="0" kern="1200">
          <a:solidFill>
            <a:schemeClr val="tx1"/>
          </a:solidFill>
          <a:latin typeface="Myriad Pro Light"/>
          <a:ea typeface="+mn-ea"/>
          <a:cs typeface="Myriad Pro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3048000"/>
          </a:xfrm>
          <a:prstGeom prst="rect">
            <a:avLst/>
          </a:prstGeom>
          <a:solidFill>
            <a:srgbClr val="2F426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2400" y="4572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3F3F3"/>
                </a:solidFill>
                <a:latin typeface="Myriad Pro Semibold"/>
                <a:cs typeface="Myriad Pro Semibold"/>
              </a:rPr>
              <a:t>Direct Answers for Search Queries in the Long Tail</a:t>
            </a:r>
            <a:endParaRPr lang="en-US" sz="6000" dirty="0">
              <a:solidFill>
                <a:srgbClr val="F3F3F3"/>
              </a:solidFill>
              <a:latin typeface="Myriad Pro Semibold"/>
              <a:cs typeface="Myriad Pro Semibold"/>
            </a:endParaRPr>
          </a:p>
        </p:txBody>
      </p:sp>
      <p:pic>
        <p:nvPicPr>
          <p:cNvPr id="6" name="Picture 5" descr="mit-hci.png"/>
          <p:cNvPicPr>
            <a:picLocks noChangeAspect="1"/>
          </p:cNvPicPr>
          <p:nvPr/>
        </p:nvPicPr>
        <p:blipFill>
          <a:blip r:embed="rId3" cstate="print">
            <a:alphaModFix amt="66000"/>
          </a:blip>
          <a:stretch>
            <a:fillRect/>
          </a:stretch>
        </p:blipFill>
        <p:spPr>
          <a:xfrm>
            <a:off x="7968741" y="5688371"/>
            <a:ext cx="1022859" cy="871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83073" y="6504801"/>
            <a:ext cx="30085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mit human-computer interaction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8600" y="3849289"/>
            <a:ext cx="6989806" cy="1262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Myriad Pro Light" pitchFamily="34" charset="0"/>
              </a:rPr>
              <a:t>Michael Bernstein, Jaime </a:t>
            </a:r>
            <a:r>
              <a:rPr lang="en-US" sz="2800" dirty="0" err="1" smtClean="0">
                <a:latin typeface="Myriad Pro Light" pitchFamily="34" charset="0"/>
              </a:rPr>
              <a:t>Teevan</a:t>
            </a:r>
            <a:r>
              <a:rPr lang="en-US" sz="2800" dirty="0" smtClean="0">
                <a:latin typeface="Myriad Pro Light" pitchFamily="34" charset="0"/>
              </a:rPr>
              <a:t>, Susan </a:t>
            </a:r>
            <a:r>
              <a:rPr lang="en-US" sz="2800" dirty="0" err="1" smtClean="0">
                <a:latin typeface="Myriad Pro Light" pitchFamily="34" charset="0"/>
              </a:rPr>
              <a:t>Dumais</a:t>
            </a:r>
            <a:r>
              <a:rPr lang="en-US" sz="2800" dirty="0" smtClean="0">
                <a:latin typeface="Myriad Pro Light" pitchFamily="34" charset="0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Myriad Pro Light" pitchFamily="34" charset="0"/>
              </a:rPr>
              <a:t>Dan </a:t>
            </a:r>
            <a:r>
              <a:rPr lang="en-US" sz="2800" dirty="0" err="1" smtClean="0">
                <a:latin typeface="Myriad Pro Light" pitchFamily="34" charset="0"/>
              </a:rPr>
              <a:t>Liebling</a:t>
            </a:r>
            <a:r>
              <a:rPr lang="en-US" sz="2800" dirty="0" smtClean="0">
                <a:latin typeface="Myriad Pro Light" pitchFamily="34" charset="0"/>
              </a:rPr>
              <a:t>, and Eric Horvitz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Myriad Pro Light" pitchFamily="34" charset="0"/>
              </a:rPr>
              <a:t>MIT CSAIL and Microsoft Research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30464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-1C-full-pc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540613"/>
            <a:ext cx="2362201" cy="1241187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46000"/>
          </a:blip>
          <a:srcRect/>
          <a:stretch>
            <a:fillRect/>
          </a:stretch>
        </p:blipFill>
        <p:spPr bwMode="auto">
          <a:xfrm>
            <a:off x="2590800" y="6302613"/>
            <a:ext cx="1568529" cy="43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Crowds in </a:t>
            </a:r>
            <a:r>
              <a:rPr lang="en-US" dirty="0" smtClean="0"/>
              <a:t>Tail Answers</a:t>
            </a:r>
            <a:endParaRPr lang="en-US" dirty="0"/>
          </a:p>
        </p:txBody>
      </p:sp>
      <p:cxnSp>
        <p:nvCxnSpPr>
          <p:cNvPr id="5" name="Straight Connector 4"/>
          <p:cNvCxnSpPr>
            <a:stCxn id="2" idx="2"/>
          </p:cNvCxnSpPr>
          <p:nvPr/>
        </p:nvCxnSpPr>
        <p:spPr>
          <a:xfrm>
            <a:off x="4572000" y="1417638"/>
            <a:ext cx="0" cy="5135562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" y="1524000"/>
            <a:ext cx="2365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Myriad Pro Light"/>
                <a:cs typeface="Myriad Pro Light"/>
              </a:rPr>
              <a:t>Crowd Data</a:t>
            </a:r>
          </a:p>
          <a:p>
            <a:r>
              <a:rPr lang="en-US" sz="2400" dirty="0" smtClean="0">
                <a:solidFill>
                  <a:srgbClr val="7F7F7F"/>
                </a:solidFill>
                <a:latin typeface="Myriad Pro Light"/>
                <a:cs typeface="Myriad Pro Light"/>
              </a:rPr>
              <a:t>search logs</a:t>
            </a:r>
            <a:endParaRPr lang="en-US" sz="2400" dirty="0" smtClean="0">
              <a:solidFill>
                <a:srgbClr val="7F7F7F"/>
              </a:solidFill>
              <a:latin typeface="Myriad Pro Light"/>
              <a:cs typeface="Myriad Pro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81600" y="1524000"/>
            <a:ext cx="24519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Myriad Pro Light"/>
                <a:cs typeface="Myriad Pro Light"/>
              </a:rPr>
              <a:t>Paid Crowds</a:t>
            </a:r>
          </a:p>
          <a:p>
            <a:r>
              <a:rPr lang="en-US" sz="2400" dirty="0" smtClean="0">
                <a:solidFill>
                  <a:srgbClr val="7F7F7F"/>
                </a:solidFill>
                <a:latin typeface="Myriad Pro Light"/>
                <a:cs typeface="Myriad Pro Light"/>
              </a:rPr>
              <a:t>on-demand</a:t>
            </a:r>
            <a:endParaRPr lang="en-US" sz="2400" dirty="0" smtClean="0">
              <a:solidFill>
                <a:srgbClr val="7F7F7F"/>
              </a:solidFill>
              <a:latin typeface="Myriad Pro Light"/>
              <a:cs typeface="Myriad Pro Light"/>
            </a:endParaRPr>
          </a:p>
        </p:txBody>
      </p:sp>
      <p:pic>
        <p:nvPicPr>
          <p:cNvPr id="30" name="Picture 29" descr="pipeline-horizontal_1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"/>
          <a:stretch/>
        </p:blipFill>
        <p:spPr>
          <a:xfrm>
            <a:off x="5257800" y="3200400"/>
            <a:ext cx="1376184" cy="762000"/>
          </a:xfrm>
          <a:prstGeom prst="rect">
            <a:avLst/>
          </a:prstGeom>
        </p:spPr>
      </p:pic>
      <p:pic>
        <p:nvPicPr>
          <p:cNvPr id="32" name="Picture 31" descr="pipeline-horizontal_2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7"/>
          <a:stretch/>
        </p:blipFill>
        <p:spPr>
          <a:xfrm>
            <a:off x="5257800" y="4431464"/>
            <a:ext cx="1481884" cy="673936"/>
          </a:xfrm>
          <a:prstGeom prst="rect">
            <a:avLst/>
          </a:prstGeom>
        </p:spPr>
      </p:pic>
      <p:pic>
        <p:nvPicPr>
          <p:cNvPr id="34" name="Picture 33" descr="pipeline-horizontal_2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414136"/>
            <a:ext cx="1635949" cy="52946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217349" y="4990752"/>
            <a:ext cx="700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Title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04013" y="3927837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Proofread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17349" y="27432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Extract</a:t>
            </a:r>
          </a:p>
        </p:txBody>
      </p:sp>
      <p:pic>
        <p:nvPicPr>
          <p:cNvPr id="43" name="Picture 42" descr="pipeline-horizontal_0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24200"/>
            <a:ext cx="3733800" cy="70387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33400" y="2743200"/>
            <a:ext cx="3510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75 million Bing search trails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7475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713146"/>
            <a:ext cx="81534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 smtClean="0">
                <a:solidFill>
                  <a:srgbClr val="C46825"/>
                </a:solidFill>
                <a:latin typeface="Myriad Pro Semibold It"/>
                <a:cs typeface="Myriad Pro Semibold It"/>
              </a:rPr>
              <a:t>Crowds can support </a:t>
            </a:r>
            <a:r>
              <a:rPr lang="en-US" sz="6000" dirty="0" smtClean="0">
                <a:solidFill>
                  <a:srgbClr val="C46825"/>
                </a:solidFill>
                <a:latin typeface="Myriad Pro Semibold It"/>
                <a:cs typeface="Myriad Pro Semibold It"/>
              </a:rPr>
              <a:t>the long tail of user goals in interactive systems.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105400"/>
            <a:ext cx="260737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Myriad Pro Light"/>
                <a:cs typeface="Myriad Pro Light"/>
              </a:rPr>
              <a:t>Crowd Data</a:t>
            </a:r>
          </a:p>
          <a:p>
            <a:r>
              <a:rPr lang="en-US" sz="2800" dirty="0" smtClean="0">
                <a:solidFill>
                  <a:srgbClr val="7F7F7F"/>
                </a:solidFill>
                <a:latin typeface="Myriad Pro Light"/>
                <a:cs typeface="Myriad Pro Light"/>
              </a:rPr>
              <a:t>search logs</a:t>
            </a:r>
            <a:endParaRPr lang="en-US" sz="2800" dirty="0" smtClean="0">
              <a:solidFill>
                <a:srgbClr val="7F7F7F"/>
              </a:solidFill>
              <a:latin typeface="Myriad Pro Light"/>
              <a:cs typeface="Myriad Pro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5105400"/>
            <a:ext cx="270381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Myriad Pro Light"/>
                <a:cs typeface="Myriad Pro Light"/>
              </a:rPr>
              <a:t>Paid Crowds</a:t>
            </a:r>
          </a:p>
          <a:p>
            <a:r>
              <a:rPr lang="en-US" sz="2800" dirty="0" smtClean="0">
                <a:solidFill>
                  <a:srgbClr val="7F7F7F"/>
                </a:solidFill>
                <a:latin typeface="Myriad Pro Light"/>
                <a:cs typeface="Myriad Pro Light"/>
              </a:rPr>
              <a:t>on-demand</a:t>
            </a:r>
            <a:endParaRPr lang="en-US" sz="2800" dirty="0" smtClean="0">
              <a:solidFill>
                <a:srgbClr val="7F7F7F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1860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 Answers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Find URLs that satisfy fact-finding information needs, then extract answers from those pages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398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 Answers Pipeline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5181600"/>
            <a:ext cx="279512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Myriad Pro"/>
                <a:cs typeface="Myriad Pro"/>
              </a:rPr>
              <a:t>Write answers</a:t>
            </a:r>
            <a:endParaRPr lang="en-US" sz="3500" dirty="0" smtClean="0">
              <a:latin typeface="Myriad Pro"/>
              <a:cs typeface="Myriad Pr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20718" y="1524000"/>
            <a:ext cx="648953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Myriad Pro"/>
                <a:cs typeface="Myriad Pro"/>
              </a:rPr>
              <a:t>Find candidate information needs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19200" y="3352801"/>
            <a:ext cx="325608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Myriad Pro"/>
                <a:cs typeface="Myriad Pro"/>
              </a:rPr>
              <a:t>Filter </a:t>
            </a:r>
            <a:r>
              <a:rPr lang="en-US" sz="3500" dirty="0" smtClean="0">
                <a:latin typeface="Myriad Pro"/>
                <a:cs typeface="Myriad Pro"/>
              </a:rPr>
              <a:t>candidates</a:t>
            </a:r>
            <a:endParaRPr lang="en-US" sz="3500" dirty="0" smtClean="0">
              <a:latin typeface="Myriad Pro"/>
              <a:cs typeface="Myriad Pro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1371600"/>
            <a:ext cx="581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  <a:latin typeface="Myriad Pro Black"/>
                <a:cs typeface="Myriad Pro Black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3200401"/>
            <a:ext cx="581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65000"/>
                  </a:schemeClr>
                </a:solidFill>
                <a:latin typeface="Myriad Pro Black"/>
                <a:cs typeface="Myriad Pro Black"/>
              </a:rPr>
              <a:t>2</a:t>
            </a:r>
            <a:endParaRPr lang="en-US" sz="5400" dirty="0" smtClean="0">
              <a:solidFill>
                <a:schemeClr val="bg1">
                  <a:lumMod val="65000"/>
                </a:schemeClr>
              </a:solidFill>
              <a:latin typeface="Myriad Pro Black"/>
              <a:cs typeface="Myriad Pro Black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5020270"/>
            <a:ext cx="581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  <a:latin typeface="Myriad Pro Black"/>
                <a:cs typeface="Myriad Pro Black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7649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 Answers Pipeline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5181600"/>
            <a:ext cx="44737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Myriad Pro"/>
                <a:cs typeface="Myriad Pro"/>
              </a:rPr>
              <a:t>Extract answer </a:t>
            </a:r>
            <a:r>
              <a:rPr lang="en-US" sz="3500" dirty="0">
                <a:latin typeface="Myriad Pro"/>
                <a:cs typeface="Myriad Pro"/>
              </a:rPr>
              <a:t>c</a:t>
            </a:r>
            <a:r>
              <a:rPr lang="en-US" sz="3500" dirty="0" smtClean="0">
                <a:latin typeface="Myriad Pro"/>
                <a:cs typeface="Myriad Pro"/>
              </a:rPr>
              <a:t>ontent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20718" y="1524000"/>
            <a:ext cx="518519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Myriad Pro"/>
                <a:cs typeface="Myriad Pro"/>
              </a:rPr>
              <a:t>Identify answer </a:t>
            </a:r>
            <a:r>
              <a:rPr lang="en-US" sz="3500" dirty="0">
                <a:latin typeface="Myriad Pro"/>
                <a:cs typeface="Myriad Pro"/>
              </a:rPr>
              <a:t>c</a:t>
            </a:r>
            <a:r>
              <a:rPr lang="en-US" sz="3500" dirty="0" smtClean="0">
                <a:latin typeface="Myriad Pro"/>
                <a:cs typeface="Myriad Pro"/>
              </a:rPr>
              <a:t>andidates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19200" y="3352801"/>
            <a:ext cx="325608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Myriad Pro"/>
                <a:cs typeface="Myriad Pro"/>
              </a:rPr>
              <a:t>Filter candidates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1371600"/>
            <a:ext cx="581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  <a:latin typeface="Myriad Pro Black"/>
                <a:cs typeface="Myriad Pro Black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3200401"/>
            <a:ext cx="581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65000"/>
                  </a:schemeClr>
                </a:solidFill>
                <a:latin typeface="Myriad Pro Black"/>
                <a:cs typeface="Myriad Pro Black"/>
              </a:rPr>
              <a:t>2</a:t>
            </a:r>
            <a:endParaRPr lang="en-US" sz="5400" dirty="0" smtClean="0">
              <a:solidFill>
                <a:schemeClr val="bg1">
                  <a:lumMod val="65000"/>
                </a:schemeClr>
              </a:solidFill>
              <a:latin typeface="Myriad Pro Black"/>
              <a:cs typeface="Myriad Pro Black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5020270"/>
            <a:ext cx="581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  <a:latin typeface="Myriad Pro Black"/>
                <a:cs typeface="Myriad Pro Black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2400" y="3276600"/>
            <a:ext cx="8991600" cy="31242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6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Answer Candidates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99538" y="5334000"/>
            <a:ext cx="1044462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CB8F36"/>
                </a:solidFill>
                <a:latin typeface="Myriad Pro Semibold"/>
                <a:cs typeface="Myriad Pro Semibold"/>
              </a:rPr>
              <a:t>Identify</a:t>
            </a:r>
          </a:p>
          <a:p>
            <a:r>
              <a:rPr lang="en-US" dirty="0">
                <a:solidFill>
                  <a:srgbClr val="A6A6A6"/>
                </a:solidFill>
                <a:latin typeface="Myriad Pro Light"/>
              </a:rPr>
              <a:t>Filter</a:t>
            </a:r>
          </a:p>
          <a:p>
            <a:r>
              <a:rPr lang="en-US" dirty="0" smtClean="0">
                <a:solidFill>
                  <a:srgbClr val="A6A6A6"/>
                </a:solidFill>
                <a:latin typeface="Myriad Pro Light"/>
              </a:rPr>
              <a:t>Extract</a:t>
            </a:r>
            <a:endParaRPr lang="en-US" dirty="0">
              <a:solidFill>
                <a:srgbClr val="A6A6A6"/>
              </a:solidFill>
              <a:latin typeface="Myriad Pro Light"/>
            </a:endParaRPr>
          </a:p>
          <a:p>
            <a:r>
              <a:rPr lang="en-US" dirty="0" smtClean="0">
                <a:solidFill>
                  <a:srgbClr val="A6A6A6"/>
                </a:solidFill>
                <a:latin typeface="Myriad Pro Light"/>
              </a:rPr>
              <a:t>Evaluation</a:t>
            </a:r>
          </a:p>
          <a:p>
            <a:r>
              <a:rPr lang="en-US" dirty="0" smtClean="0">
                <a:solidFill>
                  <a:srgbClr val="A6A6A6"/>
                </a:solidFill>
                <a:latin typeface="Myriad Pro Light"/>
              </a:rPr>
              <a:t>Discussion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7085242" y="5822596"/>
            <a:ext cx="15311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Myriad Pro Semibold SemiExt"/>
                <a:cs typeface="Myriad Pro Semibold SemiExt"/>
              </a:rPr>
              <a:t>Outline</a:t>
            </a:r>
            <a:endParaRPr lang="en-US" sz="3000" dirty="0">
              <a:solidFill>
                <a:schemeClr val="bg1">
                  <a:lumMod val="75000"/>
                </a:schemeClr>
              </a:solidFill>
              <a:latin typeface="Myriad Pro Semibold SemiExt"/>
              <a:cs typeface="Myriad Pro Semibold SemiExt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2305694" y="5201294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Myriad Pro Light"/>
                <a:cs typeface="Myriad Pro Light"/>
              </a:rPr>
              <a:t>…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7200" y="1600201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3200" b="0" i="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–"/>
              <a:defRPr sz="2800" b="0" i="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Crowd data: 75 million search sessions</a:t>
            </a:r>
          </a:p>
          <a:p>
            <a:r>
              <a:rPr lang="en-US" dirty="0"/>
              <a:t>All information needs are </a:t>
            </a:r>
            <a:r>
              <a:rPr lang="en-US" i="1" dirty="0"/>
              <a:t>answer </a:t>
            </a:r>
            <a:r>
              <a:rPr lang="en-US" i="1" dirty="0" smtClean="0"/>
              <a:t>candidates:</a:t>
            </a:r>
            <a:br>
              <a:rPr lang="en-US" i="1" dirty="0" smtClean="0"/>
            </a:br>
            <a:r>
              <a:rPr lang="en-US" dirty="0" smtClean="0"/>
              <a:t>queries leading to a </a:t>
            </a:r>
            <a:r>
              <a:rPr lang="en-US" dirty="0" err="1" smtClean="0"/>
              <a:t>clickthrough</a:t>
            </a:r>
            <a:r>
              <a:rPr lang="en-US" dirty="0" smtClean="0"/>
              <a:t> on a single URL</a:t>
            </a:r>
            <a:endParaRPr lang="en-US" dirty="0"/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33400" y="3733800"/>
            <a:ext cx="3810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aramond"/>
                <a:cs typeface="Garamond"/>
              </a:rPr>
              <a:t>force quit mac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3400" y="4495800"/>
            <a:ext cx="3810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aramond"/>
                <a:cs typeface="Garamond"/>
              </a:rPr>
              <a:t>force quit on macs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3400" y="5867400"/>
            <a:ext cx="3810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aramond"/>
                <a:cs typeface="Garamond"/>
              </a:rPr>
              <a:t>how to force quit mac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19800" y="4800600"/>
            <a:ext cx="1143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Garamond"/>
                <a:cs typeface="Garamond"/>
              </a:rPr>
              <a:t>URL</a:t>
            </a:r>
            <a:endParaRPr lang="en-US" sz="32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648200" y="5181600"/>
            <a:ext cx="1143000" cy="0"/>
          </a:xfrm>
          <a:prstGeom prst="straightConnector1">
            <a:avLst/>
          </a:prstGeom>
          <a:ln w="38100" cmpd="sng">
            <a:solidFill>
              <a:srgbClr val="C8C8C8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93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Abstraction: Search Trails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762000"/>
          </a:xfrm>
        </p:spPr>
        <p:txBody>
          <a:bodyPr/>
          <a:lstStyle/>
          <a:p>
            <a:r>
              <a:rPr lang="en-US" dirty="0" smtClean="0"/>
              <a:t>URL path from query to 30min session timeout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143000"/>
            <a:ext cx="4575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[White,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Bilenko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, and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Cucerzan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 2007]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2667000"/>
            <a:ext cx="1143000" cy="685800"/>
          </a:xfrm>
          <a:prstGeom prst="rect">
            <a:avLst/>
          </a:prstGeom>
          <a:solidFill>
            <a:srgbClr val="EBEBEB"/>
          </a:solidFill>
          <a:ln w="38100" cmpd="sng">
            <a:solidFill>
              <a:srgbClr val="EBEBE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Garamond"/>
                <a:cs typeface="Garamond"/>
              </a:rPr>
              <a:t>URL</a:t>
            </a:r>
            <a:r>
              <a:rPr lang="en-US" sz="3200" baseline="-25000" dirty="0" smtClean="0">
                <a:solidFill>
                  <a:schemeClr val="tx1"/>
                </a:solidFill>
                <a:latin typeface="Garamond"/>
                <a:cs typeface="Garamond"/>
              </a:rPr>
              <a:t>1</a:t>
            </a:r>
            <a:endParaRPr lang="en-US" sz="3200" baseline="-250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28800" y="3048000"/>
            <a:ext cx="838200" cy="0"/>
          </a:xfrm>
          <a:prstGeom prst="straightConnector1">
            <a:avLst/>
          </a:prstGeom>
          <a:ln w="38100" cmpd="sng">
            <a:solidFill>
              <a:srgbClr val="C8C8C8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3400" y="2667000"/>
            <a:ext cx="1143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Garamond"/>
                <a:cs typeface="Garamond"/>
              </a:rPr>
              <a:t>query</a:t>
            </a:r>
            <a:endParaRPr lang="en-US" sz="32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05400" y="2667000"/>
            <a:ext cx="1143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Garamond"/>
                <a:cs typeface="Garamond"/>
              </a:rPr>
              <a:t>URL</a:t>
            </a:r>
            <a:r>
              <a:rPr lang="en-US" sz="3200" baseline="-25000" dirty="0" smtClean="0">
                <a:solidFill>
                  <a:schemeClr val="tx1"/>
                </a:solidFill>
                <a:latin typeface="Garamond"/>
                <a:cs typeface="Garamond"/>
              </a:rPr>
              <a:t>2</a:t>
            </a:r>
            <a:endParaRPr lang="en-US" sz="32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14800" y="3048000"/>
            <a:ext cx="838200" cy="0"/>
          </a:xfrm>
          <a:prstGeom prst="straightConnector1">
            <a:avLst/>
          </a:prstGeom>
          <a:ln w="38100" cmpd="sng">
            <a:solidFill>
              <a:srgbClr val="C8C8C8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391400" y="2667000"/>
            <a:ext cx="1143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Garamond"/>
                <a:cs typeface="Garamond"/>
              </a:rPr>
              <a:t>URL</a:t>
            </a:r>
            <a:r>
              <a:rPr lang="en-US" sz="3200" baseline="-25000" dirty="0" smtClean="0">
                <a:solidFill>
                  <a:schemeClr val="tx1"/>
                </a:solidFill>
                <a:latin typeface="Garamond"/>
                <a:cs typeface="Garamond"/>
              </a:rPr>
              <a:t>3</a:t>
            </a:r>
            <a:endParaRPr lang="en-US" sz="32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400800" y="3048000"/>
            <a:ext cx="838200" cy="0"/>
          </a:xfrm>
          <a:prstGeom prst="straightConnector1">
            <a:avLst/>
          </a:prstGeom>
          <a:ln w="38100" cmpd="sng">
            <a:solidFill>
              <a:srgbClr val="C8C8C8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19400" y="3733800"/>
            <a:ext cx="1143000" cy="685800"/>
          </a:xfrm>
          <a:prstGeom prst="rect">
            <a:avLst/>
          </a:prstGeom>
          <a:solidFill>
            <a:srgbClr val="EBEBEB"/>
          </a:solidFill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Garamond"/>
                <a:cs typeface="Garamond"/>
              </a:rPr>
              <a:t>URL</a:t>
            </a:r>
            <a:r>
              <a:rPr lang="en-US" sz="3200" baseline="-25000" dirty="0">
                <a:solidFill>
                  <a:schemeClr val="tx1"/>
                </a:solidFill>
                <a:latin typeface="Garamond"/>
                <a:cs typeface="Garamond"/>
              </a:rPr>
              <a:t>1</a:t>
            </a:r>
            <a:endParaRPr lang="en-US" sz="32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828800" y="4114800"/>
            <a:ext cx="838200" cy="0"/>
          </a:xfrm>
          <a:prstGeom prst="straightConnector1">
            <a:avLst/>
          </a:prstGeom>
          <a:ln w="38100" cmpd="sng">
            <a:solidFill>
              <a:srgbClr val="C8C8C8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3400" y="3733800"/>
            <a:ext cx="1143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32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05400" y="3733800"/>
            <a:ext cx="1143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32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14800" y="4114800"/>
            <a:ext cx="838200" cy="0"/>
          </a:xfrm>
          <a:prstGeom prst="straightConnector1">
            <a:avLst/>
          </a:prstGeom>
          <a:ln w="38100" cmpd="sng">
            <a:solidFill>
              <a:srgbClr val="C8C8C8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391400" y="3733800"/>
            <a:ext cx="1143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32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400800" y="4114800"/>
            <a:ext cx="838200" cy="0"/>
          </a:xfrm>
          <a:prstGeom prst="straightConnector1">
            <a:avLst/>
          </a:prstGeom>
          <a:ln w="38100" cmpd="sng">
            <a:solidFill>
              <a:srgbClr val="C8C8C8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819400" y="4800600"/>
            <a:ext cx="1143000" cy="685800"/>
          </a:xfrm>
          <a:prstGeom prst="rect">
            <a:avLst/>
          </a:prstGeom>
          <a:solidFill>
            <a:srgbClr val="EBEBEB"/>
          </a:solidFill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Garamond"/>
                <a:cs typeface="Garamond"/>
              </a:rPr>
              <a:t>URL</a:t>
            </a:r>
            <a:r>
              <a:rPr lang="en-US" sz="3200" baseline="-25000" dirty="0">
                <a:solidFill>
                  <a:schemeClr val="tx1"/>
                </a:solidFill>
                <a:latin typeface="Garamond"/>
                <a:cs typeface="Garamond"/>
              </a:rPr>
              <a:t>1</a:t>
            </a:r>
            <a:endParaRPr lang="en-US" sz="32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828800" y="5181600"/>
            <a:ext cx="838200" cy="0"/>
          </a:xfrm>
          <a:prstGeom prst="straightConnector1">
            <a:avLst/>
          </a:prstGeom>
          <a:ln w="38100" cmpd="sng">
            <a:solidFill>
              <a:srgbClr val="C8C8C8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33400" y="4800600"/>
            <a:ext cx="1143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32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05400" y="4800600"/>
            <a:ext cx="1143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32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114800" y="5181600"/>
            <a:ext cx="838200" cy="0"/>
          </a:xfrm>
          <a:prstGeom prst="straightConnector1">
            <a:avLst/>
          </a:prstGeom>
          <a:ln w="38100" cmpd="sng">
            <a:solidFill>
              <a:srgbClr val="C8C8C8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391400" y="4800600"/>
            <a:ext cx="1143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32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400800" y="5181600"/>
            <a:ext cx="838200" cy="0"/>
          </a:xfrm>
          <a:prstGeom prst="straightConnector1">
            <a:avLst/>
          </a:prstGeom>
          <a:ln w="38100" cmpd="sng">
            <a:solidFill>
              <a:srgbClr val="C8C8C8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819400" y="5867400"/>
            <a:ext cx="1143000" cy="685800"/>
          </a:xfrm>
          <a:prstGeom prst="rect">
            <a:avLst/>
          </a:prstGeom>
          <a:solidFill>
            <a:srgbClr val="EBEBEB"/>
          </a:solidFill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Garamond"/>
                <a:cs typeface="Garamond"/>
              </a:rPr>
              <a:t>URL</a:t>
            </a:r>
            <a:r>
              <a:rPr lang="en-US" sz="3200" baseline="-25000" dirty="0">
                <a:solidFill>
                  <a:schemeClr val="tx1"/>
                </a:solidFill>
                <a:latin typeface="Garamond"/>
                <a:cs typeface="Garamond"/>
              </a:rPr>
              <a:t>1</a:t>
            </a:r>
            <a:endParaRPr lang="en-US" sz="32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828800" y="6248400"/>
            <a:ext cx="838200" cy="0"/>
          </a:xfrm>
          <a:prstGeom prst="straightConnector1">
            <a:avLst/>
          </a:prstGeom>
          <a:ln w="38100" cmpd="sng">
            <a:solidFill>
              <a:srgbClr val="C8C8C8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33400" y="5867400"/>
            <a:ext cx="1143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32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05400" y="5867400"/>
            <a:ext cx="1143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32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114800" y="6248400"/>
            <a:ext cx="838200" cy="0"/>
          </a:xfrm>
          <a:prstGeom prst="straightConnector1">
            <a:avLst/>
          </a:prstGeom>
          <a:ln w="38100" cmpd="sng">
            <a:solidFill>
              <a:srgbClr val="C8C8C8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391400" y="5867400"/>
            <a:ext cx="1143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32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400800" y="6248400"/>
            <a:ext cx="838200" cy="0"/>
          </a:xfrm>
          <a:prstGeom prst="straightConnector1">
            <a:avLst/>
          </a:prstGeom>
          <a:ln w="38100" cmpd="sng">
            <a:solidFill>
              <a:srgbClr val="C8C8C8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27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2" grpId="0" animBg="1"/>
      <p:bldP spid="24" grpId="0" animBg="1"/>
      <p:bldP spid="26" grpId="0" animBg="1"/>
      <p:bldP spid="27" grpId="0" animBg="1"/>
      <p:bldP spid="29" grpId="0" animBg="1"/>
      <p:bldP spid="31" grpId="0" animBg="1"/>
      <p:bldP spid="33" grpId="0" animBg="1"/>
      <p:bldP spid="34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Answer Candidates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33400" y="1676400"/>
            <a:ext cx="3810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aramond"/>
                <a:cs typeface="Garamond"/>
              </a:rPr>
              <a:t>force quit mac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33400" y="2438400"/>
            <a:ext cx="3810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aramond"/>
                <a:cs typeface="Garamond"/>
              </a:rPr>
              <a:t>force quit on macs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33400" y="3200400"/>
            <a:ext cx="3810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aramond"/>
                <a:cs typeface="Garamond"/>
              </a:rPr>
              <a:t>how to force quit mac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324600" y="2438400"/>
            <a:ext cx="1143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Garamond"/>
                <a:cs typeface="Garamond"/>
              </a:rPr>
              <a:t>URL</a:t>
            </a:r>
            <a:r>
              <a:rPr lang="en-US" sz="3200" baseline="-25000" dirty="0" smtClean="0">
                <a:solidFill>
                  <a:schemeClr val="tx1"/>
                </a:solidFill>
                <a:latin typeface="Garamond"/>
                <a:cs typeface="Garamond"/>
              </a:rPr>
              <a:t>1</a:t>
            </a:r>
            <a:endParaRPr lang="en-US" sz="3200" baseline="-250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648200" y="2819400"/>
            <a:ext cx="1447800" cy="0"/>
          </a:xfrm>
          <a:prstGeom prst="straightConnector1">
            <a:avLst/>
          </a:prstGeom>
          <a:ln w="38100" cmpd="sng">
            <a:solidFill>
              <a:srgbClr val="C8C8C8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33400" y="4495800"/>
            <a:ext cx="3810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aramond"/>
                <a:cs typeface="Garamond"/>
              </a:rPr>
              <a:t>410 area code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33400" y="5257800"/>
            <a:ext cx="3810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aramond"/>
                <a:cs typeface="Garamond"/>
              </a:rPr>
              <a:t>area code 410 location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324600" y="4876800"/>
            <a:ext cx="1143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Garamond"/>
                <a:cs typeface="Garamond"/>
              </a:rPr>
              <a:t>URL</a:t>
            </a:r>
            <a:r>
              <a:rPr lang="en-US" sz="3200" baseline="-25000" dirty="0">
                <a:solidFill>
                  <a:schemeClr val="tx1"/>
                </a:solidFill>
                <a:latin typeface="Garamond"/>
                <a:cs typeface="Garamond"/>
              </a:rPr>
              <a:t>2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648200" y="5257800"/>
            <a:ext cx="1447800" cy="0"/>
          </a:xfrm>
          <a:prstGeom prst="straightConnector1">
            <a:avLst/>
          </a:prstGeom>
          <a:ln w="38100" cmpd="sng">
            <a:solidFill>
              <a:srgbClr val="C8C8C8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40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 Answers Pipeline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5181600"/>
            <a:ext cx="44737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Myriad Pro"/>
                <a:cs typeface="Myriad Pro"/>
              </a:rPr>
              <a:t>Extract answer </a:t>
            </a:r>
            <a:r>
              <a:rPr lang="en-US" sz="3500" dirty="0">
                <a:latin typeface="Myriad Pro"/>
                <a:cs typeface="Myriad Pro"/>
              </a:rPr>
              <a:t>c</a:t>
            </a:r>
            <a:r>
              <a:rPr lang="en-US" sz="3500" dirty="0" smtClean="0">
                <a:latin typeface="Myriad Pro"/>
                <a:cs typeface="Myriad Pro"/>
              </a:rPr>
              <a:t>ontent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20718" y="1524000"/>
            <a:ext cx="518519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Myriad Pro"/>
                <a:cs typeface="Myriad Pro"/>
              </a:rPr>
              <a:t>Identify answer </a:t>
            </a:r>
            <a:r>
              <a:rPr lang="en-US" sz="3500" dirty="0">
                <a:latin typeface="Myriad Pro"/>
                <a:cs typeface="Myriad Pro"/>
              </a:rPr>
              <a:t>c</a:t>
            </a:r>
            <a:r>
              <a:rPr lang="en-US" sz="3500" dirty="0" smtClean="0">
                <a:latin typeface="Myriad Pro"/>
                <a:cs typeface="Myriad Pro"/>
              </a:rPr>
              <a:t>andidates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19200" y="3352801"/>
            <a:ext cx="325608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Myriad Pro"/>
                <a:cs typeface="Myriad Pro"/>
              </a:rPr>
              <a:t>Filter candidates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1371600"/>
            <a:ext cx="581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  <a:latin typeface="Myriad Pro Black"/>
                <a:cs typeface="Myriad Pro Black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3200401"/>
            <a:ext cx="581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65000"/>
                  </a:schemeClr>
                </a:solidFill>
                <a:latin typeface="Myriad Pro Black"/>
                <a:cs typeface="Myriad Pro Black"/>
              </a:rPr>
              <a:t>2</a:t>
            </a:r>
            <a:endParaRPr lang="en-US" sz="5400" dirty="0" smtClean="0">
              <a:solidFill>
                <a:schemeClr val="bg1">
                  <a:lumMod val="65000"/>
                </a:schemeClr>
              </a:solidFill>
              <a:latin typeface="Myriad Pro Black"/>
              <a:cs typeface="Myriad Pro Black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5020270"/>
            <a:ext cx="581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  <a:latin typeface="Myriad Pro Black"/>
                <a:cs typeface="Myriad Pro Black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2400" y="1371600"/>
            <a:ext cx="8991600" cy="1447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52400" y="3200400"/>
            <a:ext cx="8991600" cy="1447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52400" y="5029200"/>
            <a:ext cx="8991600" cy="1447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Answer Candidates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fact-finding information needs </a:t>
            </a:r>
            <a:r>
              <a:rPr lang="en-US" sz="2000" dirty="0" smtClean="0">
                <a:solidFill>
                  <a:srgbClr val="7F7F7F"/>
                </a:solidFill>
              </a:rPr>
              <a:t>[</a:t>
            </a:r>
            <a:r>
              <a:rPr lang="en-US" sz="2000" dirty="0" err="1" smtClean="0">
                <a:solidFill>
                  <a:srgbClr val="7F7F7F"/>
                </a:solidFill>
              </a:rPr>
              <a:t>Kellar</a:t>
            </a:r>
            <a:r>
              <a:rPr lang="en-US" sz="2000" dirty="0" smtClean="0">
                <a:solidFill>
                  <a:srgbClr val="7F7F7F"/>
                </a:solidFill>
              </a:rPr>
              <a:t> 2007]</a:t>
            </a:r>
            <a:endParaRPr lang="en-US" dirty="0"/>
          </a:p>
          <a:p>
            <a:r>
              <a:rPr lang="en-US" dirty="0" smtClean="0"/>
              <a:t>Exclude popular but unanswerable candidates: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99538" y="5334000"/>
            <a:ext cx="1044462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A6A6A6"/>
                </a:solidFill>
                <a:latin typeface="Myriad Pro Light"/>
              </a:rPr>
              <a:t>Identify</a:t>
            </a:r>
          </a:p>
          <a:p>
            <a:r>
              <a:rPr lang="en-US" dirty="0">
                <a:solidFill>
                  <a:srgbClr val="CB8F36"/>
                </a:solidFill>
                <a:latin typeface="Myriad Pro Semibold"/>
                <a:cs typeface="Myriad Pro Semibold"/>
              </a:rPr>
              <a:t>Filter</a:t>
            </a:r>
          </a:p>
          <a:p>
            <a:r>
              <a:rPr lang="en-US" dirty="0" smtClean="0">
                <a:solidFill>
                  <a:srgbClr val="A6A6A6"/>
                </a:solidFill>
                <a:latin typeface="Myriad Pro Light"/>
              </a:rPr>
              <a:t>Extract</a:t>
            </a:r>
            <a:endParaRPr lang="en-US" dirty="0">
              <a:solidFill>
                <a:srgbClr val="A6A6A6"/>
              </a:solidFill>
              <a:latin typeface="Myriad Pro Light"/>
            </a:endParaRPr>
          </a:p>
          <a:p>
            <a:r>
              <a:rPr lang="en-US" dirty="0" smtClean="0">
                <a:solidFill>
                  <a:srgbClr val="A6A6A6"/>
                </a:solidFill>
                <a:latin typeface="Myriad Pro Light"/>
              </a:rPr>
              <a:t>Evaluation</a:t>
            </a:r>
          </a:p>
          <a:p>
            <a:r>
              <a:rPr lang="en-US" dirty="0" smtClean="0">
                <a:solidFill>
                  <a:srgbClr val="A6A6A6"/>
                </a:solidFill>
                <a:latin typeface="Myriad Pro Light"/>
              </a:rPr>
              <a:t>Discussion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7085242" y="5822596"/>
            <a:ext cx="15311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Myriad Pro Semibold SemiExt"/>
                <a:cs typeface="Myriad Pro Semibold SemiExt"/>
              </a:rPr>
              <a:t>Outline</a:t>
            </a:r>
            <a:endParaRPr lang="en-US" sz="3000" dirty="0">
              <a:solidFill>
                <a:schemeClr val="bg1">
                  <a:lumMod val="75000"/>
                </a:schemeClr>
              </a:solidFill>
              <a:latin typeface="Myriad Pro Semibold SemiExt"/>
              <a:cs typeface="Myriad Pro Semibold SemiEx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048000"/>
            <a:ext cx="3810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Garamond"/>
                <a:cs typeface="Garamond"/>
              </a:rPr>
              <a:t>radio</a:t>
            </a:r>
            <a:endParaRPr lang="en-US" sz="32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810000"/>
            <a:ext cx="3810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Garamond"/>
                <a:cs typeface="Garamond"/>
              </a:rPr>
              <a:t>pandora</a:t>
            </a:r>
            <a:endParaRPr lang="en-US" sz="32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572000"/>
            <a:ext cx="38100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Garamond"/>
                <a:cs typeface="Garamond"/>
              </a:rPr>
              <a:t>pandora</a:t>
            </a:r>
            <a:r>
              <a:rPr lang="en-US" sz="3200" dirty="0" smtClean="0">
                <a:solidFill>
                  <a:schemeClr val="tx1"/>
                </a:solidFill>
                <a:latin typeface="Garamond"/>
                <a:cs typeface="Garamond"/>
              </a:rPr>
              <a:t> radio log in</a:t>
            </a:r>
            <a:endParaRPr lang="en-US" sz="32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3810000"/>
            <a:ext cx="2362200" cy="6858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Garamond"/>
                <a:cs typeface="Garamond"/>
              </a:rPr>
              <a:t>pandora.com</a:t>
            </a:r>
            <a:endParaRPr lang="en-US" sz="3200" baseline="-250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48200" y="4191000"/>
            <a:ext cx="1447800" cy="0"/>
          </a:xfrm>
          <a:prstGeom prst="straightConnector1">
            <a:avLst/>
          </a:prstGeom>
          <a:ln w="38100" cmpd="sng">
            <a:solidFill>
              <a:srgbClr val="C8C8C8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86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Answers: Direct Search Results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905000"/>
            <a:ext cx="55626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1905000"/>
            <a:ext cx="16002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124700" y="2019300"/>
            <a:ext cx="457200" cy="457200"/>
            <a:chOff x="2895600" y="2971800"/>
            <a:chExt cx="1219200" cy="1219200"/>
          </a:xfrm>
        </p:grpSpPr>
        <p:sp>
          <p:nvSpPr>
            <p:cNvPr id="6" name="Oval 5"/>
            <p:cNvSpPr/>
            <p:nvPr/>
          </p:nvSpPr>
          <p:spPr>
            <a:xfrm>
              <a:off x="2895600" y="2971800"/>
              <a:ext cx="914400" cy="914400"/>
            </a:xfrm>
            <a:prstGeom prst="ellipse">
              <a:avLst/>
            </a:prstGeom>
            <a:noFill/>
            <a:ln w="57150" cap="rnd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6" idx="5"/>
            </p:cNvCxnSpPr>
            <p:nvPr/>
          </p:nvCxnSpPr>
          <p:spPr>
            <a:xfrm>
              <a:off x="3676089" y="3752289"/>
              <a:ext cx="438711" cy="438711"/>
            </a:xfrm>
            <a:prstGeom prst="line">
              <a:avLst/>
            </a:prstGeom>
            <a:noFill/>
            <a:ln w="57150" cap="rnd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72143" y="1929824"/>
            <a:ext cx="27806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Myriad Pro Light"/>
                <a:cs typeface="Myriad Pro Light"/>
              </a:rPr>
              <a:t>weather </a:t>
            </a:r>
            <a:r>
              <a:rPr lang="en-US" sz="3200" dirty="0" err="1" smtClean="0">
                <a:latin typeface="Myriad Pro Light"/>
                <a:cs typeface="Myriad Pro Light"/>
              </a:rPr>
              <a:t>boston</a:t>
            </a:r>
            <a:endParaRPr lang="en-US" sz="3200" dirty="0" smtClean="0">
              <a:latin typeface="Myriad Pro Light"/>
              <a:cs typeface="Myriad Pro Light"/>
            </a:endParaRPr>
          </a:p>
        </p:txBody>
      </p:sp>
      <p:pic>
        <p:nvPicPr>
          <p:cNvPr id="11" name="Picture 10" descr="Screen Shot 2012-01-16 at 5.27.1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94" b="34711"/>
          <a:stretch/>
        </p:blipFill>
        <p:spPr>
          <a:xfrm>
            <a:off x="533400" y="4475310"/>
            <a:ext cx="8001000" cy="2947440"/>
          </a:xfrm>
          <a:prstGeom prst="rect">
            <a:avLst/>
          </a:prstGeom>
        </p:spPr>
      </p:pic>
      <p:pic>
        <p:nvPicPr>
          <p:cNvPr id="12" name="Picture 11" descr="Screen Shot 2012-01-16 at 5.27.1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56"/>
          <a:stretch/>
        </p:blipFill>
        <p:spPr>
          <a:xfrm>
            <a:off x="533400" y="2667000"/>
            <a:ext cx="6831357" cy="16695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1143000"/>
            <a:ext cx="6088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Manually constructed for popular queries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88666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Answer Candidates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Three filters remove answer candidates that </a:t>
            </a:r>
            <a:br>
              <a:rPr lang="en-US" sz="3600" dirty="0" smtClean="0"/>
            </a:br>
            <a:r>
              <a:rPr lang="en-US" sz="3600" dirty="0" smtClean="0"/>
              <a:t>do not address fact-finding information needs:</a:t>
            </a:r>
          </a:p>
          <a:p>
            <a:r>
              <a:rPr lang="en-US" sz="3600" dirty="0" smtClean="0"/>
              <a:t>	Navigation behavior</a:t>
            </a:r>
            <a:br>
              <a:rPr lang="en-US" sz="3600" dirty="0" smtClean="0"/>
            </a:br>
            <a:r>
              <a:rPr lang="en-US" sz="3600" dirty="0" smtClean="0"/>
              <a:t>	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Pages addressing search needs</a:t>
            </a:r>
          </a:p>
          <a:p>
            <a:r>
              <a:rPr lang="en-US" sz="3600" dirty="0" smtClean="0"/>
              <a:t>	Query behavior</a:t>
            </a:r>
            <a:br>
              <a:rPr lang="en-US" sz="3600" dirty="0" smtClean="0"/>
            </a:br>
            <a:r>
              <a:rPr lang="en-US" sz="3600" dirty="0" smtClean="0"/>
              <a:t>	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Unambiguous needs</a:t>
            </a:r>
          </a:p>
          <a:p>
            <a:r>
              <a:rPr lang="en-US" sz="3600" dirty="0" smtClean="0"/>
              <a:t>	Answer type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	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Succinct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73131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by Navigation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smtClean="0"/>
              <a:t>Destination Probability for   </a:t>
            </a:r>
            <a:r>
              <a:rPr lang="en-US" sz="2000" dirty="0" smtClean="0"/>
              <a:t> </a:t>
            </a:r>
            <a:r>
              <a:rPr lang="en-US" dirty="0" smtClean="0"/>
              <a:t>      :</a:t>
            </a:r>
            <a:br>
              <a:rPr lang="en-US" dirty="0" smtClean="0"/>
            </a:br>
            <a:r>
              <a:rPr lang="en-US" dirty="0" smtClean="0"/>
              <a:t>P(session length = 2 |          in trail)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Probability of ending session at </a:t>
            </a:r>
            <a:br>
              <a:rPr lang="en-US" dirty="0" smtClean="0">
                <a:solidFill>
                  <a:srgbClr val="7F7F7F"/>
                </a:solidFill>
              </a:rPr>
            </a:br>
            <a:r>
              <a:rPr lang="en-US" dirty="0" smtClean="0">
                <a:solidFill>
                  <a:srgbClr val="7F7F7F"/>
                </a:solidFill>
              </a:rPr>
              <a:t>after clicking through from the search results</a:t>
            </a:r>
            <a:endParaRPr lang="en-US" dirty="0">
              <a:solidFill>
                <a:srgbClr val="7F7F7F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33400" y="4251234"/>
            <a:ext cx="4419600" cy="2149566"/>
            <a:chOff x="533400" y="2667000"/>
            <a:chExt cx="8001000" cy="3891455"/>
          </a:xfrm>
        </p:grpSpPr>
        <p:sp>
          <p:nvSpPr>
            <p:cNvPr id="6" name="Rectangle 5"/>
            <p:cNvSpPr/>
            <p:nvPr/>
          </p:nvSpPr>
          <p:spPr>
            <a:xfrm>
              <a:off x="2819400" y="2667000"/>
              <a:ext cx="1143000" cy="685800"/>
            </a:xfrm>
            <a:prstGeom prst="rect">
              <a:avLst/>
            </a:prstGeom>
            <a:solidFill>
              <a:srgbClr val="EBEBEB"/>
            </a:solidFill>
            <a:ln w="38100" cmpd="sng">
              <a:solidFill>
                <a:srgbClr val="93A9B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Garamond"/>
                  <a:cs typeface="Garamond"/>
                </a:rPr>
                <a:t>URL</a:t>
              </a:r>
              <a:r>
                <a:rPr lang="en-US" sz="1500" baseline="-25000" dirty="0">
                  <a:solidFill>
                    <a:schemeClr val="tx1"/>
                  </a:solidFill>
                  <a:latin typeface="Garamond"/>
                  <a:cs typeface="Garamond"/>
                </a:rPr>
                <a:t>1</a:t>
              </a:r>
              <a:endParaRPr lang="en-US" sz="1500" baseline="-25000" dirty="0">
                <a:solidFill>
                  <a:schemeClr val="tx1"/>
                </a:solidFill>
                <a:latin typeface="Garamond"/>
                <a:cs typeface="Garamond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828800" y="3048000"/>
              <a:ext cx="838200" cy="0"/>
            </a:xfrm>
            <a:prstGeom prst="straightConnector1">
              <a:avLst/>
            </a:prstGeom>
            <a:ln w="38100" cmpd="sng">
              <a:solidFill>
                <a:srgbClr val="C8C8C8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533400" y="2667000"/>
              <a:ext cx="1143000" cy="6858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Garamond"/>
                  <a:cs typeface="Garamond"/>
                </a:rPr>
                <a:t>query</a:t>
              </a:r>
              <a:endParaRPr lang="en-US" sz="1500" dirty="0">
                <a:solidFill>
                  <a:schemeClr val="tx1"/>
                </a:solidFill>
                <a:latin typeface="Garamond"/>
                <a:cs typeface="Garamond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05401" y="4797535"/>
              <a:ext cx="1142999" cy="6858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Garamond"/>
                  <a:cs typeface="Garamond"/>
                </a:rPr>
                <a:t>URL</a:t>
              </a:r>
              <a:r>
                <a:rPr lang="en-US" sz="1500" baseline="-25000" dirty="0" smtClean="0">
                  <a:solidFill>
                    <a:schemeClr val="tx1"/>
                  </a:solidFill>
                  <a:latin typeface="Garamond"/>
                  <a:cs typeface="Garamond"/>
                </a:rPr>
                <a:t>2</a:t>
              </a:r>
              <a:endParaRPr lang="en-US" sz="1500" dirty="0">
                <a:solidFill>
                  <a:schemeClr val="tx1"/>
                </a:solidFill>
                <a:latin typeface="Garamond"/>
                <a:cs typeface="Garamond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114800" y="5150069"/>
              <a:ext cx="838201" cy="0"/>
            </a:xfrm>
            <a:prstGeom prst="straightConnector1">
              <a:avLst/>
            </a:prstGeom>
            <a:ln w="38100" cmpd="sng">
              <a:solidFill>
                <a:srgbClr val="C8C8C8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7391401" y="4797535"/>
              <a:ext cx="1142999" cy="6858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Garamond"/>
                  <a:cs typeface="Garamond"/>
                </a:rPr>
                <a:t>URL</a:t>
              </a:r>
              <a:r>
                <a:rPr lang="en-US" sz="1500" baseline="-25000" dirty="0" smtClean="0">
                  <a:solidFill>
                    <a:schemeClr val="tx1"/>
                  </a:solidFill>
                  <a:latin typeface="Garamond"/>
                  <a:cs typeface="Garamond"/>
                </a:rPr>
                <a:t>3</a:t>
              </a:r>
              <a:endParaRPr lang="en-US" sz="1500" dirty="0">
                <a:solidFill>
                  <a:schemeClr val="tx1"/>
                </a:solidFill>
                <a:latin typeface="Garamond"/>
                <a:cs typeface="Garamond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400800" y="5178534"/>
              <a:ext cx="838201" cy="0"/>
            </a:xfrm>
            <a:prstGeom prst="straightConnector1">
              <a:avLst/>
            </a:prstGeom>
            <a:ln w="38100" cmpd="sng">
              <a:solidFill>
                <a:srgbClr val="C8C8C8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819400" y="3733800"/>
              <a:ext cx="1143000" cy="685800"/>
            </a:xfrm>
            <a:prstGeom prst="rect">
              <a:avLst/>
            </a:prstGeom>
            <a:solidFill>
              <a:srgbClr val="EBEBEB"/>
            </a:solidFill>
            <a:ln w="38100" cmpd="sng">
              <a:solidFill>
                <a:srgbClr val="93A9B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Garamond"/>
                  <a:cs typeface="Garamond"/>
                </a:rPr>
                <a:t>URL</a:t>
              </a:r>
              <a:r>
                <a:rPr lang="en-US" sz="1500" baseline="-25000" dirty="0">
                  <a:solidFill>
                    <a:schemeClr val="tx1"/>
                  </a:solidFill>
                  <a:latin typeface="Garamond"/>
                  <a:cs typeface="Garamond"/>
                </a:rPr>
                <a:t>1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828800" y="4114800"/>
              <a:ext cx="838200" cy="0"/>
            </a:xfrm>
            <a:prstGeom prst="straightConnector1">
              <a:avLst/>
            </a:prstGeom>
            <a:ln w="38100" cmpd="sng">
              <a:solidFill>
                <a:srgbClr val="C8C8C8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533400" y="3733800"/>
              <a:ext cx="1143000" cy="6858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Garamond"/>
                  <a:cs typeface="Garamond"/>
                </a:rPr>
                <a:t>query</a:t>
              </a:r>
              <a:endParaRPr lang="en-US" sz="1500" dirty="0">
                <a:solidFill>
                  <a:schemeClr val="tx1"/>
                </a:solidFill>
                <a:latin typeface="Garamond"/>
                <a:cs typeface="Garamond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19400" y="4800600"/>
              <a:ext cx="1143000" cy="685800"/>
            </a:xfrm>
            <a:prstGeom prst="rect">
              <a:avLst/>
            </a:prstGeom>
            <a:solidFill>
              <a:srgbClr val="EBEBEB"/>
            </a:solidFill>
            <a:ln w="38100" cmpd="sng">
              <a:solidFill>
                <a:srgbClr val="93A9B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Garamond"/>
                  <a:cs typeface="Garamond"/>
                </a:rPr>
                <a:t>URL</a:t>
              </a:r>
              <a:r>
                <a:rPr lang="en-US" sz="1500" baseline="-25000" dirty="0">
                  <a:solidFill>
                    <a:schemeClr val="tx1"/>
                  </a:solidFill>
                  <a:latin typeface="Garamond"/>
                  <a:cs typeface="Garamond"/>
                </a:rPr>
                <a:t>1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828800" y="5181600"/>
              <a:ext cx="838200" cy="0"/>
            </a:xfrm>
            <a:prstGeom prst="straightConnector1">
              <a:avLst/>
            </a:prstGeom>
            <a:ln w="38100" cmpd="sng">
              <a:solidFill>
                <a:srgbClr val="C8C8C8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533400" y="4800600"/>
              <a:ext cx="1143000" cy="6858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Garamond"/>
                  <a:cs typeface="Garamond"/>
                </a:rPr>
                <a:t>query</a:t>
              </a:r>
              <a:endParaRPr lang="en-US" sz="1500" dirty="0">
                <a:solidFill>
                  <a:schemeClr val="tx1"/>
                </a:solidFill>
                <a:latin typeface="Garamond"/>
                <a:cs typeface="Garamond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05401" y="5872655"/>
              <a:ext cx="1142999" cy="6858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Garamond"/>
                  <a:cs typeface="Garamond"/>
                </a:rPr>
                <a:t>URL</a:t>
              </a:r>
              <a:r>
                <a:rPr lang="en-US" sz="1500" baseline="-25000" dirty="0">
                  <a:solidFill>
                    <a:schemeClr val="tx1"/>
                  </a:solidFill>
                  <a:latin typeface="Garamond"/>
                  <a:cs typeface="Garamond"/>
                </a:rPr>
                <a:t>4</a:t>
              </a:r>
              <a:endParaRPr lang="en-US" sz="1500" dirty="0">
                <a:solidFill>
                  <a:schemeClr val="tx1"/>
                </a:solidFill>
                <a:latin typeface="Garamond"/>
                <a:cs typeface="Garamond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4114800" y="6253655"/>
              <a:ext cx="838201" cy="0"/>
            </a:xfrm>
            <a:prstGeom prst="straightConnector1">
              <a:avLst/>
            </a:prstGeom>
            <a:ln w="38100" cmpd="sng">
              <a:solidFill>
                <a:srgbClr val="C8C8C8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2819400" y="5867400"/>
              <a:ext cx="1143000" cy="685800"/>
            </a:xfrm>
            <a:prstGeom prst="rect">
              <a:avLst/>
            </a:prstGeom>
            <a:solidFill>
              <a:srgbClr val="EBEBEB"/>
            </a:solidFill>
            <a:ln w="38100" cmpd="sng">
              <a:solidFill>
                <a:srgbClr val="93A9B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Garamond"/>
                  <a:cs typeface="Garamond"/>
                </a:rPr>
                <a:t>URL</a:t>
              </a:r>
              <a:r>
                <a:rPr lang="en-US" sz="1500" baseline="-25000" dirty="0">
                  <a:solidFill>
                    <a:schemeClr val="tx1"/>
                  </a:solidFill>
                  <a:latin typeface="Garamond"/>
                  <a:cs typeface="Garamond"/>
                </a:rPr>
                <a:t>1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828800" y="6248400"/>
              <a:ext cx="838200" cy="0"/>
            </a:xfrm>
            <a:prstGeom prst="straightConnector1">
              <a:avLst/>
            </a:prstGeom>
            <a:ln w="38100" cmpd="sng">
              <a:solidFill>
                <a:srgbClr val="C8C8C8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533400" y="5867400"/>
              <a:ext cx="1143000" cy="6858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Garamond"/>
                  <a:cs typeface="Garamond"/>
                </a:rPr>
                <a:t>query</a:t>
              </a:r>
              <a:endParaRPr lang="en-US" sz="1500" dirty="0">
                <a:solidFill>
                  <a:schemeClr val="tx1"/>
                </a:solidFill>
                <a:latin typeface="Garamond"/>
                <a:cs typeface="Garamond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562600" y="4998589"/>
            <a:ext cx="3352800" cy="107721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Myriad Pro Light"/>
                <a:cs typeface="Myriad Pro Light"/>
              </a:rPr>
              <a:t>URL</a:t>
            </a:r>
            <a:r>
              <a:rPr lang="en-US" sz="3200" baseline="-25000" dirty="0" smtClean="0">
                <a:solidFill>
                  <a:schemeClr val="bg1">
                    <a:lumMod val="65000"/>
                  </a:schemeClr>
                </a:solidFill>
                <a:latin typeface="Myriad Pro Light"/>
                <a:cs typeface="Myriad Pro Light"/>
              </a:rPr>
              <a:t>1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Myriad Pro Light"/>
                <a:cs typeface="Myriad Pro Light"/>
              </a:rPr>
              <a:t>destination probability = 0.5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Myriad Pro Light"/>
              <a:cs typeface="Myriad Pro Ligh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38600" y="2133600"/>
            <a:ext cx="685800" cy="457200"/>
          </a:xfrm>
          <a:prstGeom prst="rect">
            <a:avLst/>
          </a:prstGeom>
          <a:solidFill>
            <a:srgbClr val="EBEBEB"/>
          </a:solidFill>
          <a:ln w="38100" cmpd="sng">
            <a:solidFill>
              <a:srgbClr val="93A9B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Garamond"/>
                <a:cs typeface="Garamond"/>
              </a:rPr>
              <a:t>URL</a:t>
            </a:r>
            <a:endParaRPr lang="en-US" sz="2000" baseline="-250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76800" y="1639074"/>
            <a:ext cx="685800" cy="457200"/>
          </a:xfrm>
          <a:prstGeom prst="rect">
            <a:avLst/>
          </a:prstGeom>
          <a:solidFill>
            <a:srgbClr val="EBEBEB"/>
          </a:solidFill>
          <a:ln w="38100" cmpd="sng">
            <a:solidFill>
              <a:srgbClr val="93A9B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Garamond"/>
                <a:cs typeface="Garamond"/>
              </a:rPr>
              <a:t>URL</a:t>
            </a:r>
            <a:endParaRPr lang="en-US" sz="2000" baseline="-250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15000" y="2819400"/>
            <a:ext cx="685800" cy="457200"/>
          </a:xfrm>
          <a:prstGeom prst="rect">
            <a:avLst/>
          </a:prstGeom>
          <a:solidFill>
            <a:srgbClr val="EBEBEB"/>
          </a:solidFill>
          <a:ln w="38100" cmpd="sng">
            <a:solidFill>
              <a:srgbClr val="93A9B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Garamond"/>
                <a:cs typeface="Garamond"/>
              </a:rPr>
              <a:t>URL</a:t>
            </a:r>
            <a:endParaRPr lang="en-US" sz="2000" baseline="-250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5310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by Navigation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smtClean="0"/>
              <a:t>Destination Probability Filter:</a:t>
            </a:r>
            <a:br>
              <a:rPr lang="en-US" dirty="0" smtClean="0"/>
            </a:br>
            <a:r>
              <a:rPr lang="en-US" dirty="0" smtClean="0"/>
              <a:t>URLs with low probability that searchers will </a:t>
            </a:r>
            <a:br>
              <a:rPr lang="en-US" dirty="0" smtClean="0"/>
            </a:br>
            <a:r>
              <a:rPr lang="en-US" dirty="0" smtClean="0"/>
              <a:t>end their session</a:t>
            </a:r>
            <a:r>
              <a:rPr lang="en-US" dirty="0"/>
              <a:t> </a:t>
            </a:r>
            <a:r>
              <a:rPr lang="en-US" sz="2400" dirty="0" smtClean="0">
                <a:solidFill>
                  <a:srgbClr val="A6A6A6"/>
                </a:solidFill>
              </a:rPr>
              <a:t>(Lots of back navigations, later clicks)</a:t>
            </a:r>
          </a:p>
          <a:p>
            <a:r>
              <a:rPr lang="en-US" dirty="0"/>
              <a:t>Focus on queries where searchers addressed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 </a:t>
            </a:r>
            <a:r>
              <a:rPr lang="en-US" dirty="0"/>
              <a:t>information need</a:t>
            </a:r>
          </a:p>
        </p:txBody>
      </p:sp>
    </p:spTree>
    <p:extLst>
      <p:ext uri="{BB962C8B-B14F-4D97-AF65-F5344CB8AC3E}">
        <p14:creationId xmlns:p14="http://schemas.microsoft.com/office/powerpoint/2010/main" val="204041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by Query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20763"/>
          </a:xfrm>
        </p:spPr>
        <p:txBody>
          <a:bodyPr/>
          <a:lstStyle/>
          <a:p>
            <a:r>
              <a:rPr lang="en-US" dirty="0" smtClean="0"/>
              <a:t>What answers are these searchers looking for?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2667000"/>
            <a:ext cx="7620000" cy="685800"/>
            <a:chOff x="533400" y="2209800"/>
            <a:chExt cx="7620000" cy="685800"/>
          </a:xfrm>
        </p:grpSpPr>
        <p:sp>
          <p:nvSpPr>
            <p:cNvPr id="5" name="Rectangle 4"/>
            <p:cNvSpPr/>
            <p:nvPr/>
          </p:nvSpPr>
          <p:spPr>
            <a:xfrm>
              <a:off x="533400" y="2209800"/>
              <a:ext cx="5562600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553200" y="2209800"/>
              <a:ext cx="1600200" cy="685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124700" y="2324100"/>
              <a:ext cx="457200" cy="457200"/>
              <a:chOff x="2895600" y="2971800"/>
              <a:chExt cx="1219200" cy="12192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895600" y="2971800"/>
                <a:ext cx="914400" cy="914400"/>
              </a:xfrm>
              <a:prstGeom prst="ellips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>
                <a:stCxn id="9" idx="5"/>
              </p:cNvCxnSpPr>
              <p:nvPr/>
            </p:nvCxnSpPr>
            <p:spPr>
              <a:xfrm>
                <a:off x="3676089" y="3752289"/>
                <a:ext cx="438711" cy="438711"/>
              </a:xfrm>
              <a:prstGeom prst="lin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572143" y="2234624"/>
              <a:ext cx="332439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Myriad Pro Light"/>
                  <a:cs typeface="Myriad Pro Light"/>
                </a:rPr>
                <a:t>dissolvable stitches</a:t>
              </a:r>
              <a:endParaRPr lang="en-US" sz="3200" dirty="0" smtClean="0">
                <a:latin typeface="Myriad Pro Light"/>
                <a:cs typeface="Myriad Pro Ligh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3400" y="4800600"/>
            <a:ext cx="7620000" cy="685800"/>
            <a:chOff x="533400" y="2209800"/>
            <a:chExt cx="7620000" cy="685800"/>
          </a:xfrm>
        </p:grpSpPr>
        <p:sp>
          <p:nvSpPr>
            <p:cNvPr id="12" name="Rectangle 11"/>
            <p:cNvSpPr/>
            <p:nvPr/>
          </p:nvSpPr>
          <p:spPr>
            <a:xfrm>
              <a:off x="533400" y="2209800"/>
              <a:ext cx="5562600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53200" y="2209800"/>
              <a:ext cx="1600200" cy="685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124700" y="2324100"/>
              <a:ext cx="457200" cy="457200"/>
              <a:chOff x="2895600" y="2971800"/>
              <a:chExt cx="1219200" cy="12192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895600" y="2971800"/>
                <a:ext cx="914400" cy="914400"/>
              </a:xfrm>
              <a:prstGeom prst="ellips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stCxn id="16" idx="5"/>
              </p:cNvCxnSpPr>
              <p:nvPr/>
            </p:nvCxnSpPr>
            <p:spPr>
              <a:xfrm>
                <a:off x="3676089" y="3752289"/>
                <a:ext cx="438711" cy="438711"/>
              </a:xfrm>
              <a:prstGeom prst="lin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572143" y="2234624"/>
              <a:ext cx="247698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Myriad Pro Light"/>
                  <a:cs typeface="Myriad Pro Light"/>
                </a:rPr>
                <a:t>732 area code</a:t>
              </a:r>
              <a:endParaRPr lang="en-US" sz="3200" dirty="0" smtClean="0">
                <a:latin typeface="Myriad Pro Light"/>
                <a:cs typeface="Myriad Pro Light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3400" y="3352800"/>
            <a:ext cx="5654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(how long they last?)</a:t>
            </a:r>
          </a:p>
          <a:p>
            <a:r>
              <a:rPr lang="en-US" sz="24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(what they’re made of?)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5505272"/>
            <a:ext cx="565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(city and state?)</a:t>
            </a:r>
          </a:p>
          <a:p>
            <a:r>
              <a:rPr lang="en-US" sz="24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(count of active phone numbers?)</a:t>
            </a:r>
          </a:p>
        </p:txBody>
      </p:sp>
    </p:spTree>
    <p:extLst>
      <p:ext uri="{BB962C8B-B14F-4D97-AF65-F5344CB8AC3E}">
        <p14:creationId xmlns:p14="http://schemas.microsoft.com/office/powerpoint/2010/main" val="416970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by Query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minority of searchers use question words: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Filter candidates with fewer than 1% of </a:t>
            </a:r>
            <a:r>
              <a:rPr lang="en-US" dirty="0" err="1" smtClean="0"/>
              <a:t>clickthroughs</a:t>
            </a:r>
            <a:r>
              <a:rPr lang="en-US" dirty="0" smtClean="0"/>
              <a:t> from question queries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2362200"/>
            <a:ext cx="7924800" cy="685800"/>
            <a:chOff x="533400" y="2209800"/>
            <a:chExt cx="7924800" cy="685800"/>
          </a:xfrm>
        </p:grpSpPr>
        <p:sp>
          <p:nvSpPr>
            <p:cNvPr id="5" name="Rectangle 4"/>
            <p:cNvSpPr/>
            <p:nvPr/>
          </p:nvSpPr>
          <p:spPr>
            <a:xfrm>
              <a:off x="533400" y="2209800"/>
              <a:ext cx="6019800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0" y="2209800"/>
              <a:ext cx="1600200" cy="685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429500" y="2324100"/>
              <a:ext cx="457200" cy="457200"/>
              <a:chOff x="3708400" y="2971800"/>
              <a:chExt cx="1219200" cy="12192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708400" y="2971800"/>
                <a:ext cx="914400" cy="914400"/>
              </a:xfrm>
              <a:prstGeom prst="ellips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>
                <a:stCxn id="9" idx="5"/>
              </p:cNvCxnSpPr>
              <p:nvPr/>
            </p:nvCxnSpPr>
            <p:spPr>
              <a:xfrm>
                <a:off x="4488888" y="3752288"/>
                <a:ext cx="438712" cy="438712"/>
              </a:xfrm>
              <a:prstGeom prst="lin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533400" y="2234624"/>
              <a:ext cx="56348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Myriad Pro Light"/>
                  <a:cs typeface="Myriad Pro Light"/>
                </a:rPr>
                <a:t>how long dissolvable stitches last</a:t>
              </a:r>
              <a:endParaRPr lang="en-US" sz="3200" dirty="0" smtClean="0">
                <a:latin typeface="Myriad Pro Light"/>
                <a:cs typeface="Myriad Pro Ligh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3400" y="3810000"/>
            <a:ext cx="7924800" cy="685800"/>
            <a:chOff x="533400" y="2209800"/>
            <a:chExt cx="7924800" cy="685800"/>
          </a:xfrm>
        </p:grpSpPr>
        <p:sp>
          <p:nvSpPr>
            <p:cNvPr id="20" name="Rectangle 19"/>
            <p:cNvSpPr/>
            <p:nvPr/>
          </p:nvSpPr>
          <p:spPr>
            <a:xfrm>
              <a:off x="533400" y="2209800"/>
              <a:ext cx="6019800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8000" y="2209800"/>
              <a:ext cx="1600200" cy="685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429500" y="2324100"/>
              <a:ext cx="457200" cy="457200"/>
              <a:chOff x="3708400" y="2971800"/>
              <a:chExt cx="1219200" cy="12192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708400" y="2971800"/>
                <a:ext cx="914400" cy="914400"/>
              </a:xfrm>
              <a:prstGeom prst="ellips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stCxn id="24" idx="5"/>
              </p:cNvCxnSpPr>
              <p:nvPr/>
            </p:nvCxnSpPr>
            <p:spPr>
              <a:xfrm>
                <a:off x="4488888" y="3752288"/>
                <a:ext cx="438712" cy="438712"/>
              </a:xfrm>
              <a:prstGeom prst="lin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533400" y="2234624"/>
              <a:ext cx="392640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Myriad Pro Light"/>
                  <a:cs typeface="Myriad Pro Light"/>
                </a:rPr>
                <a:t>where is 732 area code</a:t>
              </a:r>
              <a:endParaRPr lang="en-US" sz="3200" dirty="0" smtClean="0">
                <a:latin typeface="Myriad Pro Light"/>
                <a:cs typeface="Myriad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13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by Answer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 a concise answer address this need?</a:t>
            </a:r>
          </a:p>
          <a:p>
            <a:r>
              <a:rPr lang="en-US" dirty="0" smtClean="0"/>
              <a:t>Ask paid crowdsourcing workers to select:</a:t>
            </a:r>
          </a:p>
          <a:p>
            <a:pPr marL="514350" indent="-514350">
              <a:buFont typeface="Lucida Grande"/>
              <a:buChar char="–"/>
            </a:pPr>
            <a:r>
              <a:rPr lang="en-US" dirty="0" smtClean="0">
                <a:latin typeface="+mj-lt"/>
                <a:cs typeface="Myriad Pro"/>
              </a:rPr>
              <a:t>Short: phrase or sentence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600" dirty="0">
                <a:solidFill>
                  <a:srgbClr val="A6A6A6"/>
                </a:solidFill>
              </a:rPr>
              <a:t>“</a:t>
            </a:r>
            <a:r>
              <a:rPr lang="en-US" sz="2600" dirty="0">
                <a:solidFill>
                  <a:srgbClr val="A6A6A6"/>
                </a:solidFill>
              </a:rPr>
              <a:t>The optimal fish frying temperature is 350°F.” </a:t>
            </a:r>
          </a:p>
          <a:p>
            <a:pPr marL="514350" indent="-514350">
              <a:buFont typeface="Lucida Grande"/>
              <a:buChar char="–"/>
            </a:pPr>
            <a:r>
              <a:rPr lang="en-US" dirty="0" smtClean="0"/>
              <a:t>List: small set of directions or alternatives</a:t>
            </a:r>
            <a:br>
              <a:rPr lang="en-US" dirty="0" smtClean="0"/>
            </a:br>
            <a:r>
              <a:rPr lang="en-US" sz="2600" dirty="0" smtClean="0">
                <a:solidFill>
                  <a:srgbClr val="A6A6A6"/>
                </a:solidFill>
              </a:rPr>
              <a:t>“</a:t>
            </a:r>
            <a:r>
              <a:rPr lang="en-US" sz="2600" dirty="0">
                <a:solidFill>
                  <a:srgbClr val="A6A6A6"/>
                </a:solidFill>
              </a:rPr>
              <a:t>To change your password over Remote Desktop: 1) Click on Start &gt; Windows Security. 2) Click the Change Password button. [...</a:t>
            </a:r>
            <a:r>
              <a:rPr lang="en-US" sz="2600" dirty="0" smtClean="0">
                <a:solidFill>
                  <a:srgbClr val="A6A6A6"/>
                </a:solidFill>
              </a:rPr>
              <a:t>]”</a:t>
            </a:r>
            <a:endParaRPr lang="en-US" sz="2600" dirty="0">
              <a:solidFill>
                <a:srgbClr val="A6A6A6"/>
              </a:solidFill>
            </a:endParaRPr>
          </a:p>
          <a:p>
            <a:pPr marL="514350" indent="-514350">
              <a:buFont typeface="Lucida Grande"/>
              <a:buChar char="–"/>
            </a:pPr>
            <a:r>
              <a:rPr lang="en-US" dirty="0" smtClean="0"/>
              <a:t>Summary: synthesize large amount of content</a:t>
            </a:r>
            <a:br>
              <a:rPr lang="en-US" dirty="0" smtClean="0"/>
            </a:br>
            <a:r>
              <a:rPr lang="en-US" sz="2600" dirty="0">
                <a:solidFill>
                  <a:srgbClr val="A6A6A6"/>
                </a:solidFill>
              </a:rPr>
              <a:t>Impact of Budget Cuts on Teachers</a:t>
            </a:r>
            <a:endParaRPr lang="en-US" sz="2600" dirty="0">
              <a:solidFill>
                <a:srgbClr val="A6A6A6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2743200"/>
            <a:ext cx="6705600" cy="838200"/>
          </a:xfrm>
          <a:prstGeom prst="round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0" y="2844224"/>
            <a:ext cx="11721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Myriad Pro Light"/>
                <a:cs typeface="Myriad Pro Light"/>
              </a:rPr>
              <a:t>Today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83875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Tail Answers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5181600"/>
            <a:ext cx="44737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Myriad Pro"/>
                <a:cs typeface="Myriad Pro"/>
              </a:rPr>
              <a:t>Extract answer </a:t>
            </a:r>
            <a:r>
              <a:rPr lang="en-US" sz="3500" dirty="0">
                <a:latin typeface="Myriad Pro"/>
                <a:cs typeface="Myriad Pro"/>
              </a:rPr>
              <a:t>c</a:t>
            </a:r>
            <a:r>
              <a:rPr lang="en-US" sz="3500" dirty="0" smtClean="0">
                <a:latin typeface="Myriad Pro"/>
                <a:cs typeface="Myriad Pro"/>
              </a:rPr>
              <a:t>ontent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20718" y="1524000"/>
            <a:ext cx="518519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Myriad Pro"/>
                <a:cs typeface="Myriad Pro"/>
              </a:rPr>
              <a:t>Identify answer </a:t>
            </a:r>
            <a:r>
              <a:rPr lang="en-US" sz="3500" dirty="0">
                <a:latin typeface="Myriad Pro"/>
                <a:cs typeface="Myriad Pro"/>
              </a:rPr>
              <a:t>c</a:t>
            </a:r>
            <a:r>
              <a:rPr lang="en-US" sz="3500" dirty="0" smtClean="0">
                <a:latin typeface="Myriad Pro"/>
                <a:cs typeface="Myriad Pro"/>
              </a:rPr>
              <a:t>andidates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19200" y="3352801"/>
            <a:ext cx="325608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Myriad Pro"/>
                <a:cs typeface="Myriad Pro"/>
              </a:rPr>
              <a:t>Filter candidates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1371600"/>
            <a:ext cx="581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  <a:latin typeface="Myriad Pro Black"/>
                <a:cs typeface="Myriad Pro Black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3200401"/>
            <a:ext cx="581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65000"/>
                  </a:schemeClr>
                </a:solidFill>
                <a:latin typeface="Myriad Pro Black"/>
                <a:cs typeface="Myriad Pro Black"/>
              </a:rPr>
              <a:t>2</a:t>
            </a:r>
            <a:endParaRPr lang="en-US" sz="5400" dirty="0" smtClean="0">
              <a:solidFill>
                <a:schemeClr val="bg1">
                  <a:lumMod val="65000"/>
                </a:schemeClr>
              </a:solidFill>
              <a:latin typeface="Myriad Pro Black"/>
              <a:cs typeface="Myriad Pro Black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5020270"/>
            <a:ext cx="581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  <a:latin typeface="Myriad Pro Black"/>
                <a:cs typeface="Myriad Pro Black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2400" y="3200400"/>
            <a:ext cx="8991600" cy="1447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52400" y="4953000"/>
            <a:ext cx="8991600" cy="1447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52400" y="1371600"/>
            <a:ext cx="8991600" cy="1447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the Tail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now have answer candidates with: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Factual</a:t>
            </a:r>
            <a:r>
              <a:rPr lang="en-US" dirty="0" smtClean="0"/>
              <a:t> responses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984807"/>
                </a:solidFill>
              </a:rPr>
              <a:t>Succinct</a:t>
            </a:r>
            <a:r>
              <a:rPr lang="en-US" i="1" dirty="0" smtClean="0">
                <a:solidFill>
                  <a:srgbClr val="984807"/>
                </a:solidFill>
              </a:rPr>
              <a:t> </a:t>
            </a:r>
            <a:r>
              <a:rPr lang="en-US" dirty="0" smtClean="0"/>
              <a:t>responses</a:t>
            </a:r>
          </a:p>
          <a:p>
            <a:r>
              <a:rPr lang="en-US" dirty="0" smtClean="0"/>
              <a:t>However, the answer is buried: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9538" y="5334000"/>
            <a:ext cx="1044462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A6A6A6"/>
                </a:solidFill>
                <a:latin typeface="Myriad Pro Light"/>
              </a:rPr>
              <a:t>Identify</a:t>
            </a:r>
          </a:p>
          <a:p>
            <a:r>
              <a:rPr lang="en-US" dirty="0">
                <a:solidFill>
                  <a:srgbClr val="A6A6A6"/>
                </a:solidFill>
                <a:latin typeface="Myriad Pro Light"/>
              </a:rPr>
              <a:t>Filter</a:t>
            </a:r>
          </a:p>
          <a:p>
            <a:r>
              <a:rPr lang="en-US" dirty="0">
                <a:solidFill>
                  <a:srgbClr val="CB8F36"/>
                </a:solidFill>
                <a:latin typeface="Myriad Pro Semibold"/>
                <a:cs typeface="Myriad Pro Semibold"/>
              </a:rPr>
              <a:t>Extract</a:t>
            </a:r>
            <a:endParaRPr lang="en-US" dirty="0">
              <a:solidFill>
                <a:srgbClr val="CB8F36"/>
              </a:solidFill>
              <a:latin typeface="Myriad Pro Semibold"/>
              <a:cs typeface="Myriad Pro Semibold"/>
            </a:endParaRPr>
          </a:p>
          <a:p>
            <a:r>
              <a:rPr lang="en-US" dirty="0" smtClean="0">
                <a:solidFill>
                  <a:srgbClr val="A6A6A6"/>
                </a:solidFill>
                <a:latin typeface="Myriad Pro Light"/>
              </a:rPr>
              <a:t>Evaluation</a:t>
            </a:r>
          </a:p>
          <a:p>
            <a:r>
              <a:rPr lang="en-US" dirty="0" smtClean="0">
                <a:solidFill>
                  <a:srgbClr val="A6A6A6"/>
                </a:solidFill>
                <a:latin typeface="Myriad Pro Light"/>
              </a:rPr>
              <a:t>Discussion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7085242" y="5822596"/>
            <a:ext cx="15311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Myriad Pro Semibold SemiExt"/>
                <a:cs typeface="Myriad Pro Semibold SemiExt"/>
              </a:rPr>
              <a:t>Outline</a:t>
            </a:r>
            <a:endParaRPr lang="en-US" sz="3000" dirty="0">
              <a:solidFill>
                <a:schemeClr val="bg1">
                  <a:lumMod val="75000"/>
                </a:schemeClr>
              </a:solidFill>
              <a:latin typeface="Myriad Pro Semibold SemiExt"/>
              <a:cs typeface="Myriad Pro Semibold SemiExt"/>
            </a:endParaRPr>
          </a:p>
        </p:txBody>
      </p:sp>
      <p:pic>
        <p:nvPicPr>
          <p:cNvPr id="6" name="Picture 5" descr="Screen Shot 2012-05-01 at 10.07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04" y="3962400"/>
            <a:ext cx="3626696" cy="3525078"/>
          </a:xfrm>
          <a:prstGeom prst="rect">
            <a:avLst/>
          </a:prstGeom>
          <a:ln w="38100" cmpd="sng"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32926" y="3810000"/>
            <a:ext cx="372440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Myriad Pro Light"/>
                <a:cs typeface="Myriad Pro Light"/>
              </a:rPr>
              <a:t>dissolvable stitches</a:t>
            </a:r>
          </a:p>
          <a:p>
            <a:r>
              <a:rPr lang="en-US" sz="2400" i="1" dirty="0" smtClean="0">
                <a:latin typeface="Myriad Pro Light"/>
                <a:cs typeface="Myriad Pro Light"/>
              </a:rPr>
              <a:t>dissolvable stitches how long</a:t>
            </a:r>
          </a:p>
          <a:p>
            <a:r>
              <a:rPr lang="en-US" sz="2400" i="1" dirty="0" smtClean="0">
                <a:latin typeface="Myriad Pro Light"/>
                <a:cs typeface="Myriad Pro Light"/>
              </a:rPr>
              <a:t>dissolvable stitches absorption</a:t>
            </a:r>
          </a:p>
        </p:txBody>
      </p:sp>
    </p:spTree>
    <p:extLst>
      <p:ext uri="{BB962C8B-B14F-4D97-AF65-F5344CB8AC3E}">
        <p14:creationId xmlns:p14="http://schemas.microsoft.com/office/powerpoint/2010/main" val="139938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Reliably extract relevant answer from the URL</a:t>
            </a:r>
            <a:br>
              <a:rPr lang="en-US" dirty="0" smtClean="0"/>
            </a:br>
            <a:r>
              <a:rPr lang="en-US" dirty="0" smtClean="0"/>
              <a:t>via paid crowdsourcing (</a:t>
            </a:r>
            <a:r>
              <a:rPr lang="en-US" dirty="0" err="1" smtClean="0"/>
              <a:t>CrowdFlower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6" name="Picture 15" descr="pipeline-horizontal_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"/>
          <a:stretch/>
        </p:blipFill>
        <p:spPr>
          <a:xfrm>
            <a:off x="1447800" y="3200400"/>
            <a:ext cx="1376184" cy="762000"/>
          </a:xfrm>
          <a:prstGeom prst="rect">
            <a:avLst/>
          </a:prstGeom>
        </p:spPr>
      </p:pic>
      <p:pic>
        <p:nvPicPr>
          <p:cNvPr id="17" name="Picture 16" descr="pipeline-horizontal_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14" y="3158052"/>
            <a:ext cx="1103486" cy="631130"/>
          </a:xfrm>
          <a:prstGeom prst="rect">
            <a:avLst/>
          </a:prstGeom>
        </p:spPr>
      </p:pic>
      <p:pic>
        <p:nvPicPr>
          <p:cNvPr id="18" name="Picture 17" descr="pipeline-horizontal_2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7"/>
          <a:stretch/>
        </p:blipFill>
        <p:spPr>
          <a:xfrm>
            <a:off x="1447800" y="4583864"/>
            <a:ext cx="1481884" cy="673936"/>
          </a:xfrm>
          <a:prstGeom prst="rect">
            <a:avLst/>
          </a:prstGeom>
        </p:spPr>
      </p:pic>
      <p:pic>
        <p:nvPicPr>
          <p:cNvPr id="19" name="Picture 18" descr="pipeline-horizontal_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22" y="4537437"/>
            <a:ext cx="1108778" cy="685800"/>
          </a:xfrm>
          <a:prstGeom prst="rect">
            <a:avLst/>
          </a:prstGeom>
        </p:spPr>
      </p:pic>
      <p:pic>
        <p:nvPicPr>
          <p:cNvPr id="20" name="Picture 19" descr="pipeline-horizontal_2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755514"/>
            <a:ext cx="1635949" cy="529464"/>
          </a:xfrm>
          <a:prstGeom prst="rect">
            <a:avLst/>
          </a:prstGeom>
        </p:spPr>
      </p:pic>
      <p:pic>
        <p:nvPicPr>
          <p:cNvPr id="21" name="Picture 20" descr="pipeline-horizontal_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49" y="5782058"/>
            <a:ext cx="1112382" cy="54254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07349" y="5332130"/>
            <a:ext cx="700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Title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63714" y="2743200"/>
            <a:ext cx="739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Vote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94013" y="4080237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Proofread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3085" y="4080237"/>
            <a:ext cx="739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Vote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59949" y="5332130"/>
            <a:ext cx="739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Vote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07349" y="27432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Extract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143000" y="2895600"/>
            <a:ext cx="0" cy="32766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61266" y="6396335"/>
            <a:ext cx="4829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7F7F7F"/>
                </a:solidFill>
                <a:latin typeface="Myriad Pro Light"/>
                <a:cs typeface="Myriad Pro Light"/>
              </a:rPr>
              <a:t>[Bernstein et al. 2010, Little et al. 2010]</a:t>
            </a:r>
            <a:endParaRPr lang="en-US" sz="2400" dirty="0"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48917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Challenge: </a:t>
            </a:r>
            <a:r>
              <a:rPr lang="en-US" dirty="0" err="1" smtClean="0"/>
              <a:t>Overgenerating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Typical extraction length:</a:t>
            </a:r>
            <a:br>
              <a:rPr lang="en-US" sz="3600" dirty="0" smtClean="0"/>
            </a:br>
            <a:r>
              <a:rPr lang="en-US" sz="2200" dirty="0" err="1">
                <a:solidFill>
                  <a:srgbClr val="7F7F7F"/>
                </a:solidFill>
              </a:rPr>
              <a:t>Lorem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ipsum</a:t>
            </a:r>
            <a:r>
              <a:rPr lang="en-US" sz="2200" dirty="0">
                <a:solidFill>
                  <a:srgbClr val="7F7F7F"/>
                </a:solidFill>
              </a:rPr>
              <a:t> dolor sit </a:t>
            </a:r>
            <a:r>
              <a:rPr lang="en-US" sz="2200" dirty="0" err="1">
                <a:solidFill>
                  <a:srgbClr val="7F7F7F"/>
                </a:solidFill>
              </a:rPr>
              <a:t>amet</a:t>
            </a:r>
            <a:r>
              <a:rPr lang="en-US" sz="2200" dirty="0">
                <a:solidFill>
                  <a:srgbClr val="7F7F7F"/>
                </a:solidFill>
              </a:rPr>
              <a:t>, </a:t>
            </a:r>
            <a:r>
              <a:rPr lang="en-US" sz="2200" dirty="0" err="1">
                <a:solidFill>
                  <a:srgbClr val="7F7F7F"/>
                </a:solidFill>
              </a:rPr>
              <a:t>consectetur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adipiscing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elit</a:t>
            </a:r>
            <a:r>
              <a:rPr lang="en-US" sz="2200" dirty="0">
                <a:solidFill>
                  <a:srgbClr val="7F7F7F"/>
                </a:solidFill>
              </a:rPr>
              <a:t>. </a:t>
            </a:r>
            <a:r>
              <a:rPr lang="en-US" sz="2200" dirty="0" err="1">
                <a:solidFill>
                  <a:srgbClr val="7F7F7F"/>
                </a:solidFill>
              </a:rPr>
              <a:t>Curabitur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nisl</a:t>
            </a:r>
            <a:r>
              <a:rPr lang="en-US" sz="2200" dirty="0">
                <a:solidFill>
                  <a:srgbClr val="7F7F7F"/>
                </a:solidFill>
              </a:rPr>
              <a:t> ligula, </a:t>
            </a:r>
            <a:r>
              <a:rPr lang="en-US" sz="2200" dirty="0" err="1">
                <a:solidFill>
                  <a:srgbClr val="7F7F7F"/>
                </a:solidFill>
              </a:rPr>
              <a:t>venenatis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eget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vulputate</a:t>
            </a:r>
            <a:r>
              <a:rPr lang="en-US" sz="2200" dirty="0">
                <a:solidFill>
                  <a:srgbClr val="7F7F7F"/>
                </a:solidFill>
              </a:rPr>
              <a:t> at, </a:t>
            </a:r>
            <a:r>
              <a:rPr lang="en-US" sz="2200" dirty="0" err="1">
                <a:solidFill>
                  <a:srgbClr val="7F7F7F"/>
                </a:solidFill>
              </a:rPr>
              <a:t>venenatis</a:t>
            </a:r>
            <a:r>
              <a:rPr lang="en-US" sz="2200" dirty="0">
                <a:solidFill>
                  <a:srgbClr val="7F7F7F"/>
                </a:solidFill>
              </a:rPr>
              <a:t> non sem. </a:t>
            </a:r>
            <a:r>
              <a:rPr lang="en-US" sz="2200" dirty="0" err="1">
                <a:solidFill>
                  <a:srgbClr val="7F7F7F"/>
                </a:solidFill>
              </a:rPr>
              <a:t>Pellentesque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viverra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metus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vel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orci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suscipit</a:t>
            </a:r>
            <a:r>
              <a:rPr lang="en-US" sz="2200" dirty="0">
                <a:solidFill>
                  <a:srgbClr val="7F7F7F"/>
                </a:solidFill>
              </a:rPr>
              <a:t> vitae </a:t>
            </a:r>
            <a:r>
              <a:rPr lang="en-US" sz="2200" dirty="0" err="1">
                <a:solidFill>
                  <a:srgbClr val="7F7F7F"/>
                </a:solidFill>
              </a:rPr>
              <a:t>ullamcorper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nisl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vestibulum</a:t>
            </a:r>
            <a:r>
              <a:rPr lang="en-US" sz="2200" dirty="0">
                <a:solidFill>
                  <a:srgbClr val="7F7F7F"/>
                </a:solidFill>
              </a:rPr>
              <a:t>. </a:t>
            </a:r>
            <a:r>
              <a:rPr lang="en-US" sz="2200" dirty="0" err="1">
                <a:solidFill>
                  <a:srgbClr val="7F7F7F"/>
                </a:solidFill>
              </a:rPr>
              <a:t>Ut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bibendum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venenatis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erat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nec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porttitor</a:t>
            </a:r>
            <a:r>
              <a:rPr lang="en-US" sz="2200" dirty="0">
                <a:solidFill>
                  <a:srgbClr val="7F7F7F"/>
                </a:solidFill>
              </a:rPr>
              <a:t>. Integer </a:t>
            </a:r>
            <a:r>
              <a:rPr lang="en-US" sz="2200" dirty="0" err="1">
                <a:solidFill>
                  <a:srgbClr val="7F7F7F"/>
                </a:solidFill>
              </a:rPr>
              <a:t>aliquam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elit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tempor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tortor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iaculis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ut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volutpat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est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lacinia</a:t>
            </a:r>
            <a:r>
              <a:rPr lang="en-US" sz="2200" dirty="0">
                <a:solidFill>
                  <a:srgbClr val="7F7F7F"/>
                </a:solidFill>
              </a:rPr>
              <a:t>. </a:t>
            </a:r>
            <a:r>
              <a:rPr lang="en-US" sz="2200" dirty="0" err="1">
                <a:solidFill>
                  <a:srgbClr val="7F7F7F"/>
                </a:solidFill>
              </a:rPr>
              <a:t>Aenean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fringilla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interdum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tristique</a:t>
            </a:r>
            <a:r>
              <a:rPr lang="en-US" sz="2200" dirty="0">
                <a:solidFill>
                  <a:srgbClr val="7F7F7F"/>
                </a:solidFill>
              </a:rPr>
              <a:t>. </a:t>
            </a:r>
            <a:r>
              <a:rPr lang="en-US" sz="2200" dirty="0" err="1">
                <a:solidFill>
                  <a:srgbClr val="7F7F7F"/>
                </a:solidFill>
              </a:rPr>
              <a:t>Duis</a:t>
            </a:r>
            <a:r>
              <a:rPr lang="en-US" sz="2200" dirty="0">
                <a:solidFill>
                  <a:srgbClr val="7F7F7F"/>
                </a:solidFill>
              </a:rPr>
              <a:t> id </a:t>
            </a:r>
            <a:r>
              <a:rPr lang="en-US" sz="2200" dirty="0" err="1">
                <a:solidFill>
                  <a:srgbClr val="7F7F7F"/>
                </a:solidFill>
              </a:rPr>
              <a:t>felis</a:t>
            </a:r>
            <a:r>
              <a:rPr lang="en-US" sz="2200" dirty="0">
                <a:solidFill>
                  <a:srgbClr val="7F7F7F"/>
                </a:solidFill>
              </a:rPr>
              <a:t> sit </a:t>
            </a:r>
            <a:r>
              <a:rPr lang="en-US" sz="2200" dirty="0" err="1">
                <a:solidFill>
                  <a:srgbClr val="7F7F7F"/>
                </a:solidFill>
              </a:rPr>
              <a:t>amet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libero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porttitor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suscipit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eget</a:t>
            </a:r>
            <a:r>
              <a:rPr lang="en-US" sz="2200" dirty="0">
                <a:solidFill>
                  <a:srgbClr val="7F7F7F"/>
                </a:solidFill>
              </a:rPr>
              <a:t> vitae </a:t>
            </a:r>
            <a:r>
              <a:rPr lang="en-US" sz="2200" dirty="0" err="1">
                <a:solidFill>
                  <a:srgbClr val="7F7F7F"/>
                </a:solidFill>
              </a:rPr>
              <a:t>elit</a:t>
            </a:r>
            <a:r>
              <a:rPr lang="en-US" sz="2200" dirty="0">
                <a:solidFill>
                  <a:srgbClr val="7F7F7F"/>
                </a:solidFill>
              </a:rPr>
              <a:t>. </a:t>
            </a:r>
            <a:r>
              <a:rPr lang="en-US" sz="2200" dirty="0" err="1">
                <a:solidFill>
                  <a:srgbClr val="7F7F7F"/>
                </a:solidFill>
              </a:rPr>
              <a:t>Fusce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neque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augue</a:t>
            </a:r>
            <a:r>
              <a:rPr lang="en-US" sz="2200" dirty="0">
                <a:solidFill>
                  <a:srgbClr val="7F7F7F"/>
                </a:solidFill>
              </a:rPr>
              <a:t>, </a:t>
            </a:r>
            <a:r>
              <a:rPr lang="en-US" sz="2200" dirty="0" err="1">
                <a:solidFill>
                  <a:srgbClr val="7F7F7F"/>
                </a:solidFill>
              </a:rPr>
              <a:t>facilisis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quis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bibendum</a:t>
            </a:r>
            <a:r>
              <a:rPr lang="en-US" sz="2200" dirty="0">
                <a:solidFill>
                  <a:srgbClr val="7F7F7F"/>
                </a:solidFill>
              </a:rPr>
              <a:t> a, </a:t>
            </a:r>
            <a:r>
              <a:rPr lang="en-US" sz="2200" dirty="0" err="1">
                <a:solidFill>
                  <a:srgbClr val="7F7F7F"/>
                </a:solidFill>
              </a:rPr>
              <a:t>dapibus</a:t>
            </a:r>
            <a:r>
              <a:rPr lang="en-US" sz="2200" dirty="0">
                <a:solidFill>
                  <a:srgbClr val="7F7F7F"/>
                </a:solidFill>
              </a:rPr>
              <a:t> et </a:t>
            </a:r>
            <a:r>
              <a:rPr lang="en-US" sz="2200" dirty="0" err="1">
                <a:solidFill>
                  <a:srgbClr val="7F7F7F"/>
                </a:solidFill>
              </a:rPr>
              <a:t>felis</a:t>
            </a:r>
            <a:r>
              <a:rPr lang="en-US" sz="2200" dirty="0">
                <a:solidFill>
                  <a:srgbClr val="7F7F7F"/>
                </a:solidFill>
              </a:rPr>
              <a:t>. </a:t>
            </a:r>
            <a:r>
              <a:rPr lang="en-US" sz="2200" dirty="0" err="1">
                <a:solidFill>
                  <a:srgbClr val="7F7F7F"/>
                </a:solidFill>
              </a:rPr>
              <a:t>Aliquam</a:t>
            </a:r>
            <a:r>
              <a:rPr lang="en-US" sz="2200" dirty="0">
                <a:solidFill>
                  <a:srgbClr val="7F7F7F"/>
                </a:solidFill>
              </a:rPr>
              <a:t> at </a:t>
            </a:r>
            <a:r>
              <a:rPr lang="en-US" sz="2200" dirty="0" err="1">
                <a:solidFill>
                  <a:srgbClr val="7F7F7F"/>
                </a:solidFill>
              </a:rPr>
              <a:t>sagittis</a:t>
            </a:r>
            <a:r>
              <a:rPr lang="en-US" sz="2200" dirty="0">
                <a:solidFill>
                  <a:srgbClr val="7F7F7F"/>
                </a:solidFill>
              </a:rPr>
              <a:t> magna. </a:t>
            </a:r>
            <a:r>
              <a:rPr lang="en-US" sz="2200" dirty="0" err="1">
                <a:solidFill>
                  <a:srgbClr val="7F7F7F"/>
                </a:solidFill>
              </a:rPr>
              <a:t>Sed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commodo</a:t>
            </a:r>
            <a:r>
              <a:rPr lang="en-US" sz="2200" dirty="0">
                <a:solidFill>
                  <a:srgbClr val="7F7F7F"/>
                </a:solidFill>
              </a:rPr>
              <a:t> semper </a:t>
            </a:r>
            <a:r>
              <a:rPr lang="en-US" sz="2200" dirty="0" err="1">
                <a:solidFill>
                  <a:srgbClr val="7F7F7F"/>
                </a:solidFill>
              </a:rPr>
              <a:t>tortor</a:t>
            </a:r>
            <a:r>
              <a:rPr lang="en-US" sz="2200" dirty="0">
                <a:solidFill>
                  <a:srgbClr val="7F7F7F"/>
                </a:solidFill>
              </a:rPr>
              <a:t> in </a:t>
            </a:r>
            <a:r>
              <a:rPr lang="en-US" sz="2200" dirty="0" err="1">
                <a:solidFill>
                  <a:srgbClr val="7F7F7F"/>
                </a:solidFill>
              </a:rPr>
              <a:t>facilisis</a:t>
            </a:r>
            <a:r>
              <a:rPr lang="en-US" sz="2200" dirty="0">
                <a:solidFill>
                  <a:srgbClr val="7F7F7F"/>
                </a:solidFill>
              </a:rPr>
              <a:t>. </a:t>
            </a:r>
            <a:r>
              <a:rPr lang="en-US" sz="2200" dirty="0" err="1">
                <a:solidFill>
                  <a:srgbClr val="7F7F7F"/>
                </a:solidFill>
              </a:rPr>
              <a:t>Nullam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consequat</a:t>
            </a:r>
            <a:r>
              <a:rPr lang="en-US" sz="2200" dirty="0">
                <a:solidFill>
                  <a:srgbClr val="7F7F7F"/>
                </a:solidFill>
              </a:rPr>
              <a:t> quam et </a:t>
            </a:r>
            <a:r>
              <a:rPr lang="en-US" sz="2200" dirty="0" err="1">
                <a:solidFill>
                  <a:srgbClr val="7F7F7F"/>
                </a:solidFill>
              </a:rPr>
              <a:t>felis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faucibus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sed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imperdiet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purus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luctus</a:t>
            </a:r>
            <a:r>
              <a:rPr lang="en-US" sz="2200" dirty="0">
                <a:solidFill>
                  <a:srgbClr val="7F7F7F"/>
                </a:solidFill>
              </a:rPr>
              <a:t>. </a:t>
            </a:r>
            <a:r>
              <a:rPr lang="en-US" sz="2200" dirty="0" err="1">
                <a:solidFill>
                  <a:srgbClr val="7F7F7F"/>
                </a:solidFill>
              </a:rPr>
              <a:t>Proin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adipiscing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felis</a:t>
            </a:r>
            <a:r>
              <a:rPr lang="en-US" sz="2200" dirty="0">
                <a:solidFill>
                  <a:srgbClr val="7F7F7F"/>
                </a:solidFill>
              </a:rPr>
              <a:t> ac </a:t>
            </a:r>
            <a:r>
              <a:rPr lang="en-US" sz="2200" dirty="0" err="1">
                <a:solidFill>
                  <a:srgbClr val="7F7F7F"/>
                </a:solidFill>
              </a:rPr>
              <a:t>nulla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euismod</a:t>
            </a:r>
            <a:r>
              <a:rPr lang="en-US" sz="2200" dirty="0">
                <a:solidFill>
                  <a:srgbClr val="7F7F7F"/>
                </a:solidFill>
              </a:rPr>
              <a:t> ac dictum </a:t>
            </a:r>
            <a:r>
              <a:rPr lang="en-US" sz="2200" dirty="0" err="1">
                <a:solidFill>
                  <a:srgbClr val="7F7F7F"/>
                </a:solidFill>
              </a:rPr>
              <a:t>massa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blandit</a:t>
            </a:r>
            <a:r>
              <a:rPr lang="en-US" sz="2200" dirty="0">
                <a:solidFill>
                  <a:srgbClr val="7F7F7F"/>
                </a:solidFill>
              </a:rPr>
              <a:t>. In </a:t>
            </a:r>
            <a:r>
              <a:rPr lang="en-US" sz="2200" dirty="0" err="1">
                <a:solidFill>
                  <a:srgbClr val="7F7F7F"/>
                </a:solidFill>
              </a:rPr>
              <a:t>volutpat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auctor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pharetra</a:t>
            </a:r>
            <a:r>
              <a:rPr lang="en-US" sz="2200" dirty="0">
                <a:solidFill>
                  <a:srgbClr val="7F7F7F"/>
                </a:solidFill>
              </a:rPr>
              <a:t>. </a:t>
            </a:r>
            <a:r>
              <a:rPr lang="en-US" sz="2200" dirty="0" err="1">
                <a:solidFill>
                  <a:srgbClr val="7F7F7F"/>
                </a:solidFill>
              </a:rPr>
              <a:t>Phasellus</a:t>
            </a:r>
            <a:r>
              <a:rPr lang="en-US" sz="2200" dirty="0">
                <a:solidFill>
                  <a:srgbClr val="7F7F7F"/>
                </a:solidFill>
              </a:rPr>
              <a:t> at </a:t>
            </a:r>
            <a:r>
              <a:rPr lang="en-US" sz="2200" dirty="0" err="1">
                <a:solidFill>
                  <a:srgbClr val="7F7F7F"/>
                </a:solidFill>
              </a:rPr>
              <a:t>nisl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massa</a:t>
            </a:r>
            <a:r>
              <a:rPr lang="en-US" sz="2200" dirty="0">
                <a:solidFill>
                  <a:srgbClr val="7F7F7F"/>
                </a:solidFill>
              </a:rPr>
              <a:t>. </a:t>
            </a:r>
            <a:r>
              <a:rPr lang="en-US" sz="2200" dirty="0" err="1">
                <a:solidFill>
                  <a:srgbClr val="7F7F7F"/>
                </a:solidFill>
              </a:rPr>
              <a:t>Vivamus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malesuada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turpis</a:t>
            </a:r>
            <a:r>
              <a:rPr lang="en-US" sz="2200" dirty="0">
                <a:solidFill>
                  <a:srgbClr val="7F7F7F"/>
                </a:solidFill>
              </a:rPr>
              <a:t> a ligula </a:t>
            </a:r>
            <a:r>
              <a:rPr lang="en-US" sz="2200" dirty="0" err="1">
                <a:solidFill>
                  <a:srgbClr val="7F7F7F"/>
                </a:solidFill>
              </a:rPr>
              <a:t>lacinia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ut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interdum</a:t>
            </a:r>
            <a:r>
              <a:rPr lang="en-US" sz="2200" dirty="0">
                <a:solidFill>
                  <a:srgbClr val="7F7F7F"/>
                </a:solidFill>
              </a:rPr>
              <a:t> dui </a:t>
            </a:r>
            <a:r>
              <a:rPr lang="en-US" sz="2200" dirty="0" err="1">
                <a:solidFill>
                  <a:srgbClr val="7F7F7F"/>
                </a:solidFill>
              </a:rPr>
              <a:t>congue</a:t>
            </a:r>
            <a:r>
              <a:rPr lang="en-US" sz="2200" dirty="0">
                <a:solidFill>
                  <a:srgbClr val="7F7F7F"/>
                </a:solidFill>
              </a:rPr>
              <a:t>. </a:t>
            </a:r>
            <a:r>
              <a:rPr lang="en-US" sz="2200" dirty="0" err="1">
                <a:solidFill>
                  <a:srgbClr val="7F7F7F"/>
                </a:solidFill>
              </a:rPr>
              <a:t>Curabitur</a:t>
            </a:r>
            <a:r>
              <a:rPr lang="en-US" sz="2200" dirty="0">
                <a:solidFill>
                  <a:srgbClr val="7F7F7F"/>
                </a:solidFill>
              </a:rPr>
              <a:t> a </a:t>
            </a:r>
            <a:r>
              <a:rPr lang="en-US" sz="2200" dirty="0" err="1">
                <a:solidFill>
                  <a:srgbClr val="7F7F7F"/>
                </a:solidFill>
              </a:rPr>
              <a:t>molestie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leo</a:t>
            </a:r>
            <a:r>
              <a:rPr lang="en-US" sz="2200" dirty="0">
                <a:solidFill>
                  <a:srgbClr val="7F7F7F"/>
                </a:solidFill>
              </a:rPr>
              <a:t>. </a:t>
            </a:r>
            <a:r>
              <a:rPr lang="en-US" sz="2200" dirty="0" err="1">
                <a:solidFill>
                  <a:srgbClr val="7F7F7F"/>
                </a:solidFill>
              </a:rPr>
              <a:t>Nulla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mattis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posuere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sapien</a:t>
            </a:r>
            <a:r>
              <a:rPr lang="en-US" sz="2200" dirty="0">
                <a:solidFill>
                  <a:srgbClr val="7F7F7F"/>
                </a:solidFill>
              </a:rPr>
              <a:t> sit </a:t>
            </a:r>
            <a:r>
              <a:rPr lang="en-US" sz="2200" dirty="0" err="1">
                <a:solidFill>
                  <a:srgbClr val="7F7F7F"/>
                </a:solidFill>
              </a:rPr>
              <a:t>amet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orci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err="1">
                <a:solidFill>
                  <a:srgbClr val="7F7F7F"/>
                </a:solidFill>
              </a:rPr>
              <a:t>aliquam</a:t>
            </a:r>
            <a:r>
              <a:rPr lang="en-US" sz="2200" dirty="0">
                <a:solidFill>
                  <a:srgbClr val="7F7F7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197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70857" y="381000"/>
            <a:ext cx="5372743" cy="483547"/>
            <a:chOff x="570857" y="1270576"/>
            <a:chExt cx="7620000" cy="685800"/>
          </a:xfrm>
        </p:grpSpPr>
        <p:sp>
          <p:nvSpPr>
            <p:cNvPr id="5" name="Rectangle 4"/>
            <p:cNvSpPr/>
            <p:nvPr/>
          </p:nvSpPr>
          <p:spPr>
            <a:xfrm>
              <a:off x="570857" y="1270576"/>
              <a:ext cx="5562600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590657" y="1270576"/>
              <a:ext cx="1600200" cy="685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162157" y="1384876"/>
              <a:ext cx="457200" cy="457200"/>
              <a:chOff x="2895600" y="2971800"/>
              <a:chExt cx="1219200" cy="12192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895600" y="2971800"/>
                <a:ext cx="914400" cy="914400"/>
              </a:xfrm>
              <a:prstGeom prst="ellips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>
                <a:stCxn id="8" idx="5"/>
              </p:cNvCxnSpPr>
              <p:nvPr/>
            </p:nvCxnSpPr>
            <p:spPr>
              <a:xfrm>
                <a:off x="3676089" y="3752289"/>
                <a:ext cx="438711" cy="438711"/>
              </a:xfrm>
              <a:prstGeom prst="lin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609600" y="1295400"/>
              <a:ext cx="5558954" cy="65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Myriad Pro Light"/>
                  <a:cs typeface="Myriad Pro Light"/>
                </a:rPr>
                <a:t>the girl with the dragon tattoo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3400" y="954806"/>
            <a:ext cx="5791200" cy="1587810"/>
            <a:chOff x="533400" y="1916658"/>
            <a:chExt cx="6477000" cy="1775840"/>
          </a:xfrm>
        </p:grpSpPr>
        <p:pic>
          <p:nvPicPr>
            <p:cNvPr id="4" name="Picture 3" descr="Screen Shot 2012-01-16 at 5.30.57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11"/>
            <a:stretch/>
          </p:blipFill>
          <p:spPr>
            <a:xfrm>
              <a:off x="533400" y="1916658"/>
              <a:ext cx="6477000" cy="17758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233" y="2283108"/>
              <a:ext cx="906068" cy="133933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33400" y="2980279"/>
            <a:ext cx="5372743" cy="483547"/>
            <a:chOff x="570857" y="1270576"/>
            <a:chExt cx="7620000" cy="685800"/>
          </a:xfrm>
        </p:grpSpPr>
        <p:sp>
          <p:nvSpPr>
            <p:cNvPr id="15" name="Rectangle 14"/>
            <p:cNvSpPr/>
            <p:nvPr/>
          </p:nvSpPr>
          <p:spPr>
            <a:xfrm>
              <a:off x="570857" y="1270576"/>
              <a:ext cx="5562600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90657" y="1270576"/>
              <a:ext cx="1600200" cy="685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162157" y="1384876"/>
              <a:ext cx="457200" cy="457200"/>
              <a:chOff x="2895600" y="2971800"/>
              <a:chExt cx="1219200" cy="12192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2895600" y="2971800"/>
                <a:ext cx="914400" cy="914400"/>
              </a:xfrm>
              <a:prstGeom prst="ellips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>
                <a:stCxn id="19" idx="5"/>
              </p:cNvCxnSpPr>
              <p:nvPr/>
            </p:nvCxnSpPr>
            <p:spPr>
              <a:xfrm>
                <a:off x="3676089" y="3752289"/>
                <a:ext cx="438711" cy="438711"/>
              </a:xfrm>
              <a:prstGeom prst="lin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609600" y="1295400"/>
              <a:ext cx="3602953" cy="65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Myriad Pro Light"/>
                  <a:cs typeface="Myriad Pro Light"/>
                </a:rPr>
                <a:t>memorial day 2012</a:t>
              </a:r>
            </a:p>
          </p:txBody>
        </p:sp>
      </p:grpSp>
      <p:pic>
        <p:nvPicPr>
          <p:cNvPr id="21" name="Picture 20" descr="Screen Shot 2012-01-16 at 5.39.5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16226"/>
            <a:ext cx="5638800" cy="49857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33400" y="4541507"/>
            <a:ext cx="5372743" cy="483547"/>
            <a:chOff x="570857" y="1270576"/>
            <a:chExt cx="7620000" cy="685800"/>
          </a:xfrm>
        </p:grpSpPr>
        <p:sp>
          <p:nvSpPr>
            <p:cNvPr id="23" name="Rectangle 22"/>
            <p:cNvSpPr/>
            <p:nvPr/>
          </p:nvSpPr>
          <p:spPr>
            <a:xfrm>
              <a:off x="570857" y="1270576"/>
              <a:ext cx="5562600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90657" y="1270576"/>
              <a:ext cx="1600200" cy="685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162157" y="1384876"/>
              <a:ext cx="457200" cy="457200"/>
              <a:chOff x="2895600" y="2971800"/>
              <a:chExt cx="1219200" cy="12192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2895600" y="2971800"/>
                <a:ext cx="914400" cy="914400"/>
              </a:xfrm>
              <a:prstGeom prst="ellips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>
                <a:stCxn id="27" idx="5"/>
              </p:cNvCxnSpPr>
              <p:nvPr/>
            </p:nvCxnSpPr>
            <p:spPr>
              <a:xfrm>
                <a:off x="3676089" y="3752289"/>
                <a:ext cx="438711" cy="438711"/>
              </a:xfrm>
              <a:prstGeom prst="lin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609600" y="1295400"/>
              <a:ext cx="1207678" cy="65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Myriad Pro Light"/>
                  <a:cs typeface="Myriad Pro Light"/>
                </a:rPr>
                <a:t>AAPL</a:t>
              </a:r>
            </a:p>
          </p:txBody>
        </p:sp>
      </p:grpSp>
      <p:pic>
        <p:nvPicPr>
          <p:cNvPr id="29" name="Picture 28" descr="Screen Shot 2012-01-16 at 5.41.32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8"/>
          <a:stretch/>
        </p:blipFill>
        <p:spPr>
          <a:xfrm>
            <a:off x="457200" y="5151107"/>
            <a:ext cx="5638800" cy="16306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24600" y="1751618"/>
            <a:ext cx="2667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F7F7F"/>
                </a:solidFill>
                <a:latin typeface="Myriad Pro Light"/>
                <a:cs typeface="Myriad Pro Light"/>
              </a:rPr>
              <a:t>good answers reduce clicks on result pages</a:t>
            </a:r>
          </a:p>
          <a:p>
            <a:endParaRPr lang="en-US" sz="2400" dirty="0">
              <a:solidFill>
                <a:srgbClr val="7F7F7F"/>
              </a:solidFill>
              <a:latin typeface="Myriad Pro Light"/>
              <a:cs typeface="Myriad Pro Light"/>
            </a:endParaRPr>
          </a:p>
          <a:p>
            <a:r>
              <a:rPr lang="en-US" sz="2400" dirty="0" smtClean="0">
                <a:solidFill>
                  <a:srgbClr val="7F7F7F"/>
                </a:solidFill>
                <a:latin typeface="Myriad Pro Light"/>
                <a:cs typeface="Myriad Pro Light"/>
              </a:rPr>
              <a:t>users trigger answers repeatedly once discovered </a:t>
            </a:r>
          </a:p>
          <a:p>
            <a:endParaRPr lang="en-US" sz="2400" dirty="0">
              <a:solidFill>
                <a:srgbClr val="7F7F7F"/>
              </a:solidFill>
              <a:latin typeface="Myriad Pro Light"/>
              <a:cs typeface="Myriad Pro Light"/>
            </a:endParaRPr>
          </a:p>
          <a:p>
            <a:r>
              <a:rPr lang="en-US" sz="2000" dirty="0" smtClean="0">
                <a:solidFill>
                  <a:srgbClr val="7F7F7F"/>
                </a:solidFill>
                <a:latin typeface="Myriad Pro Light"/>
                <a:cs typeface="Myriad Pro Light"/>
              </a:rPr>
              <a:t>[Chilton + </a:t>
            </a:r>
            <a:r>
              <a:rPr lang="en-US" sz="2000" dirty="0" err="1" smtClean="0">
                <a:solidFill>
                  <a:srgbClr val="7F7F7F"/>
                </a:solidFill>
                <a:latin typeface="Myriad Pro Light"/>
                <a:cs typeface="Myriad Pro Light"/>
              </a:rPr>
              <a:t>Teevan</a:t>
            </a:r>
            <a:r>
              <a:rPr lang="en-US" sz="2000" dirty="0" smtClean="0">
                <a:solidFill>
                  <a:srgbClr val="7F7F7F"/>
                </a:solidFill>
                <a:latin typeface="Myriad Pro Light"/>
                <a:cs typeface="Myriad Pro Light"/>
              </a:rPr>
              <a:t> 2009]</a:t>
            </a:r>
          </a:p>
        </p:txBody>
      </p:sp>
    </p:spTree>
    <p:extLst>
      <p:ext uri="{BB962C8B-B14F-4D97-AF65-F5344CB8AC3E}">
        <p14:creationId xmlns:p14="http://schemas.microsoft.com/office/powerpoint/2010/main" val="42690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Inclusion/Exclusion Gold Standard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Inclusion/exclusion lists test worker agreement with a few annotated examples: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Text that </a:t>
            </a:r>
            <a:r>
              <a:rPr lang="en-US" i="1" dirty="0" smtClean="0"/>
              <a:t>must </a:t>
            </a:r>
            <a:r>
              <a:rPr lang="en-US" dirty="0" smtClean="0"/>
              <a:t>be present</a:t>
            </a:r>
            <a:br>
              <a:rPr lang="en-US" dirty="0" smtClean="0"/>
            </a:br>
            <a:r>
              <a:rPr lang="en-US" dirty="0" smtClean="0"/>
              <a:t>	Text that </a:t>
            </a:r>
            <a:r>
              <a:rPr lang="en-US" i="1" dirty="0" smtClean="0"/>
              <a:t>must not </a:t>
            </a:r>
            <a:r>
              <a:rPr lang="en-US" dirty="0" smtClean="0"/>
              <a:t>be present</a:t>
            </a:r>
          </a:p>
          <a:p>
            <a:r>
              <a:rPr lang="en-US" dirty="0" smtClean="0"/>
              <a:t>Implementable via negative look-ahead regex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6172200"/>
            <a:ext cx="5051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F7F7F"/>
                </a:solidFill>
                <a:latin typeface="+mj-lt"/>
              </a:rPr>
              <a:t>Gold standard questions: [</a:t>
            </a:r>
            <a:r>
              <a:rPr lang="en-US" sz="2400" dirty="0">
                <a:solidFill>
                  <a:srgbClr val="7F7F7F"/>
                </a:solidFill>
                <a:latin typeface="+mj-lt"/>
              </a:rPr>
              <a:t>Le et al. 2010]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499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Challenge: </a:t>
            </a:r>
            <a:r>
              <a:rPr lang="en-US" dirty="0" err="1" smtClean="0"/>
              <a:t>Overgenerating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3200" b="0" i="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–"/>
              <a:defRPr sz="2800" b="0" i="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Extraction length with gold standards:</a:t>
            </a:r>
            <a:br>
              <a:rPr lang="en-US" sz="3600" dirty="0" smtClean="0"/>
            </a:br>
            <a:r>
              <a:rPr lang="en-US" sz="2200" dirty="0" err="1" smtClean="0">
                <a:solidFill>
                  <a:srgbClr val="7F7F7F"/>
                </a:solidFill>
              </a:rPr>
              <a:t>Lorem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ipsum</a:t>
            </a:r>
            <a:r>
              <a:rPr lang="en-US" sz="2200" dirty="0" smtClean="0">
                <a:solidFill>
                  <a:srgbClr val="7F7F7F"/>
                </a:solidFill>
              </a:rPr>
              <a:t> dolor sit </a:t>
            </a:r>
            <a:r>
              <a:rPr lang="en-US" sz="2200" dirty="0" err="1" smtClean="0">
                <a:solidFill>
                  <a:srgbClr val="7F7F7F"/>
                </a:solidFill>
              </a:rPr>
              <a:t>amet</a:t>
            </a:r>
            <a:r>
              <a:rPr lang="en-US" sz="2200" dirty="0" smtClean="0">
                <a:solidFill>
                  <a:srgbClr val="7F7F7F"/>
                </a:solidFill>
              </a:rPr>
              <a:t>, </a:t>
            </a:r>
            <a:r>
              <a:rPr lang="en-US" sz="2200" dirty="0" err="1" smtClean="0">
                <a:solidFill>
                  <a:srgbClr val="7F7F7F"/>
                </a:solidFill>
              </a:rPr>
              <a:t>consectetur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adipiscing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elit</a:t>
            </a:r>
            <a:r>
              <a:rPr lang="en-US" sz="2200" dirty="0" smtClean="0">
                <a:solidFill>
                  <a:srgbClr val="7F7F7F"/>
                </a:solidFill>
              </a:rPr>
              <a:t>. </a:t>
            </a:r>
            <a:r>
              <a:rPr lang="en-US" sz="2200" u="sng" dirty="0" err="1" smtClean="0">
                <a:solidFill>
                  <a:schemeClr val="accent6">
                    <a:lumMod val="75000"/>
                  </a:schemeClr>
                </a:solidFill>
              </a:rPr>
              <a:t>Curabitur</a:t>
            </a:r>
            <a:r>
              <a:rPr lang="en-US" sz="22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u="sng" dirty="0" err="1" smtClean="0">
                <a:solidFill>
                  <a:schemeClr val="accent6">
                    <a:lumMod val="75000"/>
                  </a:schemeClr>
                </a:solidFill>
              </a:rPr>
              <a:t>nisl</a:t>
            </a:r>
            <a:r>
              <a:rPr lang="en-US" sz="2200" u="sng" dirty="0" smtClean="0">
                <a:solidFill>
                  <a:schemeClr val="accent6">
                    <a:lumMod val="75000"/>
                  </a:schemeClr>
                </a:solidFill>
              </a:rPr>
              <a:t> ligula, </a:t>
            </a:r>
            <a:r>
              <a:rPr lang="en-US" sz="2200" u="sng" dirty="0" err="1" smtClean="0">
                <a:solidFill>
                  <a:schemeClr val="accent6">
                    <a:lumMod val="75000"/>
                  </a:schemeClr>
                </a:solidFill>
              </a:rPr>
              <a:t>venenatis</a:t>
            </a:r>
            <a:r>
              <a:rPr lang="en-US" sz="22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u="sng" dirty="0" err="1" smtClean="0">
                <a:solidFill>
                  <a:schemeClr val="accent6">
                    <a:lumMod val="75000"/>
                  </a:schemeClr>
                </a:solidFill>
              </a:rPr>
              <a:t>eget</a:t>
            </a:r>
            <a:r>
              <a:rPr lang="en-US" sz="22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u="sng" dirty="0" err="1" smtClean="0">
                <a:solidFill>
                  <a:schemeClr val="accent6">
                    <a:lumMod val="75000"/>
                  </a:schemeClr>
                </a:solidFill>
              </a:rPr>
              <a:t>vulputate</a:t>
            </a:r>
            <a:r>
              <a:rPr lang="en-US" sz="2200" u="sng" dirty="0" smtClean="0">
                <a:solidFill>
                  <a:schemeClr val="accent6">
                    <a:lumMod val="75000"/>
                  </a:schemeClr>
                </a:solidFill>
              </a:rPr>
              <a:t> at, </a:t>
            </a:r>
            <a:r>
              <a:rPr lang="en-US" sz="2200" u="sng" dirty="0" err="1" smtClean="0">
                <a:solidFill>
                  <a:schemeClr val="accent6">
                    <a:lumMod val="75000"/>
                  </a:schemeClr>
                </a:solidFill>
              </a:rPr>
              <a:t>venenatis</a:t>
            </a:r>
            <a:r>
              <a:rPr lang="en-US" sz="2200" u="sng" dirty="0" smtClean="0">
                <a:solidFill>
                  <a:schemeClr val="accent6">
                    <a:lumMod val="75000"/>
                  </a:schemeClr>
                </a:solidFill>
              </a:rPr>
              <a:t> non sem. </a:t>
            </a:r>
            <a:r>
              <a:rPr lang="en-US" sz="2200" u="sng" dirty="0" err="1" smtClean="0">
                <a:solidFill>
                  <a:schemeClr val="accent6">
                    <a:lumMod val="75000"/>
                  </a:schemeClr>
                </a:solidFill>
              </a:rPr>
              <a:t>Pellentesque</a:t>
            </a:r>
            <a:r>
              <a:rPr lang="en-US" sz="22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u="sng" dirty="0" err="1" smtClean="0">
                <a:solidFill>
                  <a:schemeClr val="accent6">
                    <a:lumMod val="75000"/>
                  </a:schemeClr>
                </a:solidFill>
              </a:rPr>
              <a:t>viverra</a:t>
            </a:r>
            <a:r>
              <a:rPr lang="en-US" sz="22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u="sng" dirty="0" err="1" smtClean="0">
                <a:solidFill>
                  <a:schemeClr val="accent6">
                    <a:lumMod val="75000"/>
                  </a:schemeClr>
                </a:solidFill>
              </a:rPr>
              <a:t>metus</a:t>
            </a:r>
            <a:r>
              <a:rPr lang="en-US" sz="22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u="sng" dirty="0" err="1" smtClean="0">
                <a:solidFill>
                  <a:schemeClr val="accent6">
                    <a:lumMod val="75000"/>
                  </a:schemeClr>
                </a:solidFill>
              </a:rPr>
              <a:t>vel</a:t>
            </a:r>
            <a:r>
              <a:rPr lang="en-US" sz="22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u="sng" dirty="0" err="1" smtClean="0">
                <a:solidFill>
                  <a:schemeClr val="accent6">
                    <a:lumMod val="75000"/>
                  </a:schemeClr>
                </a:solidFill>
              </a:rPr>
              <a:t>orci</a:t>
            </a:r>
            <a:r>
              <a:rPr lang="en-US" sz="22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u="sng" dirty="0" err="1" smtClean="0">
                <a:solidFill>
                  <a:schemeClr val="accent6">
                    <a:lumMod val="75000"/>
                  </a:schemeClr>
                </a:solidFill>
              </a:rPr>
              <a:t>suscipit</a:t>
            </a:r>
            <a:r>
              <a:rPr lang="en-US" sz="2200" u="sng" dirty="0" smtClean="0">
                <a:solidFill>
                  <a:schemeClr val="accent6">
                    <a:lumMod val="75000"/>
                  </a:schemeClr>
                </a:solidFill>
              </a:rPr>
              <a:t> vitae </a:t>
            </a:r>
            <a:r>
              <a:rPr lang="en-US" sz="2200" u="sng" dirty="0" err="1" smtClean="0">
                <a:solidFill>
                  <a:schemeClr val="accent6">
                    <a:lumMod val="75000"/>
                  </a:schemeClr>
                </a:solidFill>
              </a:rPr>
              <a:t>ullamcorper</a:t>
            </a:r>
            <a:r>
              <a:rPr lang="en-US" sz="22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u="sng" dirty="0" err="1" smtClean="0">
                <a:solidFill>
                  <a:schemeClr val="accent6">
                    <a:lumMod val="75000"/>
                  </a:schemeClr>
                </a:solidFill>
              </a:rPr>
              <a:t>nisl</a:t>
            </a:r>
            <a:r>
              <a:rPr lang="en-US" sz="22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u="sng" dirty="0" err="1" smtClean="0">
                <a:solidFill>
                  <a:schemeClr val="accent6">
                    <a:lumMod val="75000"/>
                  </a:schemeClr>
                </a:solidFill>
              </a:rPr>
              <a:t>vestibulum</a:t>
            </a:r>
            <a:r>
              <a:rPr lang="en-US" sz="2200" u="sng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Ut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bibendum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venenatis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erat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nec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porttitor</a:t>
            </a:r>
            <a:r>
              <a:rPr lang="en-US" sz="2200" dirty="0" smtClean="0">
                <a:solidFill>
                  <a:srgbClr val="7F7F7F"/>
                </a:solidFill>
              </a:rPr>
              <a:t>. Integer </a:t>
            </a:r>
            <a:r>
              <a:rPr lang="en-US" sz="2200" dirty="0" err="1" smtClean="0">
                <a:solidFill>
                  <a:srgbClr val="7F7F7F"/>
                </a:solidFill>
              </a:rPr>
              <a:t>aliquam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elit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tempor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tortor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iaculis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ut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volutpat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est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lacinia</a:t>
            </a:r>
            <a:r>
              <a:rPr lang="en-US" sz="2200" dirty="0" smtClean="0">
                <a:solidFill>
                  <a:srgbClr val="7F7F7F"/>
                </a:solidFill>
              </a:rPr>
              <a:t>. </a:t>
            </a:r>
            <a:r>
              <a:rPr lang="en-US" sz="2200" dirty="0" err="1" smtClean="0">
                <a:solidFill>
                  <a:srgbClr val="7F7F7F"/>
                </a:solidFill>
              </a:rPr>
              <a:t>Aenean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fringilla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interdum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tristique</a:t>
            </a:r>
            <a:r>
              <a:rPr lang="en-US" sz="2200" dirty="0" smtClean="0">
                <a:solidFill>
                  <a:srgbClr val="7F7F7F"/>
                </a:solidFill>
              </a:rPr>
              <a:t>. </a:t>
            </a:r>
            <a:r>
              <a:rPr lang="en-US" sz="2200" dirty="0" err="1" smtClean="0">
                <a:solidFill>
                  <a:srgbClr val="7F7F7F"/>
                </a:solidFill>
              </a:rPr>
              <a:t>Duis</a:t>
            </a:r>
            <a:r>
              <a:rPr lang="en-US" sz="2200" dirty="0" smtClean="0">
                <a:solidFill>
                  <a:srgbClr val="7F7F7F"/>
                </a:solidFill>
              </a:rPr>
              <a:t> id </a:t>
            </a:r>
            <a:r>
              <a:rPr lang="en-US" sz="2200" dirty="0" err="1" smtClean="0">
                <a:solidFill>
                  <a:srgbClr val="7F7F7F"/>
                </a:solidFill>
              </a:rPr>
              <a:t>felis</a:t>
            </a:r>
            <a:r>
              <a:rPr lang="en-US" sz="2200" dirty="0" smtClean="0">
                <a:solidFill>
                  <a:srgbClr val="7F7F7F"/>
                </a:solidFill>
              </a:rPr>
              <a:t> sit </a:t>
            </a:r>
            <a:r>
              <a:rPr lang="en-US" sz="2200" dirty="0" err="1" smtClean="0">
                <a:solidFill>
                  <a:srgbClr val="7F7F7F"/>
                </a:solidFill>
              </a:rPr>
              <a:t>amet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libero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porttitor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suscipit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eget</a:t>
            </a:r>
            <a:r>
              <a:rPr lang="en-US" sz="2200" dirty="0" smtClean="0">
                <a:solidFill>
                  <a:srgbClr val="7F7F7F"/>
                </a:solidFill>
              </a:rPr>
              <a:t> vitae </a:t>
            </a:r>
            <a:r>
              <a:rPr lang="en-US" sz="2200" dirty="0" err="1" smtClean="0">
                <a:solidFill>
                  <a:srgbClr val="7F7F7F"/>
                </a:solidFill>
              </a:rPr>
              <a:t>elit</a:t>
            </a:r>
            <a:r>
              <a:rPr lang="en-US" sz="2200" dirty="0" smtClean="0">
                <a:solidFill>
                  <a:srgbClr val="7F7F7F"/>
                </a:solidFill>
              </a:rPr>
              <a:t>. </a:t>
            </a:r>
            <a:r>
              <a:rPr lang="en-US" sz="2200" dirty="0" err="1" smtClean="0">
                <a:solidFill>
                  <a:srgbClr val="7F7F7F"/>
                </a:solidFill>
              </a:rPr>
              <a:t>Fusce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neque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augue</a:t>
            </a:r>
            <a:r>
              <a:rPr lang="en-US" sz="2200" dirty="0" smtClean="0">
                <a:solidFill>
                  <a:srgbClr val="7F7F7F"/>
                </a:solidFill>
              </a:rPr>
              <a:t>, </a:t>
            </a:r>
            <a:r>
              <a:rPr lang="en-US" sz="2200" dirty="0" err="1" smtClean="0">
                <a:solidFill>
                  <a:srgbClr val="7F7F7F"/>
                </a:solidFill>
              </a:rPr>
              <a:t>facilisis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quis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bibendum</a:t>
            </a:r>
            <a:r>
              <a:rPr lang="en-US" sz="2200" dirty="0" smtClean="0">
                <a:solidFill>
                  <a:srgbClr val="7F7F7F"/>
                </a:solidFill>
              </a:rPr>
              <a:t> a, </a:t>
            </a:r>
            <a:r>
              <a:rPr lang="en-US" sz="2200" dirty="0" err="1" smtClean="0">
                <a:solidFill>
                  <a:srgbClr val="7F7F7F"/>
                </a:solidFill>
              </a:rPr>
              <a:t>dapibus</a:t>
            </a:r>
            <a:r>
              <a:rPr lang="en-US" sz="2200" dirty="0" smtClean="0">
                <a:solidFill>
                  <a:srgbClr val="7F7F7F"/>
                </a:solidFill>
              </a:rPr>
              <a:t> et </a:t>
            </a:r>
            <a:r>
              <a:rPr lang="en-US" sz="2200" dirty="0" err="1" smtClean="0">
                <a:solidFill>
                  <a:srgbClr val="7F7F7F"/>
                </a:solidFill>
              </a:rPr>
              <a:t>felis</a:t>
            </a:r>
            <a:r>
              <a:rPr lang="en-US" sz="2200" dirty="0" smtClean="0">
                <a:solidFill>
                  <a:srgbClr val="7F7F7F"/>
                </a:solidFill>
              </a:rPr>
              <a:t>. </a:t>
            </a:r>
            <a:r>
              <a:rPr lang="en-US" sz="2200" dirty="0" err="1" smtClean="0">
                <a:solidFill>
                  <a:srgbClr val="7F7F7F"/>
                </a:solidFill>
              </a:rPr>
              <a:t>Aliquam</a:t>
            </a:r>
            <a:r>
              <a:rPr lang="en-US" sz="2200" dirty="0" smtClean="0">
                <a:solidFill>
                  <a:srgbClr val="7F7F7F"/>
                </a:solidFill>
              </a:rPr>
              <a:t> at </a:t>
            </a:r>
            <a:r>
              <a:rPr lang="en-US" sz="2200" dirty="0" err="1" smtClean="0">
                <a:solidFill>
                  <a:srgbClr val="7F7F7F"/>
                </a:solidFill>
              </a:rPr>
              <a:t>sagittis</a:t>
            </a:r>
            <a:r>
              <a:rPr lang="en-US" sz="2200" dirty="0" smtClean="0">
                <a:solidFill>
                  <a:srgbClr val="7F7F7F"/>
                </a:solidFill>
              </a:rPr>
              <a:t> magna. </a:t>
            </a:r>
            <a:r>
              <a:rPr lang="en-US" sz="2200" dirty="0" err="1" smtClean="0">
                <a:solidFill>
                  <a:srgbClr val="7F7F7F"/>
                </a:solidFill>
              </a:rPr>
              <a:t>Sed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commodo</a:t>
            </a:r>
            <a:r>
              <a:rPr lang="en-US" sz="2200" dirty="0" smtClean="0">
                <a:solidFill>
                  <a:srgbClr val="7F7F7F"/>
                </a:solidFill>
              </a:rPr>
              <a:t> semper </a:t>
            </a:r>
            <a:r>
              <a:rPr lang="en-US" sz="2200" dirty="0" err="1" smtClean="0">
                <a:solidFill>
                  <a:srgbClr val="7F7F7F"/>
                </a:solidFill>
              </a:rPr>
              <a:t>tortor</a:t>
            </a:r>
            <a:r>
              <a:rPr lang="en-US" sz="2200" dirty="0" smtClean="0">
                <a:solidFill>
                  <a:srgbClr val="7F7F7F"/>
                </a:solidFill>
              </a:rPr>
              <a:t> in </a:t>
            </a:r>
            <a:r>
              <a:rPr lang="en-US" sz="2200" dirty="0" err="1" smtClean="0">
                <a:solidFill>
                  <a:srgbClr val="7F7F7F"/>
                </a:solidFill>
              </a:rPr>
              <a:t>facilisis</a:t>
            </a:r>
            <a:r>
              <a:rPr lang="en-US" sz="2200" dirty="0" smtClean="0">
                <a:solidFill>
                  <a:srgbClr val="7F7F7F"/>
                </a:solidFill>
              </a:rPr>
              <a:t>. </a:t>
            </a:r>
            <a:r>
              <a:rPr lang="en-US" sz="2200" dirty="0" err="1" smtClean="0">
                <a:solidFill>
                  <a:srgbClr val="7F7F7F"/>
                </a:solidFill>
              </a:rPr>
              <a:t>Nullam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consequat</a:t>
            </a:r>
            <a:r>
              <a:rPr lang="en-US" sz="2200" dirty="0" smtClean="0">
                <a:solidFill>
                  <a:srgbClr val="7F7F7F"/>
                </a:solidFill>
              </a:rPr>
              <a:t> quam et </a:t>
            </a:r>
            <a:r>
              <a:rPr lang="en-US" sz="2200" dirty="0" err="1" smtClean="0">
                <a:solidFill>
                  <a:srgbClr val="7F7F7F"/>
                </a:solidFill>
              </a:rPr>
              <a:t>felis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faucibus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sed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imperdiet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purus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luctus</a:t>
            </a:r>
            <a:r>
              <a:rPr lang="en-US" sz="2200" dirty="0" smtClean="0">
                <a:solidFill>
                  <a:srgbClr val="7F7F7F"/>
                </a:solidFill>
              </a:rPr>
              <a:t>. </a:t>
            </a:r>
            <a:r>
              <a:rPr lang="en-US" sz="2200" dirty="0" err="1" smtClean="0">
                <a:solidFill>
                  <a:srgbClr val="7F7F7F"/>
                </a:solidFill>
              </a:rPr>
              <a:t>Proin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adipiscing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felis</a:t>
            </a:r>
            <a:r>
              <a:rPr lang="en-US" sz="2200" dirty="0" smtClean="0">
                <a:solidFill>
                  <a:srgbClr val="7F7F7F"/>
                </a:solidFill>
              </a:rPr>
              <a:t> ac </a:t>
            </a:r>
            <a:r>
              <a:rPr lang="en-US" sz="2200" dirty="0" err="1" smtClean="0">
                <a:solidFill>
                  <a:srgbClr val="7F7F7F"/>
                </a:solidFill>
              </a:rPr>
              <a:t>nulla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euismod</a:t>
            </a:r>
            <a:r>
              <a:rPr lang="en-US" sz="2200" dirty="0" smtClean="0">
                <a:solidFill>
                  <a:srgbClr val="7F7F7F"/>
                </a:solidFill>
              </a:rPr>
              <a:t> ac dictum </a:t>
            </a:r>
            <a:r>
              <a:rPr lang="en-US" sz="2200" dirty="0" err="1" smtClean="0">
                <a:solidFill>
                  <a:srgbClr val="7F7F7F"/>
                </a:solidFill>
              </a:rPr>
              <a:t>massa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blandit</a:t>
            </a:r>
            <a:r>
              <a:rPr lang="en-US" sz="2200" dirty="0" smtClean="0">
                <a:solidFill>
                  <a:srgbClr val="7F7F7F"/>
                </a:solidFill>
              </a:rPr>
              <a:t>. In </a:t>
            </a:r>
            <a:r>
              <a:rPr lang="en-US" sz="2200" dirty="0" err="1" smtClean="0">
                <a:solidFill>
                  <a:srgbClr val="7F7F7F"/>
                </a:solidFill>
              </a:rPr>
              <a:t>volutpat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auctor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pharetra</a:t>
            </a:r>
            <a:r>
              <a:rPr lang="en-US" sz="2200" dirty="0" smtClean="0">
                <a:solidFill>
                  <a:srgbClr val="7F7F7F"/>
                </a:solidFill>
              </a:rPr>
              <a:t>. </a:t>
            </a:r>
            <a:r>
              <a:rPr lang="en-US" sz="2200" dirty="0" err="1" smtClean="0">
                <a:solidFill>
                  <a:srgbClr val="7F7F7F"/>
                </a:solidFill>
              </a:rPr>
              <a:t>Phasellus</a:t>
            </a:r>
            <a:r>
              <a:rPr lang="en-US" sz="2200" dirty="0" smtClean="0">
                <a:solidFill>
                  <a:srgbClr val="7F7F7F"/>
                </a:solidFill>
              </a:rPr>
              <a:t> at </a:t>
            </a:r>
            <a:r>
              <a:rPr lang="en-US" sz="2200" dirty="0" err="1" smtClean="0">
                <a:solidFill>
                  <a:srgbClr val="7F7F7F"/>
                </a:solidFill>
              </a:rPr>
              <a:t>nisl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massa</a:t>
            </a:r>
            <a:r>
              <a:rPr lang="en-US" sz="2200" dirty="0" smtClean="0">
                <a:solidFill>
                  <a:srgbClr val="7F7F7F"/>
                </a:solidFill>
              </a:rPr>
              <a:t>. </a:t>
            </a:r>
            <a:r>
              <a:rPr lang="en-US" sz="2200" dirty="0" err="1" smtClean="0">
                <a:solidFill>
                  <a:srgbClr val="7F7F7F"/>
                </a:solidFill>
              </a:rPr>
              <a:t>Vivamus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malesuada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turpis</a:t>
            </a:r>
            <a:r>
              <a:rPr lang="en-US" sz="2200" dirty="0" smtClean="0">
                <a:solidFill>
                  <a:srgbClr val="7F7F7F"/>
                </a:solidFill>
              </a:rPr>
              <a:t> a ligula </a:t>
            </a:r>
            <a:r>
              <a:rPr lang="en-US" sz="2200" dirty="0" err="1" smtClean="0">
                <a:solidFill>
                  <a:srgbClr val="7F7F7F"/>
                </a:solidFill>
              </a:rPr>
              <a:t>lacinia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ut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interdum</a:t>
            </a:r>
            <a:r>
              <a:rPr lang="en-US" sz="2200" dirty="0" smtClean="0">
                <a:solidFill>
                  <a:srgbClr val="7F7F7F"/>
                </a:solidFill>
              </a:rPr>
              <a:t> dui </a:t>
            </a:r>
            <a:r>
              <a:rPr lang="en-US" sz="2200" dirty="0" err="1" smtClean="0">
                <a:solidFill>
                  <a:srgbClr val="7F7F7F"/>
                </a:solidFill>
              </a:rPr>
              <a:t>congue</a:t>
            </a:r>
            <a:r>
              <a:rPr lang="en-US" sz="2200" dirty="0" smtClean="0">
                <a:solidFill>
                  <a:srgbClr val="7F7F7F"/>
                </a:solidFill>
              </a:rPr>
              <a:t>. </a:t>
            </a:r>
            <a:r>
              <a:rPr lang="en-US" sz="2200" dirty="0" err="1" smtClean="0">
                <a:solidFill>
                  <a:srgbClr val="7F7F7F"/>
                </a:solidFill>
              </a:rPr>
              <a:t>Curabitur</a:t>
            </a:r>
            <a:r>
              <a:rPr lang="en-US" sz="2200" dirty="0" smtClean="0">
                <a:solidFill>
                  <a:srgbClr val="7F7F7F"/>
                </a:solidFill>
              </a:rPr>
              <a:t> a </a:t>
            </a:r>
            <a:r>
              <a:rPr lang="en-US" sz="2200" dirty="0" err="1" smtClean="0">
                <a:solidFill>
                  <a:srgbClr val="7F7F7F"/>
                </a:solidFill>
              </a:rPr>
              <a:t>molestie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leo</a:t>
            </a:r>
            <a:r>
              <a:rPr lang="en-US" sz="2200" dirty="0" smtClean="0">
                <a:solidFill>
                  <a:srgbClr val="7F7F7F"/>
                </a:solidFill>
              </a:rPr>
              <a:t>. </a:t>
            </a:r>
            <a:r>
              <a:rPr lang="en-US" sz="2200" dirty="0" err="1" smtClean="0">
                <a:solidFill>
                  <a:srgbClr val="7F7F7F"/>
                </a:solidFill>
              </a:rPr>
              <a:t>Nulla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mattis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posuere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sapien</a:t>
            </a:r>
            <a:r>
              <a:rPr lang="en-US" sz="2200" dirty="0" smtClean="0">
                <a:solidFill>
                  <a:srgbClr val="7F7F7F"/>
                </a:solidFill>
              </a:rPr>
              <a:t> sit </a:t>
            </a:r>
            <a:r>
              <a:rPr lang="en-US" sz="2200" dirty="0" err="1" smtClean="0">
                <a:solidFill>
                  <a:srgbClr val="7F7F7F"/>
                </a:solidFill>
              </a:rPr>
              <a:t>amet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orci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  <a:r>
              <a:rPr lang="en-US" sz="2200" dirty="0" err="1" smtClean="0">
                <a:solidFill>
                  <a:srgbClr val="7F7F7F"/>
                </a:solidFill>
              </a:rPr>
              <a:t>aliquam</a:t>
            </a:r>
            <a:r>
              <a:rPr lang="en-US" sz="2200" dirty="0" smtClean="0">
                <a:solidFill>
                  <a:srgbClr val="7F7F7F"/>
                </a:solidFill>
              </a:rPr>
              <a:t>.</a:t>
            </a:r>
          </a:p>
          <a:p>
            <a:endParaRPr lang="en-US" sz="2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9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 Answer Pipeline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5181600"/>
            <a:ext cx="44737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Myriad Pro"/>
                <a:cs typeface="Myriad Pro"/>
              </a:rPr>
              <a:t>Extract answer </a:t>
            </a:r>
            <a:r>
              <a:rPr lang="en-US" sz="3500" dirty="0">
                <a:latin typeface="Myriad Pro"/>
                <a:cs typeface="Myriad Pro"/>
              </a:rPr>
              <a:t>c</a:t>
            </a:r>
            <a:r>
              <a:rPr lang="en-US" sz="3500" dirty="0" smtClean="0">
                <a:latin typeface="Myriad Pro"/>
                <a:cs typeface="Myriad Pro"/>
              </a:rPr>
              <a:t>ontent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20718" y="1524000"/>
            <a:ext cx="518519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Myriad Pro"/>
                <a:cs typeface="Myriad Pro"/>
              </a:rPr>
              <a:t>Identify answer </a:t>
            </a:r>
            <a:r>
              <a:rPr lang="en-US" sz="3500" dirty="0">
                <a:latin typeface="Myriad Pro"/>
                <a:cs typeface="Myriad Pro"/>
              </a:rPr>
              <a:t>c</a:t>
            </a:r>
            <a:r>
              <a:rPr lang="en-US" sz="3500" dirty="0" smtClean="0">
                <a:latin typeface="Myriad Pro"/>
                <a:cs typeface="Myriad Pro"/>
              </a:rPr>
              <a:t>andidates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19200" y="3352801"/>
            <a:ext cx="325608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Myriad Pro"/>
                <a:cs typeface="Myriad Pro"/>
              </a:rPr>
              <a:t>Filter candidates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1371600"/>
            <a:ext cx="581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  <a:latin typeface="Myriad Pro Black"/>
                <a:cs typeface="Myriad Pro Black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3200401"/>
            <a:ext cx="581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65000"/>
                  </a:schemeClr>
                </a:solidFill>
                <a:latin typeface="Myriad Pro Black"/>
                <a:cs typeface="Myriad Pro Black"/>
              </a:rPr>
              <a:t>2</a:t>
            </a:r>
            <a:endParaRPr lang="en-US" sz="5400" dirty="0" smtClean="0">
              <a:solidFill>
                <a:schemeClr val="bg1">
                  <a:lumMod val="65000"/>
                </a:schemeClr>
              </a:solidFill>
              <a:latin typeface="Myriad Pro Black"/>
              <a:cs typeface="Myriad Pro Black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5020270"/>
            <a:ext cx="581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  <a:latin typeface="Myriad Pro Black"/>
                <a:cs typeface="Myriad Pro Black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1152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mp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3778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12003"/>
            <a:ext cx="3341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75 million search trails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19,167 answer candidates</a:t>
            </a:r>
            <a:endParaRPr lang="en-US" sz="2400" dirty="0" smtClean="0">
              <a:solidFill>
                <a:schemeClr val="bg1"/>
              </a:solidFill>
              <a:latin typeface="Myriad Pro Light"/>
              <a:cs typeface="Myriad Pro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312003"/>
            <a:ext cx="4673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Median answer triggered once a day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44 cents to create each answer</a:t>
            </a:r>
          </a:p>
        </p:txBody>
      </p:sp>
    </p:spTree>
    <p:extLst>
      <p:ext uri="{BB962C8B-B14F-4D97-AF65-F5344CB8AC3E}">
        <p14:creationId xmlns:p14="http://schemas.microsoft.com/office/powerpoint/2010/main" val="247348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Answer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/>
          <a:lstStyle/>
          <a:p>
            <a:r>
              <a:rPr lang="en-US" dirty="0" smtClean="0"/>
              <a:t>Hand-coded for correctness and writing errors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(two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–three redundant coders)</a:t>
            </a:r>
          </a:p>
          <a:p>
            <a:r>
              <a:rPr lang="en-US" dirty="0" smtClean="0"/>
              <a:t>83% of Tail Answers had no writing errors</a:t>
            </a:r>
          </a:p>
          <a:p>
            <a:r>
              <a:rPr lang="en-US" dirty="0" smtClean="0"/>
              <a:t>87% of Tail Answers were completely correct or had a minor error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(e.g., title != content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46482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Myriad Pro Light"/>
                <a:cs typeface="Myriad Pro Light"/>
              </a:rPr>
              <a:t>False positives in crowd data: </a:t>
            </a:r>
            <a:r>
              <a:rPr lang="en-US" sz="3200" dirty="0" smtClean="0">
                <a:latin typeface="Myriad Pro Light"/>
                <a:cs typeface="Myriad Pro Light"/>
              </a:rPr>
              <a:t/>
            </a:r>
            <a:br>
              <a:rPr lang="en-US" sz="3200" dirty="0" smtClean="0">
                <a:latin typeface="Myriad Pro Light"/>
                <a:cs typeface="Myriad Pro Light"/>
              </a:rPr>
            </a:br>
            <a:r>
              <a:rPr lang="en-US" sz="3200" dirty="0" smtClean="0">
                <a:latin typeface="Myriad Pro Light"/>
                <a:cs typeface="Myriad Pro Light"/>
              </a:rPr>
              <a:t>dynamic </a:t>
            </a:r>
            <a:r>
              <a:rPr lang="en-US" sz="3200" dirty="0">
                <a:latin typeface="Myriad Pro Light"/>
                <a:cs typeface="Myriad Pro Light"/>
              </a:rPr>
              <a:t>web </a:t>
            </a:r>
            <a:r>
              <a:rPr lang="en-US" sz="3200" dirty="0" smtClean="0">
                <a:latin typeface="Myriad Pro Light"/>
                <a:cs typeface="Myriad Pro Light"/>
              </a:rPr>
              <a:t>pages</a:t>
            </a:r>
            <a:endParaRPr lang="en-US" sz="3200" dirty="0">
              <a:latin typeface="Myriad Pro Light"/>
              <a:cs typeface="Myriad Pro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3338" y="5334000"/>
            <a:ext cx="1044462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A6A6A6"/>
                </a:solidFill>
                <a:latin typeface="Myriad Pro Light"/>
              </a:rPr>
              <a:t>Identify</a:t>
            </a:r>
          </a:p>
          <a:p>
            <a:r>
              <a:rPr lang="en-US" dirty="0">
                <a:solidFill>
                  <a:srgbClr val="A6A6A6"/>
                </a:solidFill>
                <a:latin typeface="Myriad Pro Light"/>
              </a:rPr>
              <a:t>Filter</a:t>
            </a:r>
          </a:p>
          <a:p>
            <a:r>
              <a:rPr lang="en-US" dirty="0" smtClean="0">
                <a:solidFill>
                  <a:srgbClr val="A6A6A6"/>
                </a:solidFill>
                <a:latin typeface="Myriad Pro Light"/>
              </a:rPr>
              <a:t>Extract</a:t>
            </a:r>
            <a:endParaRPr lang="en-US" dirty="0">
              <a:solidFill>
                <a:srgbClr val="A6A6A6"/>
              </a:solidFill>
              <a:latin typeface="Myriad Pro Light"/>
            </a:endParaRPr>
          </a:p>
          <a:p>
            <a:r>
              <a:rPr lang="en-US" dirty="0">
                <a:solidFill>
                  <a:srgbClr val="CB8F36"/>
                </a:solidFill>
                <a:latin typeface="Myriad Pro Semibold"/>
                <a:cs typeface="Myriad Pro Semibold"/>
              </a:rPr>
              <a:t>Evaluation</a:t>
            </a:r>
          </a:p>
          <a:p>
            <a:r>
              <a:rPr lang="en-US" dirty="0" smtClean="0">
                <a:solidFill>
                  <a:srgbClr val="A6A6A6"/>
                </a:solidFill>
                <a:latin typeface="Myriad Pro Light"/>
              </a:rPr>
              <a:t>Discussion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7009042" y="5822596"/>
            <a:ext cx="15311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Myriad Pro Semibold SemiExt"/>
                <a:cs typeface="Myriad Pro Semibold SemiExt"/>
              </a:rPr>
              <a:t>Outline</a:t>
            </a:r>
            <a:endParaRPr lang="en-US" sz="3000" dirty="0">
              <a:solidFill>
                <a:schemeClr val="bg1">
                  <a:lumMod val="75000"/>
                </a:schemeClr>
              </a:solidFill>
              <a:latin typeface="Myriad Pro Semibold SemiExt"/>
              <a:cs typeface="Myriad Pro Semibold SemiExt"/>
            </a:endParaRPr>
          </a:p>
        </p:txBody>
      </p:sp>
    </p:spTree>
    <p:extLst>
      <p:ext uri="{BB962C8B-B14F-4D97-AF65-F5344CB8AC3E}">
        <p14:creationId xmlns:p14="http://schemas.microsoft.com/office/powerpoint/2010/main" val="43249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Tail Answers impact searchers’ </a:t>
            </a:r>
            <a:br>
              <a:rPr lang="en-US" dirty="0" smtClean="0"/>
            </a:br>
            <a:r>
              <a:rPr lang="en-US" dirty="0" smtClean="0"/>
              <a:t>subjective impressions of the result page?</a:t>
            </a:r>
          </a:p>
          <a:p>
            <a:r>
              <a:rPr lang="en-US" dirty="0" smtClean="0"/>
              <a:t>Method:</a:t>
            </a:r>
            <a:br>
              <a:rPr lang="en-US" dirty="0" smtClean="0"/>
            </a:br>
            <a:r>
              <a:rPr lang="en-US" dirty="0" smtClean="0"/>
              <a:t>Recruit 361 users to issue queries that trigger </a:t>
            </a:r>
            <a:br>
              <a:rPr lang="en-US" dirty="0" smtClean="0"/>
            </a:br>
            <a:r>
              <a:rPr lang="en-US" dirty="0" smtClean="0"/>
              <a:t>Tail Answers to a modified version of Bing. </a:t>
            </a:r>
          </a:p>
        </p:txBody>
      </p:sp>
    </p:spTree>
    <p:extLst>
      <p:ext uri="{BB962C8B-B14F-4D97-AF65-F5344CB8AC3E}">
        <p14:creationId xmlns:p14="http://schemas.microsoft.com/office/powerpoint/2010/main" val="224959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Experiment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Within-subjects 2x2 design: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Tail Answers vs. </a:t>
            </a:r>
            <a:r>
              <a:rPr lang="en-US" dirty="0" smtClean="0"/>
              <a:t>no Tail Answers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Good Ranking vs. Bad Ranking</a:t>
            </a:r>
          </a:p>
          <a:p>
            <a:r>
              <a:rPr lang="en-US" dirty="0" smtClean="0"/>
              <a:t>Measurement: 7-point Likert responses</a:t>
            </a:r>
            <a:br>
              <a:rPr lang="en-US" dirty="0" smtClean="0"/>
            </a:br>
            <a:r>
              <a:rPr lang="en-US" dirty="0" smtClean="0"/>
              <a:t>	1. Result page is useful</a:t>
            </a:r>
            <a:br>
              <a:rPr lang="en-US" dirty="0" smtClean="0"/>
            </a:br>
            <a:r>
              <a:rPr lang="en-US" dirty="0" smtClean="0"/>
              <a:t>	2. No need to click through to a result</a:t>
            </a:r>
          </a:p>
          <a:p>
            <a:r>
              <a:rPr lang="en-US" dirty="0" smtClean="0"/>
              <a:t>Analysis: linear mixed effects model</a:t>
            </a:r>
            <a:br>
              <a:rPr lang="en-US" dirty="0" smtClean="0"/>
            </a:br>
            <a:r>
              <a:rPr lang="en-US" sz="2400" dirty="0" smtClean="0">
                <a:solidFill>
                  <a:srgbClr val="7F7F7F"/>
                </a:solidFill>
              </a:rPr>
              <a:t>Generalization of ANOVA</a:t>
            </a:r>
            <a:endParaRPr lang="en-US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9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Tail Answers’ Usefulness Are Comparable to Good Result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686800" cy="3992563"/>
          </a:xfrm>
        </p:spPr>
        <p:txBody>
          <a:bodyPr/>
          <a:lstStyle/>
          <a:p>
            <a:r>
              <a:rPr lang="en-US" sz="3100" dirty="0" smtClean="0"/>
              <a:t>Tail Answers main effect:	 	0.34pts (7pt Likert)</a:t>
            </a:r>
            <a:br>
              <a:rPr lang="en-US" sz="3100" dirty="0" smtClean="0"/>
            </a:br>
            <a:r>
              <a:rPr lang="en-US" sz="3100" dirty="0" smtClean="0"/>
              <a:t>Ranking main effect:	 		0.68pts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Interaction effect:				1.03pts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7200" y="1443335"/>
            <a:ext cx="1044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Results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248400"/>
            <a:ext cx="3739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All results significant 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p&lt;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0.001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318724989"/>
              </p:ext>
            </p:extLst>
          </p:nvPr>
        </p:nvGraphicFramePr>
        <p:xfrm>
          <a:off x="457200" y="3810000"/>
          <a:ext cx="7772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844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Answers Make Result </a:t>
            </a:r>
            <a:r>
              <a:rPr lang="en-US" dirty="0" err="1" smtClean="0"/>
              <a:t>Clickthroughs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Less Necessary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686800" cy="3992563"/>
          </a:xfrm>
        </p:spPr>
        <p:txBody>
          <a:bodyPr>
            <a:normAutofit/>
          </a:bodyPr>
          <a:lstStyle/>
          <a:p>
            <a:r>
              <a:rPr lang="en-US" sz="3100" dirty="0" smtClean="0"/>
              <a:t>Tail Answers main effect: 		1.01pts (7pt Likert)</a:t>
            </a:r>
            <a:br>
              <a:rPr lang="en-US" sz="3100" dirty="0" smtClean="0"/>
            </a:br>
            <a:r>
              <a:rPr lang="en-US" sz="3100" dirty="0" smtClean="0"/>
              <a:t>Result ranking main effect: 		0.50pts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Interaction effect:				0.91pts</a:t>
            </a:r>
          </a:p>
          <a:p>
            <a:endParaRPr lang="en-US" sz="31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7200" y="1443335"/>
            <a:ext cx="1044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Results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6248400"/>
            <a:ext cx="3739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All results significant 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p&lt;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0.001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697282963"/>
              </p:ext>
            </p:extLst>
          </p:nvPr>
        </p:nvGraphicFramePr>
        <p:xfrm>
          <a:off x="457200" y="3810000"/>
          <a:ext cx="7772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105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990600"/>
            <a:ext cx="81534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rgbClr val="C46825"/>
                </a:solidFill>
                <a:latin typeface="Myriad Pro Semibold It"/>
                <a:cs typeface="Myriad Pro Semibold It"/>
              </a:rPr>
              <a:t>Tail Answers impact </a:t>
            </a:r>
            <a:r>
              <a:rPr lang="en-US" sz="6000" dirty="0" smtClean="0">
                <a:solidFill>
                  <a:srgbClr val="C46825"/>
                </a:solidFill>
                <a:latin typeface="Myriad Pro Semibold It"/>
                <a:cs typeface="Myriad Pro Semibold It"/>
              </a:rPr>
              <a:t>subjective </a:t>
            </a:r>
            <a:r>
              <a:rPr lang="en-US" sz="6000" dirty="0">
                <a:solidFill>
                  <a:srgbClr val="C46825"/>
                </a:solidFill>
                <a:latin typeface="Myriad Pro Semibold It"/>
                <a:cs typeface="Myriad Pro Semibold It"/>
              </a:rPr>
              <a:t>ratings half as much as good ranking, and fully compensate for poor results.</a:t>
            </a:r>
          </a:p>
          <a:p>
            <a:pPr>
              <a:lnSpc>
                <a:spcPct val="90000"/>
              </a:lnSpc>
            </a:pPr>
            <a:endParaRPr lang="en-US" sz="6000" dirty="0">
              <a:solidFill>
                <a:srgbClr val="C46825"/>
              </a:solidFill>
              <a:latin typeface="Myriad Pro Semibold It"/>
              <a:cs typeface="Myriad Pro Semibold I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5638800"/>
            <a:ext cx="73454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…but, we need to improve the trigger queries.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5462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70857" y="381000"/>
            <a:ext cx="5372743" cy="483547"/>
            <a:chOff x="570857" y="1270576"/>
            <a:chExt cx="7620000" cy="685800"/>
          </a:xfrm>
        </p:grpSpPr>
        <p:sp>
          <p:nvSpPr>
            <p:cNvPr id="5" name="Rectangle 4"/>
            <p:cNvSpPr/>
            <p:nvPr/>
          </p:nvSpPr>
          <p:spPr>
            <a:xfrm>
              <a:off x="570857" y="1270576"/>
              <a:ext cx="5562600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590657" y="1270576"/>
              <a:ext cx="1600200" cy="685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162157" y="1384876"/>
              <a:ext cx="457200" cy="457200"/>
              <a:chOff x="2895600" y="2971800"/>
              <a:chExt cx="1219200" cy="12192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895600" y="2971800"/>
                <a:ext cx="914400" cy="914400"/>
              </a:xfrm>
              <a:prstGeom prst="ellips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>
                <a:stCxn id="8" idx="5"/>
              </p:cNvCxnSpPr>
              <p:nvPr/>
            </p:nvCxnSpPr>
            <p:spPr>
              <a:xfrm>
                <a:off x="3676089" y="3752289"/>
                <a:ext cx="438711" cy="438711"/>
              </a:xfrm>
              <a:prstGeom prst="lin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609600" y="1295400"/>
              <a:ext cx="5558954" cy="65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Myriad Pro Light"/>
                  <a:cs typeface="Myriad Pro Light"/>
                </a:rPr>
                <a:t>the girl with the dragon tattoo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3400" y="954806"/>
            <a:ext cx="5791200" cy="1587810"/>
            <a:chOff x="533400" y="1916658"/>
            <a:chExt cx="6477000" cy="1775840"/>
          </a:xfrm>
        </p:grpSpPr>
        <p:pic>
          <p:nvPicPr>
            <p:cNvPr id="4" name="Picture 3" descr="Screen Shot 2012-01-16 at 5.30.57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11"/>
            <a:stretch/>
          </p:blipFill>
          <p:spPr>
            <a:xfrm>
              <a:off x="533400" y="1916658"/>
              <a:ext cx="6477000" cy="17758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233" y="2283108"/>
              <a:ext cx="906068" cy="133933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33400" y="2980279"/>
            <a:ext cx="5372743" cy="483547"/>
            <a:chOff x="570857" y="1270576"/>
            <a:chExt cx="7620000" cy="685800"/>
          </a:xfrm>
        </p:grpSpPr>
        <p:sp>
          <p:nvSpPr>
            <p:cNvPr id="15" name="Rectangle 14"/>
            <p:cNvSpPr/>
            <p:nvPr/>
          </p:nvSpPr>
          <p:spPr>
            <a:xfrm>
              <a:off x="570857" y="1270576"/>
              <a:ext cx="5562600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90657" y="1270576"/>
              <a:ext cx="1600200" cy="685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162157" y="1384876"/>
              <a:ext cx="457200" cy="457200"/>
              <a:chOff x="2895600" y="2971800"/>
              <a:chExt cx="1219200" cy="12192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2895600" y="2971800"/>
                <a:ext cx="914400" cy="914400"/>
              </a:xfrm>
              <a:prstGeom prst="ellips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>
                <a:stCxn id="19" idx="5"/>
              </p:cNvCxnSpPr>
              <p:nvPr/>
            </p:nvCxnSpPr>
            <p:spPr>
              <a:xfrm>
                <a:off x="3676089" y="3752289"/>
                <a:ext cx="438711" cy="438711"/>
              </a:xfrm>
              <a:prstGeom prst="lin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609600" y="1295400"/>
              <a:ext cx="3602953" cy="65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Myriad Pro Light"/>
                  <a:cs typeface="Myriad Pro Light"/>
                </a:rPr>
                <a:t>memorial day 2012</a:t>
              </a:r>
            </a:p>
          </p:txBody>
        </p:sp>
      </p:grpSp>
      <p:pic>
        <p:nvPicPr>
          <p:cNvPr id="21" name="Picture 20" descr="Screen Shot 2012-01-16 at 5.39.5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16226"/>
            <a:ext cx="5638800" cy="49857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33400" y="4541507"/>
            <a:ext cx="5372743" cy="483547"/>
            <a:chOff x="570857" y="1270576"/>
            <a:chExt cx="7620000" cy="685800"/>
          </a:xfrm>
        </p:grpSpPr>
        <p:sp>
          <p:nvSpPr>
            <p:cNvPr id="23" name="Rectangle 22"/>
            <p:cNvSpPr/>
            <p:nvPr/>
          </p:nvSpPr>
          <p:spPr>
            <a:xfrm>
              <a:off x="570857" y="1270576"/>
              <a:ext cx="5562600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90657" y="1270576"/>
              <a:ext cx="1600200" cy="685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162157" y="1384876"/>
              <a:ext cx="457200" cy="457200"/>
              <a:chOff x="2895600" y="2971800"/>
              <a:chExt cx="1219200" cy="12192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2895600" y="2971800"/>
                <a:ext cx="914400" cy="914400"/>
              </a:xfrm>
              <a:prstGeom prst="ellips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>
                <a:stCxn id="27" idx="5"/>
              </p:cNvCxnSpPr>
              <p:nvPr/>
            </p:nvCxnSpPr>
            <p:spPr>
              <a:xfrm>
                <a:off x="3676089" y="3752289"/>
                <a:ext cx="438711" cy="438711"/>
              </a:xfrm>
              <a:prstGeom prst="lin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609600" y="1295400"/>
              <a:ext cx="1207678" cy="65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Myriad Pro Light"/>
                  <a:cs typeface="Myriad Pro Light"/>
                </a:rPr>
                <a:t>AAPL</a:t>
              </a:r>
            </a:p>
          </p:txBody>
        </p:sp>
      </p:grpSp>
      <p:pic>
        <p:nvPicPr>
          <p:cNvPr id="29" name="Picture 28" descr="Screen Shot 2012-01-16 at 5.41.32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8"/>
          <a:stretch/>
        </p:blipFill>
        <p:spPr>
          <a:xfrm>
            <a:off x="457200" y="5151107"/>
            <a:ext cx="5638800" cy="16306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172200" y="1967061"/>
            <a:ext cx="2994048" cy="292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Myriad Pro Semibold"/>
                <a:cs typeface="Myriad Pro Semibold"/>
              </a:rPr>
              <a:t>only popular</a:t>
            </a:r>
            <a:r>
              <a:rPr lang="en-US" sz="3600" dirty="0" smtClean="0">
                <a:latin typeface="Myriad Pro Semibold"/>
                <a:cs typeface="Myriad Pro Semibold"/>
              </a:rPr>
              <a:t/>
            </a:r>
            <a:br>
              <a:rPr lang="en-US" sz="3600" dirty="0" smtClean="0">
                <a:latin typeface="Myriad Pro Semibold"/>
                <a:cs typeface="Myriad Pro Semibold"/>
              </a:rPr>
            </a:br>
            <a:r>
              <a:rPr lang="en-US" sz="3600" dirty="0" smtClean="0">
                <a:latin typeface="Myriad Pro Semibold"/>
                <a:cs typeface="Myriad Pro Semibold"/>
              </a:rPr>
              <a:t>query types</a:t>
            </a:r>
          </a:p>
          <a:p>
            <a:endParaRPr lang="en-US" sz="2800" dirty="0" smtClean="0">
              <a:solidFill>
                <a:srgbClr val="7F7F7F"/>
              </a:solidFill>
              <a:latin typeface="Myriad Pro Light"/>
              <a:cs typeface="Myriad Pro Light"/>
            </a:endParaRPr>
          </a:p>
          <a:p>
            <a:r>
              <a:rPr lang="en-US" sz="2800" dirty="0" smtClean="0">
                <a:solidFill>
                  <a:srgbClr val="7F7F7F"/>
                </a:solidFill>
                <a:latin typeface="Myriad Pro Light"/>
                <a:cs typeface="Myriad Pro Light"/>
              </a:rPr>
              <a:t>answers are:</a:t>
            </a:r>
          </a:p>
          <a:p>
            <a:r>
              <a:rPr lang="en-US" sz="2800" dirty="0" smtClean="0">
                <a:solidFill>
                  <a:srgbClr val="7F7F7F"/>
                </a:solidFill>
                <a:latin typeface="Myriad Pro Light"/>
                <a:cs typeface="Myriad Pro Light"/>
              </a:rPr>
              <a:t>- high cost</a:t>
            </a:r>
          </a:p>
          <a:p>
            <a:r>
              <a:rPr lang="en-US" sz="2800" dirty="0" smtClean="0">
                <a:solidFill>
                  <a:srgbClr val="7F7F7F"/>
                </a:solidFill>
                <a:latin typeface="Myriad Pro Light"/>
                <a:cs typeface="Myriad Pro Light"/>
              </a:rPr>
              <a:t>- high maintenance</a:t>
            </a:r>
          </a:p>
        </p:txBody>
      </p:sp>
    </p:spTree>
    <p:extLst>
      <p:ext uri="{BB962C8B-B14F-4D97-AF65-F5344CB8AC3E}">
        <p14:creationId xmlns:p14="http://schemas.microsoft.com/office/powerpoint/2010/main" val="307125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r>
              <a:rPr lang="en-US" dirty="0" smtClean="0"/>
              <a:t>Spreading incorrect or unverified information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93300" y="5334000"/>
            <a:ext cx="1150700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A6A6A6"/>
                </a:solidFill>
                <a:latin typeface="Myriad Pro Light"/>
              </a:rPr>
              <a:t>Identify</a:t>
            </a:r>
          </a:p>
          <a:p>
            <a:r>
              <a:rPr lang="en-US" dirty="0">
                <a:solidFill>
                  <a:srgbClr val="A6A6A6"/>
                </a:solidFill>
                <a:latin typeface="Myriad Pro Light"/>
              </a:rPr>
              <a:t>Filter</a:t>
            </a:r>
          </a:p>
          <a:p>
            <a:r>
              <a:rPr lang="en-US" dirty="0" smtClean="0">
                <a:solidFill>
                  <a:srgbClr val="A6A6A6"/>
                </a:solidFill>
                <a:latin typeface="Myriad Pro Light"/>
              </a:rPr>
              <a:t>Extract</a:t>
            </a:r>
            <a:endParaRPr lang="en-US" dirty="0">
              <a:solidFill>
                <a:srgbClr val="A6A6A6"/>
              </a:solidFill>
              <a:latin typeface="Myriad Pro Light"/>
            </a:endParaRPr>
          </a:p>
          <a:p>
            <a:r>
              <a:rPr lang="en-US" dirty="0">
                <a:solidFill>
                  <a:srgbClr val="A6A6A6"/>
                </a:solidFill>
                <a:latin typeface="Myriad Pro Light"/>
              </a:rPr>
              <a:t>Evaluation</a:t>
            </a:r>
          </a:p>
          <a:p>
            <a:r>
              <a:rPr lang="en-US" dirty="0">
                <a:solidFill>
                  <a:srgbClr val="CB8F36"/>
                </a:solidFill>
                <a:latin typeface="Myriad Pro Semibold"/>
                <a:cs typeface="Myriad Pro Semibold"/>
              </a:rPr>
              <a:t>Discussion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6979004" y="5822596"/>
            <a:ext cx="15311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Myriad Pro Semibold SemiExt"/>
                <a:cs typeface="Myriad Pro Semibold SemiExt"/>
              </a:rPr>
              <a:t>Outline</a:t>
            </a:r>
            <a:endParaRPr lang="en-US" sz="3000" dirty="0">
              <a:solidFill>
                <a:schemeClr val="bg1">
                  <a:lumMod val="75000"/>
                </a:schemeClr>
              </a:solidFill>
              <a:latin typeface="Myriad Pro Semibold SemiExt"/>
              <a:cs typeface="Myriad Pro Semibold SemiExt"/>
            </a:endParaRPr>
          </a:p>
        </p:txBody>
      </p:sp>
      <p:pic>
        <p:nvPicPr>
          <p:cNvPr id="6" name="Picture 5" descr="Screen Shot 2012-05-02 at 10.17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5410200" cy="105722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576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3200" b="0" i="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–"/>
              <a:defRPr sz="2800" b="0" i="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Cannibalizing </a:t>
            </a:r>
            <a:r>
              <a:rPr lang="en-US" dirty="0" err="1" smtClean="0"/>
              <a:t>pageviews</a:t>
            </a:r>
            <a:r>
              <a:rPr lang="en-US" dirty="0" smtClean="0"/>
              <a:t> from the </a:t>
            </a:r>
            <a:br>
              <a:rPr lang="en-US" dirty="0" smtClean="0"/>
            </a:br>
            <a:r>
              <a:rPr lang="en-US" dirty="0" smtClean="0"/>
              <a:t>original content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Extension: A.I.-driven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open information extraction systems to propose answers, and crowd to verify</a:t>
            </a:r>
            <a:endParaRPr lang="en-US" dirty="0"/>
          </a:p>
        </p:txBody>
      </p:sp>
      <p:pic>
        <p:nvPicPr>
          <p:cNvPr id="4" name="Picture 3" descr="Screen Shot 2012-03-04 at 2.4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61691"/>
            <a:ext cx="7391400" cy="1767509"/>
          </a:xfrm>
          <a:prstGeom prst="rect">
            <a:avLst/>
          </a:prstGeom>
        </p:spPr>
      </p:pic>
      <p:pic>
        <p:nvPicPr>
          <p:cNvPr id="5" name="Picture 4" descr="Screen Shot 2012-05-02 at 10.21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08771"/>
            <a:ext cx="7420414" cy="1020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091" y="2819400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F7F7F"/>
                </a:solidFill>
                <a:latin typeface="Myriad Pro Light"/>
                <a:cs typeface="Myriad Pro Light"/>
              </a:rPr>
              <a:t>Crowd-authored</a:t>
            </a:r>
            <a:endParaRPr lang="en-US" sz="2400" dirty="0" smtClean="0">
              <a:solidFill>
                <a:srgbClr val="7F7F7F"/>
              </a:solidFill>
              <a:latin typeface="Myriad Pro Light"/>
              <a:cs typeface="Myriad Pro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014" y="5181600"/>
            <a:ext cx="4394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F7F7F"/>
                </a:solidFill>
                <a:latin typeface="Myriad Pro Light"/>
                <a:cs typeface="Myriad Pro Light"/>
              </a:rPr>
              <a:t>Authored by AI, verified by crowds</a:t>
            </a:r>
            <a:endParaRPr lang="en-US" sz="2400" dirty="0" smtClean="0">
              <a:solidFill>
                <a:srgbClr val="7F7F7F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4138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Extension: Better Result Snippets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result pages for popular queries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2091" y="2438400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F7F7F"/>
                </a:solidFill>
                <a:latin typeface="Myriad Pro Light"/>
                <a:cs typeface="Myriad Pro Light"/>
              </a:rPr>
              <a:t>Automatically extracted</a:t>
            </a:r>
            <a:endParaRPr lang="en-US" sz="2400" dirty="0" smtClean="0">
              <a:solidFill>
                <a:srgbClr val="7F7F7F"/>
              </a:solidFill>
              <a:latin typeface="Myriad Pro Light"/>
              <a:cs typeface="Myriad Pro Light"/>
            </a:endParaRPr>
          </a:p>
        </p:txBody>
      </p:sp>
      <p:pic>
        <p:nvPicPr>
          <p:cNvPr id="7" name="Picture 6" descr="snippet-talk-b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2" y="2895600"/>
            <a:ext cx="6629400" cy="1102138"/>
          </a:xfrm>
          <a:prstGeom prst="rect">
            <a:avLst/>
          </a:prstGeom>
        </p:spPr>
      </p:pic>
      <p:pic>
        <p:nvPicPr>
          <p:cNvPr id="8" name="Picture 7" descr="snippet-talk-go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2" y="4760610"/>
            <a:ext cx="6682082" cy="1411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343400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F7F7F"/>
                </a:solidFill>
                <a:latin typeface="Myriad Pro Light"/>
                <a:cs typeface="Myriad Pro Light"/>
              </a:rPr>
              <a:t>Crowd-authored</a:t>
            </a:r>
            <a:endParaRPr lang="en-US" sz="2400" dirty="0" smtClean="0">
              <a:solidFill>
                <a:srgbClr val="7F7F7F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6670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9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Extension: Domain-Specific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for specific information needs</a:t>
            </a:r>
            <a:br>
              <a:rPr lang="en-US" dirty="0" smtClean="0"/>
            </a:br>
            <a:r>
              <a:rPr lang="en-US" dirty="0" smtClean="0"/>
              <a:t>Crowds structuring new data types</a:t>
            </a:r>
          </a:p>
        </p:txBody>
      </p:sp>
      <p:pic>
        <p:nvPicPr>
          <p:cNvPr id="5" name="Picture 4" descr="c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4241"/>
            <a:ext cx="7467600" cy="30517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3989221"/>
            <a:ext cx="7924800" cy="1050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5045777"/>
            <a:ext cx="7924800" cy="1050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3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3048000"/>
          </a:xfrm>
          <a:prstGeom prst="rect">
            <a:avLst/>
          </a:prstGeom>
          <a:solidFill>
            <a:srgbClr val="2F426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2400" y="4572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3F3F3"/>
                </a:solidFill>
                <a:latin typeface="Myriad Pro Semibold"/>
                <a:cs typeface="Myriad Pro Semibold"/>
              </a:rPr>
              <a:t>Direct Answers for Search Queries in the Long Tail</a:t>
            </a:r>
            <a:endParaRPr lang="en-US" sz="6000" dirty="0">
              <a:solidFill>
                <a:srgbClr val="F3F3F3"/>
              </a:solidFill>
              <a:latin typeface="Myriad Pro Semibold"/>
              <a:cs typeface="Myriad Pro Semibold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8600" y="4191000"/>
            <a:ext cx="8610600" cy="109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Myriad Pro Light" pitchFamily="34" charset="0"/>
              </a:rPr>
              <a:t>Crowd data can support </a:t>
            </a:r>
            <a:r>
              <a:rPr lang="en-US" sz="3600" dirty="0" smtClean="0">
                <a:latin typeface="Myriad Pro Light" pitchFamily="34" charset="0"/>
              </a:rPr>
              <a:t>many uncommon user </a:t>
            </a:r>
            <a:r>
              <a:rPr lang="en-US" sz="3600" dirty="0">
                <a:latin typeface="Myriad Pro Light" pitchFamily="34" charset="0"/>
              </a:rPr>
              <a:t>goals in interactive systems.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30464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7019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Prevalence of </a:t>
            </a:r>
            <a:r>
              <a:rPr lang="en-US" dirty="0" smtClean="0"/>
              <a:t>Uncommon </a:t>
            </a:r>
            <a:r>
              <a:rPr lang="en-US" dirty="0" smtClean="0"/>
              <a:t>Searches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33400" y="1905000"/>
            <a:ext cx="7620000" cy="685800"/>
            <a:chOff x="533400" y="2209800"/>
            <a:chExt cx="7620000" cy="685800"/>
          </a:xfrm>
        </p:grpSpPr>
        <p:sp>
          <p:nvSpPr>
            <p:cNvPr id="4" name="Rectangle 3"/>
            <p:cNvSpPr/>
            <p:nvPr/>
          </p:nvSpPr>
          <p:spPr>
            <a:xfrm>
              <a:off x="533400" y="2209800"/>
              <a:ext cx="5562600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53200" y="2209800"/>
              <a:ext cx="1600200" cy="685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124700" y="2324100"/>
              <a:ext cx="457200" cy="457200"/>
              <a:chOff x="2895600" y="2971800"/>
              <a:chExt cx="1219200" cy="12192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895600" y="2971800"/>
                <a:ext cx="914400" cy="914400"/>
              </a:xfrm>
              <a:prstGeom prst="ellips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>
                <a:stCxn id="6" idx="5"/>
              </p:cNvCxnSpPr>
              <p:nvPr/>
            </p:nvCxnSpPr>
            <p:spPr>
              <a:xfrm>
                <a:off x="3676089" y="3752289"/>
                <a:ext cx="438711" cy="438711"/>
              </a:xfrm>
              <a:prstGeom prst="lin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572143" y="2234624"/>
              <a:ext cx="354476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Myriad Pro Light"/>
                  <a:cs typeface="Myriad Pro Light"/>
                </a:rPr>
                <a:t>molasses substitutes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3400" y="2733675"/>
            <a:ext cx="7620000" cy="685800"/>
            <a:chOff x="533400" y="2209800"/>
            <a:chExt cx="7620000" cy="685800"/>
          </a:xfrm>
        </p:grpSpPr>
        <p:sp>
          <p:nvSpPr>
            <p:cNvPr id="14" name="Rectangle 13"/>
            <p:cNvSpPr/>
            <p:nvPr/>
          </p:nvSpPr>
          <p:spPr>
            <a:xfrm>
              <a:off x="533400" y="2209800"/>
              <a:ext cx="5562600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53200" y="2209800"/>
              <a:ext cx="1600200" cy="685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124700" y="2324100"/>
              <a:ext cx="457200" cy="457200"/>
              <a:chOff x="2895600" y="2971800"/>
              <a:chExt cx="1219200" cy="12192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895600" y="2971800"/>
                <a:ext cx="914400" cy="914400"/>
              </a:xfrm>
              <a:prstGeom prst="ellips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>
                <a:stCxn id="18" idx="5"/>
              </p:cNvCxnSpPr>
              <p:nvPr/>
            </p:nvCxnSpPr>
            <p:spPr>
              <a:xfrm>
                <a:off x="3676089" y="3752289"/>
                <a:ext cx="438711" cy="438711"/>
              </a:xfrm>
              <a:prstGeom prst="lin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572143" y="2234624"/>
              <a:ext cx="493139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Myriad Pro Light"/>
                  <a:cs typeface="Myriad Pro Light"/>
                </a:rPr>
                <a:t>increase volume windows </a:t>
              </a:r>
              <a:r>
                <a:rPr lang="en-US" sz="3200" dirty="0" err="1">
                  <a:latin typeface="Myriad Pro Light"/>
                  <a:cs typeface="Myriad Pro Light"/>
                </a:rPr>
                <a:t>xp</a:t>
              </a:r>
              <a:endParaRPr lang="en-US" sz="3200" dirty="0">
                <a:latin typeface="Myriad Pro Light"/>
                <a:cs typeface="Myriad Pro Ligh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400" y="3562350"/>
            <a:ext cx="7620000" cy="685800"/>
            <a:chOff x="533400" y="2209800"/>
            <a:chExt cx="7620000" cy="685800"/>
          </a:xfrm>
        </p:grpSpPr>
        <p:sp>
          <p:nvSpPr>
            <p:cNvPr id="21" name="Rectangle 20"/>
            <p:cNvSpPr/>
            <p:nvPr/>
          </p:nvSpPr>
          <p:spPr>
            <a:xfrm>
              <a:off x="533400" y="2209800"/>
              <a:ext cx="5562600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53200" y="2209800"/>
              <a:ext cx="1600200" cy="685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124700" y="2324100"/>
              <a:ext cx="457200" cy="457200"/>
              <a:chOff x="2895600" y="2971800"/>
              <a:chExt cx="1219200" cy="12192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895600" y="2971800"/>
                <a:ext cx="914400" cy="914400"/>
              </a:xfrm>
              <a:prstGeom prst="ellips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>
                <a:stCxn id="25" idx="5"/>
              </p:cNvCxnSpPr>
              <p:nvPr/>
            </p:nvCxnSpPr>
            <p:spPr>
              <a:xfrm>
                <a:off x="3676089" y="3752289"/>
                <a:ext cx="438711" cy="438711"/>
              </a:xfrm>
              <a:prstGeom prst="lin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572143" y="2234624"/>
              <a:ext cx="441515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Myriad Pro Light"/>
                  <a:cs typeface="Myriad Pro Light"/>
                </a:rPr>
                <a:t>dissolvable stitches speed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3400" y="4391025"/>
            <a:ext cx="7620000" cy="685800"/>
            <a:chOff x="533400" y="2209800"/>
            <a:chExt cx="7620000" cy="685800"/>
          </a:xfrm>
        </p:grpSpPr>
        <p:sp>
          <p:nvSpPr>
            <p:cNvPr id="28" name="Rectangle 27"/>
            <p:cNvSpPr/>
            <p:nvPr/>
          </p:nvSpPr>
          <p:spPr>
            <a:xfrm>
              <a:off x="533400" y="2209800"/>
              <a:ext cx="5562600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53200" y="2209800"/>
              <a:ext cx="1600200" cy="685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124700" y="2324100"/>
              <a:ext cx="457200" cy="457200"/>
              <a:chOff x="2895600" y="2971800"/>
              <a:chExt cx="1219200" cy="1219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895600" y="2971800"/>
                <a:ext cx="914400" cy="914400"/>
              </a:xfrm>
              <a:prstGeom prst="ellips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>
                <a:stCxn id="32" idx="5"/>
              </p:cNvCxnSpPr>
              <p:nvPr/>
            </p:nvCxnSpPr>
            <p:spPr>
              <a:xfrm>
                <a:off x="3676089" y="3752289"/>
                <a:ext cx="438711" cy="438711"/>
              </a:xfrm>
              <a:prstGeom prst="lin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572143" y="2234624"/>
              <a:ext cx="393051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Myriad Pro Light"/>
                  <a:cs typeface="Myriad Pro Light"/>
                </a:rPr>
                <a:t>dog body temperature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33400" y="5219700"/>
            <a:ext cx="7620000" cy="685800"/>
            <a:chOff x="533400" y="2209800"/>
            <a:chExt cx="7620000" cy="685800"/>
          </a:xfrm>
        </p:grpSpPr>
        <p:sp>
          <p:nvSpPr>
            <p:cNvPr id="35" name="Rectangle 34"/>
            <p:cNvSpPr/>
            <p:nvPr/>
          </p:nvSpPr>
          <p:spPr>
            <a:xfrm>
              <a:off x="533400" y="2209800"/>
              <a:ext cx="5562600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553200" y="2209800"/>
              <a:ext cx="1600200" cy="685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124700" y="2324100"/>
              <a:ext cx="457200" cy="457200"/>
              <a:chOff x="2895600" y="2971800"/>
              <a:chExt cx="1219200" cy="12192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895600" y="2971800"/>
                <a:ext cx="914400" cy="914400"/>
              </a:xfrm>
              <a:prstGeom prst="ellips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>
                <a:stCxn id="39" idx="5"/>
              </p:cNvCxnSpPr>
              <p:nvPr/>
            </p:nvCxnSpPr>
            <p:spPr>
              <a:xfrm>
                <a:off x="3676089" y="3752289"/>
                <a:ext cx="438711" cy="438711"/>
              </a:xfrm>
              <a:prstGeom prst="lin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572143" y="2234624"/>
              <a:ext cx="316804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Myriad Pro Light"/>
                  <a:cs typeface="Myriad Pro Light"/>
                </a:rPr>
                <a:t>CHI 2013 deadline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 rot="5400000">
            <a:off x="2918683" y="5920518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Myriad Pro Light"/>
                <a:cs typeface="Myriad Pro Light"/>
              </a:rPr>
              <a:t>…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7200" y="1143000"/>
            <a:ext cx="5900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No answers for many information needs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132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Tail Answers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143000"/>
            <a:ext cx="5874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Direct results for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q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ueries in the long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ail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1905000"/>
            <a:ext cx="7620000" cy="685800"/>
            <a:chOff x="533400" y="2209800"/>
            <a:chExt cx="7620000" cy="685800"/>
          </a:xfrm>
        </p:grpSpPr>
        <p:sp>
          <p:nvSpPr>
            <p:cNvPr id="6" name="Rectangle 5"/>
            <p:cNvSpPr/>
            <p:nvPr/>
          </p:nvSpPr>
          <p:spPr>
            <a:xfrm>
              <a:off x="533400" y="2209800"/>
              <a:ext cx="5562600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553200" y="2209800"/>
              <a:ext cx="1600200" cy="685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124700" y="2324100"/>
              <a:ext cx="457200" cy="457200"/>
              <a:chOff x="2895600" y="2971800"/>
              <a:chExt cx="1219200" cy="12192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895600" y="2971800"/>
                <a:ext cx="914400" cy="914400"/>
              </a:xfrm>
              <a:prstGeom prst="ellips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>
                <a:stCxn id="10" idx="5"/>
              </p:cNvCxnSpPr>
              <p:nvPr/>
            </p:nvCxnSpPr>
            <p:spPr>
              <a:xfrm>
                <a:off x="3676089" y="3752289"/>
                <a:ext cx="438711" cy="438711"/>
              </a:xfrm>
              <a:prstGeom prst="lin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572143" y="2234624"/>
              <a:ext cx="354476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Myriad Pro Light"/>
                  <a:cs typeface="Myriad Pro Light"/>
                </a:rPr>
                <a:t>molasses substitutes</a:t>
              </a:r>
            </a:p>
          </p:txBody>
        </p:sp>
      </p:grpSp>
      <p:pic>
        <p:nvPicPr>
          <p:cNvPr id="3" name="Picture 2" descr="Screen Shot 2012-03-04 at 2.4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2" y="2646664"/>
            <a:ext cx="7732748" cy="1849136"/>
          </a:xfrm>
          <a:prstGeom prst="rect">
            <a:avLst/>
          </a:prstGeom>
        </p:spPr>
      </p:pic>
      <p:pic>
        <p:nvPicPr>
          <p:cNvPr id="14" name="Picture 13" descr="Screen Shot 2012-03-04 at 2.46.4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" b="48773"/>
          <a:stretch/>
        </p:blipFill>
        <p:spPr>
          <a:xfrm>
            <a:off x="381000" y="4572001"/>
            <a:ext cx="8763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Tail Answers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143000"/>
            <a:ext cx="5874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Direct results for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q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ueries in the long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ail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1905000"/>
            <a:ext cx="7620000" cy="685800"/>
            <a:chOff x="533400" y="2209800"/>
            <a:chExt cx="7620000" cy="685800"/>
          </a:xfrm>
        </p:grpSpPr>
        <p:sp>
          <p:nvSpPr>
            <p:cNvPr id="6" name="Rectangle 5"/>
            <p:cNvSpPr/>
            <p:nvPr/>
          </p:nvSpPr>
          <p:spPr>
            <a:xfrm>
              <a:off x="533400" y="2209800"/>
              <a:ext cx="5562600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553200" y="2209800"/>
              <a:ext cx="1600200" cy="685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124700" y="2324100"/>
              <a:ext cx="457200" cy="457200"/>
              <a:chOff x="2895600" y="2971800"/>
              <a:chExt cx="1219200" cy="12192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895600" y="2971800"/>
                <a:ext cx="914400" cy="914400"/>
              </a:xfrm>
              <a:prstGeom prst="ellips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>
                <a:stCxn id="10" idx="5"/>
              </p:cNvCxnSpPr>
              <p:nvPr/>
            </p:nvCxnSpPr>
            <p:spPr>
              <a:xfrm>
                <a:off x="3676089" y="3752289"/>
                <a:ext cx="438711" cy="438711"/>
              </a:xfrm>
              <a:prstGeom prst="line">
                <a:avLst/>
              </a:prstGeom>
              <a:noFill/>
              <a:ln w="57150" cap="rnd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572143" y="2234624"/>
              <a:ext cx="354476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Myriad Pro Light"/>
                  <a:cs typeface="Myriad Pro Light"/>
                </a:rPr>
                <a:t>molasses substitutes</a:t>
              </a:r>
            </a:p>
          </p:txBody>
        </p:sp>
      </p:grpSp>
      <p:pic>
        <p:nvPicPr>
          <p:cNvPr id="3" name="Picture 2" descr="Screen Shot 2012-03-04 at 2.4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2" y="2646664"/>
            <a:ext cx="7732748" cy="18491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4702076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yriad Pro Light"/>
                <a:cs typeface="Myriad Pro Light"/>
              </a:rPr>
              <a:t>Tail Answers </a:t>
            </a:r>
            <a:r>
              <a:rPr lang="en-US" sz="3600" dirty="0" smtClean="0">
                <a:latin typeface="Myriad Pro Light"/>
                <a:cs typeface="Myriad Pro Light"/>
              </a:rPr>
              <a:t>improve the search experience for less common queries, </a:t>
            </a:r>
            <a:br>
              <a:rPr lang="en-US" sz="3600" dirty="0" smtClean="0">
                <a:latin typeface="Myriad Pro Light"/>
                <a:cs typeface="Myriad Pro Light"/>
              </a:rPr>
            </a:br>
            <a:r>
              <a:rPr lang="en-US" sz="3600" dirty="0" smtClean="0">
                <a:latin typeface="Myriad Pro Light"/>
                <a:cs typeface="Myriad Pro Light"/>
              </a:rPr>
              <a:t>and </a:t>
            </a:r>
            <a:r>
              <a:rPr lang="en-US" sz="3600" dirty="0">
                <a:latin typeface="Myriad Pro Light"/>
                <a:cs typeface="Myriad Pro Light"/>
              </a:rPr>
              <a:t>fully compensate for poor results.</a:t>
            </a:r>
          </a:p>
          <a:p>
            <a:endParaRPr lang="en-US" sz="3600" dirty="0" smtClean="0"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481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Long Tail of Answers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61244" y="3578771"/>
            <a:ext cx="2686914" cy="11917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62304" y="1801957"/>
            <a:ext cx="8229600" cy="2925867"/>
          </a:xfrm>
          <a:custGeom>
            <a:avLst/>
            <a:gdLst>
              <a:gd name="connsiteX0" fmla="*/ 0 w 4495088"/>
              <a:gd name="connsiteY0" fmla="*/ 0 h 1598137"/>
              <a:gd name="connsiteX1" fmla="*/ 888762 w 4495088"/>
              <a:gd name="connsiteY1" fmla="*/ 1333144 h 1598137"/>
              <a:gd name="connsiteX2" fmla="*/ 4495088 w 4495088"/>
              <a:gd name="connsiteY2" fmla="*/ 1598064 h 159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5088" h="1598137">
                <a:moveTo>
                  <a:pt x="0" y="0"/>
                </a:moveTo>
                <a:cubicBezTo>
                  <a:pt x="69790" y="533400"/>
                  <a:pt x="139581" y="1066800"/>
                  <a:pt x="888762" y="1333144"/>
                </a:cubicBezTo>
                <a:cubicBezTo>
                  <a:pt x="1637943" y="1599488"/>
                  <a:pt x="3066515" y="1598776"/>
                  <a:pt x="4495088" y="159806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15305" y="1853233"/>
            <a:ext cx="0" cy="2925867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5306" y="4770554"/>
            <a:ext cx="8404788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-549155" y="3034058"/>
            <a:ext cx="1951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Myriad Pro"/>
                <a:ea typeface="Segoe UI" pitchFamily="34" charset="0"/>
                <a:cs typeface="Myriad Pro"/>
              </a:rPr>
              <a:t># occurrences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Myriad Pro"/>
              <a:ea typeface="Segoe UI" pitchFamily="34" charset="0"/>
              <a:cs typeface="Myriad Pr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9780" y="4779100"/>
            <a:ext cx="2546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Myriad Pro"/>
                <a:ea typeface="Segoe UI" pitchFamily="34" charset="0"/>
                <a:cs typeface="Myriad Pro"/>
              </a:rPr>
              <a:t>Information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Myriad Pro"/>
                <a:ea typeface="Segoe UI" pitchFamily="34" charset="0"/>
                <a:cs typeface="Myriad Pro"/>
              </a:rPr>
              <a:t>needs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Myriad Pro"/>
              <a:ea typeface="Segoe UI" pitchFamily="34" charset="0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236" y="1668567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ea typeface="Segoe UI" pitchFamily="34" charset="0"/>
                <a:cs typeface="Myriad Pro Light"/>
              </a:rPr>
              <a:t>weather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Myriad Pro Light"/>
              <a:ea typeface="Segoe UI" pitchFamily="34" charset="0"/>
              <a:cs typeface="Myriad Pro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555" y="2133600"/>
            <a:ext cx="106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ea typeface="Segoe UI" pitchFamily="34" charset="0"/>
                <a:cs typeface="Myriad Pro Light"/>
              </a:rPr>
              <a:t>movies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Myriad Pro Light"/>
              <a:ea typeface="Segoe UI" pitchFamily="34" charset="0"/>
              <a:cs typeface="Myriad Pro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10669" y="4267200"/>
            <a:ext cx="2280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ea typeface="Segoe UI" pitchFamily="34" charset="0"/>
                <a:cs typeface="Myriad Pro Light"/>
              </a:rPr>
              <a:t>chi 2017 location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Myriad Pro Light"/>
              <a:ea typeface="Segoe UI" pitchFamily="34" charset="0"/>
              <a:cs typeface="Myriad Pro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01421" y="5482950"/>
            <a:ext cx="5978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Myriad Pro Light"/>
                <a:ea typeface="Segoe UI" pitchFamily="34" charset="0"/>
                <a:cs typeface="Myriad Pro Light"/>
              </a:rPr>
              <a:t>Hard to find structured information</a:t>
            </a:r>
          </a:p>
          <a:p>
            <a:r>
              <a:rPr lang="en-US" sz="2400" dirty="0" smtClean="0">
                <a:latin typeface="Myriad Pro Light"/>
                <a:ea typeface="Segoe UI" pitchFamily="34" charset="0"/>
                <a:cs typeface="Myriad Pro Light"/>
              </a:rPr>
              <a:t>Not enough query volume </a:t>
            </a:r>
            <a:r>
              <a:rPr lang="en-US" sz="2400" dirty="0" smtClean="0">
                <a:latin typeface="Myriad Pro Light"/>
                <a:ea typeface="Segoe UI" pitchFamily="34" charset="0"/>
                <a:cs typeface="Myriad Pro Light"/>
              </a:rPr>
              <a:t>for dedicated teams</a:t>
            </a:r>
            <a:endParaRPr lang="en-US" sz="2400" dirty="0">
              <a:latin typeface="Myriad Pro Light"/>
              <a:ea typeface="Segoe UI" pitchFamily="34" charset="0"/>
              <a:cs typeface="Myriad Pro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3581400"/>
            <a:ext cx="1757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Myriad Pro"/>
                <a:cs typeface="Myriad Pro"/>
              </a:rPr>
              <a:t>Tail Answers</a:t>
            </a:r>
            <a:endParaRPr lang="en-US" sz="2400" dirty="0" smtClean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60186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mp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4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tion via Friendsourc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 Light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Myriad Pro Light"/>
            <a:cs typeface="Myriad Pro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54893</TotalTime>
  <Words>1514</Words>
  <Application>Microsoft Macintosh PowerPoint</Application>
  <PresentationFormat>On-screen Show (4:3)</PresentationFormat>
  <Paragraphs>325</Paragraphs>
  <Slides>44</Slides>
  <Notes>22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Personalization via Friendsourcing</vt:lpstr>
      <vt:lpstr>PowerPoint Presentation</vt:lpstr>
      <vt:lpstr>Answers: Direct Search Results</vt:lpstr>
      <vt:lpstr>PowerPoint Presentation</vt:lpstr>
      <vt:lpstr>PowerPoint Presentation</vt:lpstr>
      <vt:lpstr>Prevalence of Uncommon Searches</vt:lpstr>
      <vt:lpstr>Tail Answers</vt:lpstr>
      <vt:lpstr>Tail Answers</vt:lpstr>
      <vt:lpstr>The Long Tail of Answers</vt:lpstr>
      <vt:lpstr>PowerPoint Presentation</vt:lpstr>
      <vt:lpstr>Crowds in Tail Answers</vt:lpstr>
      <vt:lpstr>PowerPoint Presentation</vt:lpstr>
      <vt:lpstr>Tail Answers Pipeline</vt:lpstr>
      <vt:lpstr>Tail Answers Pipeline</vt:lpstr>
      <vt:lpstr>Tail Answers Pipeline</vt:lpstr>
      <vt:lpstr>Identify Answer Candidates</vt:lpstr>
      <vt:lpstr>Abstraction: Search Trails</vt:lpstr>
      <vt:lpstr>Example Answer Candidates</vt:lpstr>
      <vt:lpstr>Tail Answers Pipeline</vt:lpstr>
      <vt:lpstr>Filtering Answer Candidates</vt:lpstr>
      <vt:lpstr>Filtering Answer Candidates</vt:lpstr>
      <vt:lpstr>Filter by Navigation Behavior</vt:lpstr>
      <vt:lpstr>Filter by Navigation Behavior</vt:lpstr>
      <vt:lpstr>Filter by Query Behavior</vt:lpstr>
      <vt:lpstr>Filter by Query Behavior</vt:lpstr>
      <vt:lpstr>Filter by Answer Type</vt:lpstr>
      <vt:lpstr>Creating Tail Answers</vt:lpstr>
      <vt:lpstr>Extracting the Tail Answer</vt:lpstr>
      <vt:lpstr>Crowdsourcing Workflow</vt:lpstr>
      <vt:lpstr>Quality Challenge: Overgenerating</vt:lpstr>
      <vt:lpstr>Inclusion/Exclusion Gold Standard</vt:lpstr>
      <vt:lpstr>Quality Challenge: Overgenerating</vt:lpstr>
      <vt:lpstr>Tail Answer Pipeline</vt:lpstr>
      <vt:lpstr>PowerPoint Presentation</vt:lpstr>
      <vt:lpstr>Evaluation: Answer Quality</vt:lpstr>
      <vt:lpstr>Field Experiment</vt:lpstr>
      <vt:lpstr>Field Experiment Design</vt:lpstr>
      <vt:lpstr>Tail Answers’ Usefulness Are Comparable to Good Result Ranking</vt:lpstr>
      <vt:lpstr>Answers Make Result Clickthroughs  Less Necessary</vt:lpstr>
      <vt:lpstr>PowerPoint Presentation</vt:lpstr>
      <vt:lpstr>Ongoing Challenges</vt:lpstr>
      <vt:lpstr>Extension: A.I.-driven Answers</vt:lpstr>
      <vt:lpstr>Extension: Better Result Snippets</vt:lpstr>
      <vt:lpstr>Extension: Domain-Specific Answers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Bernstein</dc:creator>
  <cp:lastModifiedBy>Michael Bernstein</cp:lastModifiedBy>
  <cp:revision>1767</cp:revision>
  <dcterms:created xsi:type="dcterms:W3CDTF">2010-10-02T20:33:49Z</dcterms:created>
  <dcterms:modified xsi:type="dcterms:W3CDTF">2012-05-07T16:49:31Z</dcterms:modified>
</cp:coreProperties>
</file>