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456" r:id="rId2"/>
    <p:sldId id="759" r:id="rId3"/>
    <p:sldId id="816" r:id="rId4"/>
    <p:sldId id="768" r:id="rId5"/>
    <p:sldId id="761" r:id="rId6"/>
    <p:sldId id="762" r:id="rId7"/>
    <p:sldId id="763" r:id="rId8"/>
    <p:sldId id="765" r:id="rId9"/>
    <p:sldId id="766" r:id="rId10"/>
    <p:sldId id="767" r:id="rId11"/>
    <p:sldId id="769" r:id="rId12"/>
    <p:sldId id="758" r:id="rId13"/>
    <p:sldId id="784" r:id="rId14"/>
    <p:sldId id="779" r:id="rId15"/>
    <p:sldId id="790" r:id="rId16"/>
    <p:sldId id="791" r:id="rId17"/>
    <p:sldId id="792" r:id="rId18"/>
    <p:sldId id="814" r:id="rId19"/>
    <p:sldId id="793" r:id="rId20"/>
    <p:sldId id="794" r:id="rId21"/>
    <p:sldId id="777" r:id="rId22"/>
    <p:sldId id="803" r:id="rId23"/>
    <p:sldId id="804" r:id="rId24"/>
    <p:sldId id="785" r:id="rId25"/>
    <p:sldId id="805" r:id="rId26"/>
    <p:sldId id="780" r:id="rId27"/>
    <p:sldId id="754" r:id="rId28"/>
    <p:sldId id="812" r:id="rId29"/>
    <p:sldId id="809" r:id="rId30"/>
    <p:sldId id="810" r:id="rId31"/>
    <p:sldId id="817" r:id="rId32"/>
    <p:sldId id="783" r:id="rId33"/>
    <p:sldId id="795" r:id="rId34"/>
    <p:sldId id="796" r:id="rId35"/>
    <p:sldId id="797" r:id="rId36"/>
    <p:sldId id="798" r:id="rId37"/>
    <p:sldId id="799" r:id="rId38"/>
    <p:sldId id="800" r:id="rId39"/>
    <p:sldId id="801" r:id="rId40"/>
    <p:sldId id="802" r:id="rId4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17D869-60AD-374F-AF28-23ED8C3F83F7}">
          <p14:sldIdLst>
            <p14:sldId id="456"/>
          </p14:sldIdLst>
        </p14:section>
        <p14:section name="multilabel" id="{54DBC69F-92DE-C648-B1EC-731633580D95}">
          <p14:sldIdLst>
            <p14:sldId id="759"/>
            <p14:sldId id="816"/>
            <p14:sldId id="768"/>
            <p14:sldId id="761"/>
            <p14:sldId id="762"/>
            <p14:sldId id="763"/>
            <p14:sldId id="765"/>
            <p14:sldId id="766"/>
            <p14:sldId id="767"/>
            <p14:sldId id="769"/>
            <p14:sldId id="758"/>
            <p14:sldId id="784"/>
            <p14:sldId id="779"/>
            <p14:sldId id="790"/>
            <p14:sldId id="791"/>
            <p14:sldId id="792"/>
            <p14:sldId id="814"/>
            <p14:sldId id="793"/>
            <p14:sldId id="794"/>
            <p14:sldId id="777"/>
            <p14:sldId id="803"/>
            <p14:sldId id="804"/>
            <p14:sldId id="785"/>
            <p14:sldId id="805"/>
            <p14:sldId id="780"/>
            <p14:sldId id="754"/>
            <p14:sldId id="812"/>
            <p14:sldId id="809"/>
            <p14:sldId id="810"/>
            <p14:sldId id="817"/>
            <p14:sldId id="783"/>
          </p14:sldIdLst>
        </p14:section>
        <p14:section name="bubbles" id="{BA1A19BB-3B32-E94D-88D3-5FABF14D3DBC}">
          <p14:sldIdLst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0508"/>
    <a:srgbClr val="FF192C"/>
    <a:srgbClr val="82FF5B"/>
    <a:srgbClr val="FF0508"/>
    <a:srgbClr val="FF5921"/>
    <a:srgbClr val="1CFFD8"/>
    <a:srgbClr val="FF160E"/>
    <a:srgbClr val="FF1616"/>
    <a:srgbClr val="FF4498"/>
    <a:srgbClr val="02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5" autoAdjust="0"/>
    <p:restoredTop sz="75488" autoAdjust="0"/>
  </p:normalViewPr>
  <p:slideViewPr>
    <p:cSldViewPr snapToGrid="0" snapToObjects="1">
      <p:cViewPr>
        <p:scale>
          <a:sx n="95" d="100"/>
          <a:sy n="95" d="100"/>
        </p:scale>
        <p:origin x="-2656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5693EA-1A78-3946-9B4E-4F49766AC12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FA2B0E-F0AA-EB41-B930-CFBA7F080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7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B1EB56-D69C-AD4D-80A8-D37AA68A6E1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75E152B-B7E8-C44B-AEC1-134F3B66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07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work with a great group of Stanford students and professors at Michigan, Stanford, and UNC Chapel Hill.</a:t>
            </a:r>
          </a:p>
          <a:p>
            <a:r>
              <a:rPr lang="en-US" baseline="0" dirty="0" smtClean="0"/>
              <a:t>I am the one down here.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underlying question is, what QUESTIONS</a:t>
            </a:r>
            <a:r>
              <a:rPr lang="en-US" baseline="0" dirty="0" smtClean="0"/>
              <a:t> should we be asking.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consider some criteria – we want as much utility as </a:t>
            </a:r>
            <a:r>
              <a:rPr lang="en-US" baseline="0" dirty="0" err="1" smtClean="0"/>
              <a:t>possiible</a:t>
            </a:r>
            <a:r>
              <a:rPr lang="en-US" baseline="0" dirty="0" smtClean="0"/>
              <a:t>, each questions provides as many new labels as possible, we want the questions to require a small amount of worker time to answer, and we want the resulting answers and labels to be accurate.  We will talk about these in reverse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to ensure</a:t>
            </a:r>
            <a:r>
              <a:rPr lang="en-US" baseline="0" dirty="0" smtClean="0"/>
              <a:t> ACCURACY we follow an approach like GAL, calibrated on a some held out data to determine how many times we need to get another label in order to achieve the desired accuracy for a particular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we consider the</a:t>
            </a:r>
            <a:r>
              <a:rPr lang="en-US" baseline="0" dirty="0" smtClean="0"/>
              <a:t> time-cost of each question -- </a:t>
            </a:r>
            <a:r>
              <a:rPr lang="en-US" dirty="0" smtClean="0"/>
              <a:t>Here are some example</a:t>
            </a:r>
            <a:r>
              <a:rPr lang="en-US" baseline="0" dirty="0" smtClean="0"/>
              <a:t>s of questions and the worker time required in seconds.  We can have complicated question like “is there a thing used to open cans or bottles?” or a simpler question like is there a canine?  These time-costs reflect that we sometimes need to ask multiple users to achieve the desired expected accuracy.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can look at the utility of a question</a:t>
            </a:r>
            <a:r>
              <a:rPr lang="en-US" baseline="0" dirty="0" smtClean="0"/>
              <a:t> – how many new labels is it expected to provide.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we ask about a particular label the utility is 1.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also ask a higher level question…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combine a prior on the outcome of the question (in this example it is uniform, but in practice</a:t>
            </a:r>
            <a:r>
              <a:rPr lang="en-US" baseline="0" dirty="0" smtClean="0"/>
              <a:t> we estimate this on data) to find the expected utility.</a:t>
            </a:r>
          </a:p>
          <a:p>
            <a:r>
              <a:rPr lang="en-US" baseline="0" dirty="0" smtClean="0"/>
              <a:t>----- Meeting Notes (4/30/14 17:00) -----</a:t>
            </a:r>
          </a:p>
          <a:p>
            <a:r>
              <a:rPr lang="en-US" baseline="0" dirty="0" smtClean="0"/>
              <a:t>5.5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Multi</a:t>
            </a:r>
            <a:r>
              <a:rPr lang="en-US" baseline="0" dirty="0" smtClean="0"/>
              <a:t>-Label Annotation, we want to specify multiple labels (here shown with binary values) for a data item, in this case the image.  We are coming to this problem as computer vision researchers, so performed experiments with image annotation, but the general idea of large-scale acquisition of multiple labels is quite general, for instance labeling properties of music, actions in videos or movies, or sentiment about entities in documents.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have a constraint on accuracy, and then consider the utility to cost ratio in order to select</a:t>
            </a:r>
            <a:r>
              <a:rPr lang="en-US" baseline="0" dirty="0" smtClean="0"/>
              <a:t> the next question to ask.  Again this will depend on what labels we already know – utility measures how many new labels we expect…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12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at least 1 minute</a:t>
            </a:r>
          </a:p>
          <a:p>
            <a:endParaRPr lang="en-US" dirty="0" smtClean="0"/>
          </a:p>
          <a:p>
            <a:r>
              <a:rPr lang="en-US" dirty="0" smtClean="0"/>
              <a:t>For the experiments in this paper we consider</a:t>
            </a:r>
            <a:r>
              <a:rPr lang="en-US" baseline="0" dirty="0" smtClean="0"/>
              <a:t> labeling a subset of the </a:t>
            </a:r>
            <a:r>
              <a:rPr lang="en-US" baseline="0" dirty="0" err="1" smtClean="0"/>
              <a:t>imagenet</a:t>
            </a:r>
            <a:r>
              <a:rPr lang="en-US" baseline="0" dirty="0" smtClean="0"/>
              <a:t> challenge data from 2013.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1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200 labels (basic categories like dog, cat, table, bike, etc.)</a:t>
            </a:r>
            <a:r>
              <a:rPr lang="en-US" baseline="0" dirty="0" smtClean="0"/>
              <a:t> in a hierarchy with 64 internal nodes, 5050 train test leaves 2million labels for naïve, a large scale test.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1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we verify that we are achieving our desired high accuracy in labels – we</a:t>
            </a:r>
            <a:r>
              <a:rPr lang="en-US" baseline="0" dirty="0" smtClean="0"/>
              <a:t> are well above 99% and at least as good as the naïve (and more expensive) approach.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1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1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1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7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immediate motivation was annotation for</a:t>
            </a:r>
            <a:r>
              <a:rPr lang="en-US" baseline="0" dirty="0" smtClean="0"/>
              <a:t> the Large Scale Visual Recognition Challenge which we have been organizing since 2010.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 the years this challenge has become a focal point for folks in computer vision working on image classification, retrieval, and object detection, with groups from around the world using and reporting results on the dataset – including some very high profile work at the university of </a:t>
            </a:r>
            <a:r>
              <a:rPr lang="en-US" baseline="0" dirty="0" err="1" smtClean="0"/>
              <a:t>toronto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last year and half we significantly increased the complexity of labeling for this challenge to label bounding boxes for 200 categories in ~100,000 images – more than 20 million labels.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Even if each label costs a small fraction of  cent, the cost for this scale of annotation adds up!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computer vision we have seen (and hope to continue seeing) an enormous benefit this large scale annotation effort!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r>
              <a:rPr lang="en-US" baseline="0" dirty="0" smtClean="0"/>
              <a:t> the naïve approach for N data items and K labels would require N times K questions – even if each one costs a fraction of a penny, these things add up when we are talking about millions of questions!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2:30</a:t>
            </a:r>
          </a:p>
          <a:p>
            <a:endParaRPr lang="en-US" dirty="0" smtClean="0"/>
          </a:p>
          <a:p>
            <a:r>
              <a:rPr lang="en-US" dirty="0" smtClean="0"/>
              <a:t>Our main idea in this</a:t>
            </a:r>
            <a:r>
              <a:rPr lang="en-US" baseline="0" dirty="0" smtClean="0"/>
              <a:t> paper is to take advantage of structure between the labels, and patterns in which labels appear in a particular data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an example. why it is useful. generalize to multiple domains.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152B-B7E8-C44B-AEC1-134F3B669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10D3-4377-C941-BBDD-6DBEDEE44CA9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5BFF-84B2-6E4F-837A-DFF5DCA8E00B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2C33-B684-CC4F-8E1A-2DAFECD32B3E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9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8302-EF7C-0648-A8C1-C0FB13BF0F6A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7290" y="6532617"/>
            <a:ext cx="397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Deng, Russakovsky, Krause, Bernstein, Berg,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Fei-Fei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8E5A-CC54-4E4E-8FA0-6EBAAB58422D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4B5-300B-784A-8C44-E53304A06050}" type="datetime1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A313-378B-6341-BA0E-AD7F1141E9BD}" type="datetime1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B564-6B0F-1644-B994-B4FA7D3DCD5E}" type="datetime1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D39B-54D2-7147-A8E6-7F1A7733499F}" type="datetime1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8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67A5-2DB1-D345-980C-642D65843C18}" type="datetime1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2963-B0CF-F44D-9C41-3D5A1C356F49}" type="datetime1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8926-F2BB-1F4F-9C18-1F52FFCF9223}" type="datetime1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1060-DB11-9E4B-93D3-40C843265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JPEG"/><Relationship Id="rId12" Type="http://schemas.openxmlformats.org/officeDocument/2006/relationships/image" Target="../media/image49.JPEG"/><Relationship Id="rId13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jpg"/><Relationship Id="rId21" Type="http://schemas.openxmlformats.org/officeDocument/2006/relationships/image" Target="../media/image31.jpg"/><Relationship Id="rId22" Type="http://schemas.openxmlformats.org/officeDocument/2006/relationships/image" Target="../media/image32.gif"/><Relationship Id="rId23" Type="http://schemas.openxmlformats.org/officeDocument/2006/relationships/image" Target="../media/image33.gif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emf"/><Relationship Id="rId28" Type="http://schemas.openxmlformats.org/officeDocument/2006/relationships/image" Target="../media/image1.png"/><Relationship Id="rId29" Type="http://schemas.openxmlformats.org/officeDocument/2006/relationships/image" Target="../media/image10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jpeg"/><Relationship Id="rId15" Type="http://schemas.openxmlformats.org/officeDocument/2006/relationships/image" Target="../media/image25.jp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018" y="1242398"/>
            <a:ext cx="8364016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Scalable Multi-Label Annotation</a:t>
            </a:r>
            <a:endParaRPr lang="en-US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6" y="348060"/>
            <a:ext cx="384072" cy="58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273" y="317044"/>
            <a:ext cx="834546" cy="543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538" y="3761034"/>
            <a:ext cx="8230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 err="1" smtClean="0"/>
              <a:t>Jia</a:t>
            </a:r>
            <a:r>
              <a:rPr lang="en-US" sz="3200" dirty="0" smtClean="0"/>
              <a:t> </a:t>
            </a:r>
            <a:r>
              <a:rPr lang="en-US" sz="3200" dirty="0" smtClean="0"/>
              <a:t>Deng     Olga </a:t>
            </a:r>
            <a:r>
              <a:rPr lang="en-US" sz="3200" dirty="0" err="1" smtClean="0"/>
              <a:t>Russakovsky</a:t>
            </a: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 smtClean="0"/>
              <a:t> </a:t>
            </a:r>
            <a:r>
              <a:rPr lang="en-US" sz="3200" dirty="0"/>
              <a:t>Jonathan Krause, Michael </a:t>
            </a:r>
            <a:r>
              <a:rPr lang="en-US" sz="3200" dirty="0" smtClean="0"/>
              <a:t>Bernstein    </a:t>
            </a:r>
            <a:r>
              <a:rPr lang="en-US" sz="3200" u="sng" dirty="0" smtClean="0"/>
              <a:t>Alexander Berg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   Li </a:t>
            </a:r>
            <a:r>
              <a:rPr lang="en-US" sz="3200" dirty="0" err="1"/>
              <a:t>Fei-Fei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391" y="317044"/>
            <a:ext cx="1164766" cy="582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6741" r="33707" b="22751"/>
          <a:stretch/>
        </p:blipFill>
        <p:spPr>
          <a:xfrm>
            <a:off x="2244414" y="4816038"/>
            <a:ext cx="1122945" cy="1217651"/>
          </a:xfrm>
          <a:prstGeom prst="rect">
            <a:avLst/>
          </a:prstGeom>
        </p:spPr>
      </p:pic>
      <p:pic>
        <p:nvPicPr>
          <p:cNvPr id="10" name="Picture 9" descr="alex_berg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1"/>
          <a:stretch/>
        </p:blipFill>
        <p:spPr>
          <a:xfrm>
            <a:off x="4846322" y="4816038"/>
            <a:ext cx="1027899" cy="1217652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98" y="4816038"/>
            <a:ext cx="937021" cy="1217652"/>
          </a:xfrm>
          <a:prstGeom prst="rect">
            <a:avLst/>
          </a:prstGeom>
        </p:spPr>
      </p:pic>
      <p:pic>
        <p:nvPicPr>
          <p:cNvPr id="12" name="Picture 11" descr="olga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r="13344" b="38916"/>
          <a:stretch/>
        </p:blipFill>
        <p:spPr>
          <a:xfrm>
            <a:off x="3312152" y="2728061"/>
            <a:ext cx="993738" cy="1169104"/>
          </a:xfrm>
          <a:prstGeom prst="rect">
            <a:avLst/>
          </a:prstGeom>
        </p:spPr>
      </p:pic>
      <p:pic>
        <p:nvPicPr>
          <p:cNvPr id="13" name="Picture 12" descr="jiadeng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9" y="2729431"/>
            <a:ext cx="1072653" cy="1169104"/>
          </a:xfrm>
          <a:prstGeom prst="rect">
            <a:avLst/>
          </a:prstGeom>
        </p:spPr>
      </p:pic>
      <p:pic>
        <p:nvPicPr>
          <p:cNvPr id="14" name="Picture 13" descr="photo_smaller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7" r="25125" b="58055"/>
          <a:stretch/>
        </p:blipFill>
        <p:spPr>
          <a:xfrm>
            <a:off x="6682301" y="2729431"/>
            <a:ext cx="1045699" cy="11691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8472" y="290308"/>
            <a:ext cx="2438400" cy="6729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37" y="388165"/>
            <a:ext cx="725237" cy="5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Naïve approach: ask for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6638" y="7098087"/>
            <a:ext cx="8229600" cy="4525963"/>
          </a:xfrm>
        </p:spPr>
        <p:txBody>
          <a:bodyPr/>
          <a:lstStyle/>
          <a:p>
            <a:r>
              <a:rPr lang="en-US" dirty="0" smtClean="0"/>
              <a:t>cost: </a:t>
            </a:r>
          </a:p>
          <a:p>
            <a:r>
              <a:rPr lang="en-US" dirty="0" smtClean="0"/>
              <a:t>estimation: </a:t>
            </a:r>
          </a:p>
          <a:p>
            <a:r>
              <a:rPr lang="en-US" dirty="0" smtClean="0"/>
              <a:t>use the crowd-machine diagram</a:t>
            </a:r>
          </a:p>
          <a:p>
            <a:r>
              <a:rPr lang="en-US" dirty="0" smtClean="0"/>
              <a:t>show UI.  </a:t>
            </a:r>
            <a:endParaRPr lang="en-US" dirty="0"/>
          </a:p>
        </p:txBody>
      </p:sp>
      <p:pic>
        <p:nvPicPr>
          <p:cNvPr id="11" name="Picture 10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79871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rved Up Arrow 6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9" name="Picture 8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10" name="Picture 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13" name="Picture 12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14" name="Picture 13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Rounded Rectangle 15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Curved Up Arrow 16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19" name="Cloud 18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2719" y="4938371"/>
            <a:ext cx="135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bird?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9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2631310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04749"/>
              </p:ext>
            </p:extLst>
          </p:nvPr>
        </p:nvGraphicFramePr>
        <p:xfrm>
          <a:off x="2615626" y="2265991"/>
          <a:ext cx="6096000" cy="401839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9" r="83709" b="45075"/>
          <a:stretch/>
        </p:blipFill>
        <p:spPr>
          <a:xfrm>
            <a:off x="578805" y="3938202"/>
            <a:ext cx="1772220" cy="120608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Naïve approach: ask for each object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1444666"/>
            <a:ext cx="853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Cost: </a:t>
            </a:r>
            <a:r>
              <a:rPr lang="en-US" sz="2800" dirty="0" smtClean="0"/>
              <a:t>O(NK) for N images and K objects</a:t>
            </a:r>
            <a:endParaRPr lang="en-US" sz="2800" dirty="0"/>
          </a:p>
        </p:txBody>
      </p:sp>
      <p:pic>
        <p:nvPicPr>
          <p:cNvPr id="7" name="Picture 6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9" r="83709" b="26765"/>
          <a:stretch/>
        </p:blipFill>
        <p:spPr>
          <a:xfrm>
            <a:off x="578805" y="5103293"/>
            <a:ext cx="1772220" cy="12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43717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24441"/>
              </p:ext>
            </p:extLst>
          </p:nvPr>
        </p:nvGraphicFramePr>
        <p:xfrm>
          <a:off x="2615626" y="40064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918645" y="1542667"/>
            <a:ext cx="5361683" cy="2309740"/>
            <a:chOff x="3193766" y="48258"/>
            <a:chExt cx="4845657" cy="141081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193766" y="1112584"/>
              <a:ext cx="506684" cy="346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965666" y="1112584"/>
              <a:ext cx="265216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41341" y="769991"/>
              <a:ext cx="1448648" cy="31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Furniture</a:t>
              </a:r>
              <a:endParaRPr lang="en-US" sz="2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05188" y="738116"/>
              <a:ext cx="1372133" cy="31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Mammal</a:t>
              </a:r>
              <a:endParaRPr lang="en-US" sz="2800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236410" y="1112584"/>
              <a:ext cx="1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057914" y="1112584"/>
              <a:ext cx="741605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671934" y="1112584"/>
              <a:ext cx="499718" cy="346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17958" y="48258"/>
              <a:ext cx="1121465" cy="31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Animal</a:t>
              </a:r>
              <a:endParaRPr lang="en-US" sz="2800" b="1" dirty="0"/>
            </a:p>
          </p:txBody>
        </p:sp>
        <p:cxnSp>
          <p:nvCxnSpPr>
            <p:cNvPr id="34" name="Straight Arrow Connector 33"/>
            <p:cNvCxnSpPr>
              <a:endCxn id="23" idx="0"/>
            </p:cNvCxnSpPr>
            <p:nvPr/>
          </p:nvCxnSpPr>
          <p:spPr>
            <a:xfrm flipH="1">
              <a:off x="6391255" y="366767"/>
              <a:ext cx="651290" cy="3713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489486" y="419892"/>
              <a:ext cx="408775" cy="1035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ular Callout 35"/>
          <p:cNvSpPr/>
          <p:nvPr/>
        </p:nvSpPr>
        <p:spPr>
          <a:xfrm>
            <a:off x="875683" y="981805"/>
            <a:ext cx="2897064" cy="821387"/>
          </a:xfrm>
          <a:prstGeom prst="wedgeRectCallout">
            <a:avLst>
              <a:gd name="adj1" fmla="val 39680"/>
              <a:gd name="adj2" fmla="val 957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Hierarchy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00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47726"/>
              </p:ext>
            </p:extLst>
          </p:nvPr>
        </p:nvGraphicFramePr>
        <p:xfrm>
          <a:off x="2615626" y="1563945"/>
          <a:ext cx="6096000" cy="401839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9" r="83709" b="45075"/>
          <a:stretch/>
        </p:blipFill>
        <p:spPr>
          <a:xfrm>
            <a:off x="578805" y="3236156"/>
            <a:ext cx="1772220" cy="1206085"/>
          </a:xfrm>
          <a:prstGeom prst="rect">
            <a:avLst/>
          </a:prstGeom>
        </p:spPr>
      </p:pic>
      <p:pic>
        <p:nvPicPr>
          <p:cNvPr id="17" name="Picture 16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9" r="83709" b="26765"/>
          <a:stretch/>
        </p:blipFill>
        <p:spPr>
          <a:xfrm>
            <a:off x="578805" y="4401247"/>
            <a:ext cx="1772220" cy="1206085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6080236" y="5641444"/>
            <a:ext cx="2788971" cy="821387"/>
          </a:xfrm>
          <a:prstGeom prst="wedgeRectCallout">
            <a:avLst>
              <a:gd name="adj1" fmla="val -11093"/>
              <a:gd name="adj2" fmla="val -9389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Sparsity</a:t>
            </a:r>
            <a:endParaRPr lang="en-US" sz="3200" dirty="0"/>
          </a:p>
        </p:txBody>
      </p:sp>
      <p:sp>
        <p:nvSpPr>
          <p:cNvPr id="28" name="Rectangular Callout 27"/>
          <p:cNvSpPr/>
          <p:nvPr/>
        </p:nvSpPr>
        <p:spPr>
          <a:xfrm>
            <a:off x="2364537" y="5641444"/>
            <a:ext cx="2897064" cy="821387"/>
          </a:xfrm>
          <a:prstGeom prst="wedgeRectCallout">
            <a:avLst>
              <a:gd name="adj1" fmla="val -10160"/>
              <a:gd name="adj2" fmla="val -9060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Correlation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3040119" y="189254"/>
            <a:ext cx="4999304" cy="1269823"/>
            <a:chOff x="3040119" y="189254"/>
            <a:chExt cx="4999304" cy="1269823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20773" y="77027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6236410" y="1179223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057913" y="1112584"/>
              <a:ext cx="1022323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917958" y="117922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17958" y="189254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Animal</a:t>
              </a:r>
              <a:endParaRPr lang="en-US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6793370" y="625680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637847" y="74325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ular Callout 19"/>
          <p:cNvSpPr/>
          <p:nvPr/>
        </p:nvSpPr>
        <p:spPr>
          <a:xfrm>
            <a:off x="143055" y="214986"/>
            <a:ext cx="2897064" cy="821387"/>
          </a:xfrm>
          <a:prstGeom prst="wedgeRectCallout">
            <a:avLst>
              <a:gd name="adj1" fmla="val 39680"/>
              <a:gd name="adj2" fmla="val 9575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Hierarchy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177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3408515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5731"/>
              </p:ext>
            </p:extLst>
          </p:nvPr>
        </p:nvGraphicFramePr>
        <p:xfrm>
          <a:off x="2615626" y="3043196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081333" y="4957589"/>
            <a:ext cx="1155077" cy="37857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2628" y="547511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5760756" y="5437469"/>
            <a:ext cx="497461" cy="33401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52933" y="5388348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4799959" y="5974581"/>
            <a:ext cx="1610118" cy="45513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43081" y="6059000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151166" y="4831101"/>
            <a:ext cx="934815" cy="3549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0428" y="5411693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2193" y="5422220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40119" y="1685900"/>
            <a:ext cx="5426528" cy="1252428"/>
            <a:chOff x="3040119" y="206649"/>
            <a:chExt cx="5426528" cy="1252428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83985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231408"/>
              <a:ext cx="249176" cy="200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4" y="1179223"/>
              <a:ext cx="969815" cy="275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21401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00020" y="206649"/>
              <a:ext cx="156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Animal</a:t>
              </a:r>
              <a:endParaRPr lang="en-US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77865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7804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79898" y="324195"/>
            <a:ext cx="866186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Better approach: exploit label structure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5709061" y="5381503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2258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3408515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314"/>
              </p:ext>
            </p:extLst>
          </p:nvPr>
        </p:nvGraphicFramePr>
        <p:xfrm>
          <a:off x="2615626" y="3043196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081333" y="4957589"/>
            <a:ext cx="1155077" cy="37857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2628" y="547511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5760756" y="5437469"/>
            <a:ext cx="497461" cy="33401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52933" y="5388348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4799959" y="5974581"/>
            <a:ext cx="1610118" cy="45513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43081" y="6059000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151166" y="4831101"/>
            <a:ext cx="934815" cy="3549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0428" y="5411693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2193" y="5422220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3093" y="483110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an </a:t>
            </a:r>
            <a:r>
              <a:rPr lang="en-US" sz="2000" b="1" dirty="0" smtClean="0">
                <a:solidFill>
                  <a:schemeClr val="accent2"/>
                </a:solidFill>
              </a:rPr>
              <a:t>animal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83048" y="59745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1598925"/>
            <a:ext cx="5198106" cy="1339403"/>
            <a:chOff x="3040119" y="119674"/>
            <a:chExt cx="5198106" cy="133940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83985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231408"/>
              <a:ext cx="249176" cy="200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4" y="1179223"/>
              <a:ext cx="969815" cy="275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21401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671598" y="119674"/>
              <a:ext cx="15666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2"/>
                  </a:solidFill>
                </a:rPr>
                <a:t>Animal</a:t>
              </a:r>
              <a:endParaRPr lang="en-US" sz="32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77865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7804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79898" y="324195"/>
            <a:ext cx="86618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Better approach: exploit label structure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09061" y="5381503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7469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3408515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62788"/>
              </p:ext>
            </p:extLst>
          </p:nvPr>
        </p:nvGraphicFramePr>
        <p:xfrm>
          <a:off x="2615626" y="3043196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081333" y="4957589"/>
            <a:ext cx="1155077" cy="37857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2628" y="547511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5760756" y="5437469"/>
            <a:ext cx="497461" cy="33401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52933" y="5388348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4799959" y="5974581"/>
            <a:ext cx="1610118" cy="45513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43081" y="6059000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151166" y="4831101"/>
            <a:ext cx="934815" cy="3549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0428" y="5411693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2193" y="5422220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3093" y="483110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an </a:t>
            </a:r>
            <a:r>
              <a:rPr lang="en-US" sz="2000" b="1" dirty="0" smtClean="0">
                <a:solidFill>
                  <a:schemeClr val="accent2"/>
                </a:solidFill>
              </a:rPr>
              <a:t>animal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83048" y="59745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1598925"/>
            <a:ext cx="5198106" cy="1339403"/>
            <a:chOff x="3040119" y="119674"/>
            <a:chExt cx="5198106" cy="133940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83985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231408"/>
              <a:ext cx="249176" cy="200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4" y="1179223"/>
              <a:ext cx="969815" cy="275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21401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671598" y="119674"/>
              <a:ext cx="15666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2"/>
                  </a:solidFill>
                </a:rPr>
                <a:t>Animal</a:t>
              </a:r>
              <a:endParaRPr lang="en-US" sz="32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77865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7804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79898" y="324195"/>
            <a:ext cx="86618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Better approach: exploit label structure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09061" y="5381503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0603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3408515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691742"/>
              </p:ext>
            </p:extLst>
          </p:nvPr>
        </p:nvGraphicFramePr>
        <p:xfrm>
          <a:off x="2615626" y="3043196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081333" y="4957589"/>
            <a:ext cx="1155077" cy="37857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2628" y="547511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5760756" y="5437469"/>
            <a:ext cx="497461" cy="33401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52933" y="5388348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4799959" y="5974581"/>
            <a:ext cx="1610118" cy="45513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43081" y="6059000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151166" y="4831101"/>
            <a:ext cx="934815" cy="3549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0428" y="5411693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2193" y="5422220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3093" y="483110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</a:t>
            </a:r>
            <a:r>
              <a:rPr lang="en-US" sz="2000" b="1" dirty="0" smtClean="0">
                <a:solidFill>
                  <a:schemeClr val="accent2"/>
                </a:solidFill>
              </a:rPr>
              <a:t>furniture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83048" y="59745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2157116"/>
            <a:ext cx="4999304" cy="781212"/>
            <a:chOff x="3040119" y="677865"/>
            <a:chExt cx="4999304" cy="781212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20773" y="83985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231408"/>
              <a:ext cx="249176" cy="200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4" y="1179223"/>
              <a:ext cx="969815" cy="275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21401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793370" y="677865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7804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79898" y="324195"/>
            <a:ext cx="86618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Better approach: exploit label structure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09061" y="5381503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6900020" y="1685900"/>
            <a:ext cx="15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Animal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870411" y="2125883"/>
            <a:ext cx="2109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Furniture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3408515"/>
            <a:ext cx="1772220" cy="1306892"/>
          </a:xfrm>
          <a:prstGeom prst="rect">
            <a:avLst/>
          </a:prstGeom>
        </p:spPr>
      </p:pic>
      <p:sp>
        <p:nvSpPr>
          <p:cNvPr id="22" name="Curved Up Arrow 21"/>
          <p:cNvSpPr/>
          <p:nvPr/>
        </p:nvSpPr>
        <p:spPr>
          <a:xfrm flipV="1">
            <a:off x="5081333" y="4957589"/>
            <a:ext cx="1155077" cy="37857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2628" y="547511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5760756" y="5437469"/>
            <a:ext cx="497461" cy="33401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52933" y="5388348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4799959" y="5974581"/>
            <a:ext cx="1610118" cy="45513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43081" y="6059000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151166" y="4831101"/>
            <a:ext cx="934815" cy="3549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0428" y="5411693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2193" y="5422220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3093" y="49647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</a:t>
            </a:r>
            <a:r>
              <a:rPr lang="en-US" sz="2000" b="1" dirty="0" smtClean="0">
                <a:solidFill>
                  <a:srgbClr val="C0504D"/>
                </a:solidFill>
              </a:rPr>
              <a:t>table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83048" y="59745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2157116"/>
            <a:ext cx="4999304" cy="781212"/>
            <a:chOff x="3040119" y="677865"/>
            <a:chExt cx="4999304" cy="781212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20773" y="83985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231408"/>
              <a:ext cx="249176" cy="200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4" y="1179223"/>
              <a:ext cx="969815" cy="275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21401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793370" y="677865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7804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79898" y="324195"/>
            <a:ext cx="86618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Better approach: exploit label structure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09061" y="5381503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6900020" y="1685900"/>
            <a:ext cx="15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Animal</a:t>
            </a:r>
            <a:endParaRPr lang="en-US" b="1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25785"/>
              </p:ext>
            </p:extLst>
          </p:nvPr>
        </p:nvGraphicFramePr>
        <p:xfrm>
          <a:off x="2615626" y="3043196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C0508"/>
                          </a:solidFill>
                        </a:rPr>
                        <a:t>Table</a:t>
                      </a:r>
                      <a:endParaRPr lang="en-US" sz="2400" dirty="0">
                        <a:solidFill>
                          <a:srgbClr val="BC0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870411" y="2125883"/>
            <a:ext cx="2109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Furniture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1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3408515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21047"/>
              </p:ext>
            </p:extLst>
          </p:nvPr>
        </p:nvGraphicFramePr>
        <p:xfrm>
          <a:off x="2615626" y="3043196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BC0508"/>
                          </a:solidFill>
                        </a:rPr>
                        <a:t>Chair</a:t>
                      </a:r>
                      <a:endParaRPr lang="en-US" sz="2400" dirty="0" smtClean="0">
                        <a:solidFill>
                          <a:srgbClr val="BC0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081333" y="4957589"/>
            <a:ext cx="1155077" cy="37857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2628" y="547511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5760756" y="5437469"/>
            <a:ext cx="497461" cy="33401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52933" y="5388348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4799959" y="5974581"/>
            <a:ext cx="1610118" cy="45513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43081" y="6059000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151166" y="4831101"/>
            <a:ext cx="934815" cy="3549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0428" y="5411693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2193" y="5422220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3093" y="49647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</a:t>
            </a:r>
            <a:r>
              <a:rPr lang="en-US" sz="2000" b="1" dirty="0" smtClean="0">
                <a:solidFill>
                  <a:srgbClr val="C0504D"/>
                </a:solidFill>
              </a:rPr>
              <a:t>chair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83048" y="59745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2157116"/>
            <a:ext cx="4999304" cy="781212"/>
            <a:chOff x="3040119" y="677865"/>
            <a:chExt cx="4999304" cy="781212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20773" y="83985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231408"/>
              <a:ext cx="249176" cy="200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4" y="1179223"/>
              <a:ext cx="969815" cy="275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21401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793370" y="677865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7804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79898" y="324195"/>
            <a:ext cx="86618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Better approach: exploit label structure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09061" y="5381503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6900020" y="1685900"/>
            <a:ext cx="15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Animal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70411" y="2125883"/>
            <a:ext cx="2109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Furniture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67285"/>
              </p:ext>
            </p:extLst>
          </p:nvPr>
        </p:nvGraphicFramePr>
        <p:xfrm>
          <a:off x="2954430" y="1954925"/>
          <a:ext cx="5451642" cy="12266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08607"/>
                <a:gridCol w="908607"/>
                <a:gridCol w="908607"/>
                <a:gridCol w="908607"/>
                <a:gridCol w="908607"/>
                <a:gridCol w="908607"/>
              </a:tblGrid>
              <a:tr h="40887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Table</a:t>
                      </a:r>
                      <a:endParaRPr lang="en-US" sz="2100" dirty="0"/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Chair</a:t>
                      </a:r>
                      <a:endParaRPr lang="en-US" sz="2100" dirty="0"/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Horse</a:t>
                      </a:r>
                      <a:endParaRPr lang="en-US" sz="2100" dirty="0"/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Dog</a:t>
                      </a:r>
                      <a:endParaRPr lang="en-US" sz="2100" dirty="0"/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Cat</a:t>
                      </a:r>
                      <a:endParaRPr lang="en-US" sz="2100" dirty="0"/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Bird</a:t>
                      </a:r>
                      <a:endParaRPr lang="en-US" sz="2100" dirty="0"/>
                    </a:p>
                  </a:txBody>
                  <a:tcPr marL="81775" marR="81775" marT="40887" marB="40887"/>
                </a:tc>
              </a:tr>
              <a:tr h="817746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4800" b="1" dirty="0">
                        <a:solidFill>
                          <a:srgbClr val="008000"/>
                        </a:solidFill>
                      </a:endParaRPr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4800" b="1" dirty="0">
                        <a:solidFill>
                          <a:srgbClr val="008000"/>
                        </a:solidFill>
                      </a:endParaRPr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4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4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1775" marR="81775" marT="40887" marB="408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4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1775" marR="81775" marT="40887" marB="40887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026" y="3463026"/>
            <a:ext cx="853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Task: </a:t>
            </a:r>
            <a:r>
              <a:rPr lang="en-US" sz="2800" dirty="0" err="1" smtClean="0"/>
              <a:t>Crowdsource</a:t>
            </a:r>
            <a:r>
              <a:rPr lang="en-US" sz="2800" dirty="0" smtClean="0"/>
              <a:t> object labels for images.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1146" y="4533187"/>
            <a:ext cx="8530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Generalization</a:t>
            </a:r>
            <a:r>
              <a:rPr lang="en-US" sz="2800" dirty="0" smtClean="0"/>
              <a:t>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musical attributes of songs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actions in movies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sentiments in documents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538" y="4023477"/>
            <a:ext cx="8530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Application: </a:t>
            </a:r>
            <a:r>
              <a:rPr lang="en-US" sz="2800" dirty="0" smtClean="0"/>
              <a:t>Benchmarking, training, modeling</a:t>
            </a:r>
            <a:endParaRPr lang="en-US" sz="2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Multi-label annotation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11084" y="1626696"/>
            <a:ext cx="111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Item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28003" y="1607798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Labels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9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3408515"/>
            <a:ext cx="1772220" cy="1306892"/>
          </a:xfrm>
          <a:prstGeom prst="rect">
            <a:avLst/>
          </a:prstGeom>
        </p:spPr>
      </p:pic>
      <p:sp>
        <p:nvSpPr>
          <p:cNvPr id="22" name="Curved Up Arrow 21"/>
          <p:cNvSpPr/>
          <p:nvPr/>
        </p:nvSpPr>
        <p:spPr>
          <a:xfrm flipV="1">
            <a:off x="5081333" y="4957589"/>
            <a:ext cx="1155077" cy="37857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52628" y="547511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5760756" y="5437469"/>
            <a:ext cx="497461" cy="33401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852933" y="5388348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4799959" y="5974581"/>
            <a:ext cx="1610118" cy="45513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043081" y="6059000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151166" y="4831101"/>
            <a:ext cx="934815" cy="3549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0428" y="5411693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2193" y="5422220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93093" y="49647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</a:t>
            </a:r>
            <a:r>
              <a:rPr lang="en-US" sz="2000" b="1" dirty="0" smtClean="0">
                <a:solidFill>
                  <a:srgbClr val="C0504D"/>
                </a:solidFill>
              </a:rPr>
              <a:t>chair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83048" y="597458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2157116"/>
            <a:ext cx="4999304" cy="781212"/>
            <a:chOff x="3040119" y="677865"/>
            <a:chExt cx="4999304" cy="781212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20773" y="83985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231408"/>
              <a:ext cx="249176" cy="2003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4" y="1179223"/>
              <a:ext cx="969815" cy="275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21401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793370" y="677865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7804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279898" y="324195"/>
            <a:ext cx="866186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Better approach: exploit label structure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09061" y="5381503"/>
            <a:ext cx="1595873" cy="491181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6900020" y="1685900"/>
            <a:ext cx="15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Animal</a:t>
            </a:r>
            <a:endParaRPr lang="en-US" b="1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05558"/>
              </p:ext>
            </p:extLst>
          </p:nvPr>
        </p:nvGraphicFramePr>
        <p:xfrm>
          <a:off x="2615626" y="3043196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BC0508"/>
                          </a:solidFill>
                        </a:rPr>
                        <a:t>Chair</a:t>
                      </a:r>
                      <a:endParaRPr lang="en-US" sz="2400" dirty="0" smtClean="0">
                        <a:solidFill>
                          <a:srgbClr val="BC0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870411" y="2125883"/>
            <a:ext cx="21093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Furniture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2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Selecting the Right Question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8"/>
            <a:ext cx="8229600" cy="2852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b="1" dirty="0" smtClean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Get </a:t>
            </a:r>
            <a:r>
              <a:rPr lang="en-US" dirty="0"/>
              <a:t>as </a:t>
            </a:r>
            <a:r>
              <a:rPr lang="en-US" dirty="0" smtClean="0"/>
              <a:t>much </a:t>
            </a:r>
            <a:r>
              <a:rPr lang="en-US" dirty="0" smtClean="0">
                <a:solidFill>
                  <a:srgbClr val="C0504D"/>
                </a:solidFill>
              </a:rPr>
              <a:t>utility</a:t>
            </a:r>
            <a:r>
              <a:rPr lang="en-US" dirty="0" smtClean="0"/>
              <a:t> (new labels) as </a:t>
            </a:r>
            <a:r>
              <a:rPr lang="en-US" dirty="0"/>
              <a:t>possible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/>
              <a:t>as little </a:t>
            </a:r>
            <a:r>
              <a:rPr lang="en-US" dirty="0" smtClean="0">
                <a:solidFill>
                  <a:schemeClr val="accent2"/>
                </a:solidFill>
              </a:rPr>
              <a:t>cost</a:t>
            </a:r>
            <a:r>
              <a:rPr lang="en-US" dirty="0" smtClean="0"/>
              <a:t> (worker time) as possible,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given </a:t>
            </a:r>
            <a:r>
              <a:rPr lang="en-US" dirty="0"/>
              <a:t>a </a:t>
            </a:r>
            <a:r>
              <a:rPr lang="en-US" smtClean="0"/>
              <a:t>desired level of </a:t>
            </a:r>
            <a:r>
              <a:rPr lang="en-US" dirty="0" smtClean="0">
                <a:solidFill>
                  <a:srgbClr val="C0504D"/>
                </a:solidFill>
              </a:rPr>
              <a:t>accuracy</a:t>
            </a:r>
            <a:endParaRPr lang="en-US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Accuracy constraint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35710"/>
          </a:xfrm>
        </p:spPr>
        <p:txBody>
          <a:bodyPr>
            <a:normAutofit/>
          </a:bodyPr>
          <a:lstStyle/>
          <a:p>
            <a:r>
              <a:rPr lang="en-US" dirty="0" smtClean="0"/>
              <a:t>User-specified accuracy threshold, e.g., 95%</a:t>
            </a:r>
          </a:p>
          <a:p>
            <a:r>
              <a:rPr lang="en-US" dirty="0" smtClean="0"/>
              <a:t>Majority voting assuming uniform worker quality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[GAL: Sheng, Provost, </a:t>
            </a:r>
            <a:r>
              <a:rPr lang="en-US" dirty="0" err="1" smtClean="0"/>
              <a:t>Ipeirotis</a:t>
            </a:r>
            <a:r>
              <a:rPr lang="en-US" dirty="0" smtClean="0"/>
              <a:t> KDD ‘08]</a:t>
            </a:r>
          </a:p>
          <a:p>
            <a:r>
              <a:rPr lang="en-US" dirty="0" smtClean="0"/>
              <a:t>Might require only one worker, might require several based on the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6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Cost: worker time (time = money)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48547"/>
              </p:ext>
            </p:extLst>
          </p:nvPr>
        </p:nvGraphicFramePr>
        <p:xfrm>
          <a:off x="765443" y="2253167"/>
          <a:ext cx="7666159" cy="338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462"/>
                <a:gridCol w="2116697"/>
              </a:tblGrid>
              <a:tr h="5798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Question (is there …)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Cost (second)</a:t>
                      </a:r>
                      <a:endParaRPr lang="en-US" sz="2400" dirty="0"/>
                    </a:p>
                  </a:txBody>
                  <a:tcPr/>
                </a:tc>
              </a:tr>
              <a:tr h="6981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thing </a:t>
                      </a:r>
                      <a:r>
                        <a:rPr lang="en-US" sz="2400" dirty="0" smtClean="0"/>
                        <a:t>used to open cans/bottles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14.4</a:t>
                      </a:r>
                      <a:endParaRPr lang="en-US" sz="2400" dirty="0"/>
                    </a:p>
                  </a:txBody>
                  <a:tcPr/>
                </a:tc>
              </a:tr>
              <a:tr h="5798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an item </a:t>
                      </a:r>
                      <a:r>
                        <a:rPr lang="en-US" sz="2400" dirty="0" smtClean="0"/>
                        <a:t>that </a:t>
                      </a:r>
                      <a:r>
                        <a:rPr lang="en-US" sz="2400" dirty="0" smtClean="0"/>
                        <a:t>runs </a:t>
                      </a:r>
                      <a:r>
                        <a:rPr lang="en-US" sz="2400" dirty="0" smtClean="0"/>
                        <a:t>on electricity (plugged in or using batteries)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12.6</a:t>
                      </a:r>
                      <a:endParaRPr lang="en-US" sz="2400" dirty="0"/>
                    </a:p>
                  </a:txBody>
                  <a:tcPr/>
                </a:tc>
              </a:tr>
              <a:tr h="5798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stringed instrument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3.4</a:t>
                      </a:r>
                      <a:endParaRPr lang="en-US" sz="2400" dirty="0"/>
                    </a:p>
                  </a:txBody>
                  <a:tcPr/>
                </a:tc>
              </a:tr>
              <a:tr h="5798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canine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1339" y="1278193"/>
            <a:ext cx="8632617" cy="1403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expected</a:t>
            </a:r>
            <a:r>
              <a:rPr lang="en-US" sz="2800" b="1" dirty="0" smtClean="0"/>
              <a:t> </a:t>
            </a:r>
            <a:r>
              <a:rPr lang="en-US" sz="2800" dirty="0" smtClean="0"/>
              <a:t>human time to get an answer with 95% accuracy</a:t>
            </a:r>
          </a:p>
        </p:txBody>
      </p:sp>
    </p:spTree>
    <p:extLst>
      <p:ext uri="{BB962C8B-B14F-4D97-AF65-F5344CB8AC3E}">
        <p14:creationId xmlns:p14="http://schemas.microsoft.com/office/powerpoint/2010/main" val="75503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Utility: expected # of new labels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38101"/>
              </p:ext>
            </p:extLst>
          </p:nvPr>
        </p:nvGraphicFramePr>
        <p:xfrm>
          <a:off x="457200" y="1608254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>
            <a:stCxn id="5" idx="3"/>
            <a:endCxn id="35" idx="1"/>
          </p:cNvCxnSpPr>
          <p:nvPr/>
        </p:nvCxnSpPr>
        <p:spPr>
          <a:xfrm>
            <a:off x="4091826" y="1958510"/>
            <a:ext cx="922568" cy="525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34" idx="1"/>
          </p:cNvCxnSpPr>
          <p:nvPr/>
        </p:nvCxnSpPr>
        <p:spPr>
          <a:xfrm flipV="1">
            <a:off x="4091826" y="1669214"/>
            <a:ext cx="922568" cy="289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7239" y="2324629"/>
            <a:ext cx="303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there a </a:t>
            </a:r>
            <a:r>
              <a:rPr lang="en-US" sz="2800" dirty="0" smtClean="0">
                <a:solidFill>
                  <a:srgbClr val="C0504D"/>
                </a:solidFill>
              </a:rPr>
              <a:t>table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9921" y="1349438"/>
            <a:ext cx="205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Yes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16784" y="2182754"/>
            <a:ext cx="124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</a:t>
            </a:r>
            <a:endParaRPr lang="en-US" sz="2000" b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32041"/>
              </p:ext>
            </p:extLst>
          </p:nvPr>
        </p:nvGraphicFramePr>
        <p:xfrm>
          <a:off x="5014394" y="1318958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36224"/>
              </p:ext>
            </p:extLst>
          </p:nvPr>
        </p:nvGraphicFramePr>
        <p:xfrm>
          <a:off x="5014394" y="2134153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Content Placeholder 2"/>
          <p:cNvSpPr txBox="1">
            <a:spLocks/>
          </p:cNvSpPr>
          <p:nvPr/>
        </p:nvSpPr>
        <p:spPr>
          <a:xfrm>
            <a:off x="3092180" y="2704784"/>
            <a:ext cx="1999292" cy="69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utility = 1</a:t>
            </a:r>
          </a:p>
        </p:txBody>
      </p:sp>
    </p:spTree>
    <p:extLst>
      <p:ext uri="{BB962C8B-B14F-4D97-AF65-F5344CB8AC3E}">
        <p14:creationId xmlns:p14="http://schemas.microsoft.com/office/powerpoint/2010/main" val="395975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Utility: expected # of new labels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57093"/>
              </p:ext>
            </p:extLst>
          </p:nvPr>
        </p:nvGraphicFramePr>
        <p:xfrm>
          <a:off x="457200" y="1608254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>
            <a:stCxn id="5" idx="3"/>
            <a:endCxn id="35" idx="1"/>
          </p:cNvCxnSpPr>
          <p:nvPr/>
        </p:nvCxnSpPr>
        <p:spPr>
          <a:xfrm>
            <a:off x="4091826" y="1958510"/>
            <a:ext cx="922568" cy="525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34" idx="1"/>
          </p:cNvCxnSpPr>
          <p:nvPr/>
        </p:nvCxnSpPr>
        <p:spPr>
          <a:xfrm flipV="1">
            <a:off x="4091826" y="1669214"/>
            <a:ext cx="922568" cy="289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7239" y="2324629"/>
            <a:ext cx="303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there a </a:t>
            </a:r>
            <a:r>
              <a:rPr lang="en-US" sz="2800" dirty="0" smtClean="0">
                <a:solidFill>
                  <a:srgbClr val="C0504D"/>
                </a:solidFill>
              </a:rPr>
              <a:t>table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199921" y="1349438"/>
            <a:ext cx="205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Yes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16784" y="2182754"/>
            <a:ext cx="124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</a:t>
            </a:r>
            <a:endParaRPr lang="en-US" sz="2000" b="1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31918"/>
              </p:ext>
            </p:extLst>
          </p:nvPr>
        </p:nvGraphicFramePr>
        <p:xfrm>
          <a:off x="5014394" y="1318958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32538"/>
              </p:ext>
            </p:extLst>
          </p:nvPr>
        </p:nvGraphicFramePr>
        <p:xfrm>
          <a:off x="5014394" y="2134153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3307"/>
              </p:ext>
            </p:extLst>
          </p:nvPr>
        </p:nvGraphicFramePr>
        <p:xfrm>
          <a:off x="533822" y="4234172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2" name="Straight Arrow Connector 41"/>
          <p:cNvCxnSpPr>
            <a:stCxn id="41" idx="3"/>
            <a:endCxn id="48" idx="1"/>
          </p:cNvCxnSpPr>
          <p:nvPr/>
        </p:nvCxnSpPr>
        <p:spPr>
          <a:xfrm>
            <a:off x="4168448" y="4584428"/>
            <a:ext cx="922568" cy="431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3"/>
            <a:endCxn id="47" idx="1"/>
          </p:cNvCxnSpPr>
          <p:nvPr/>
        </p:nvCxnSpPr>
        <p:spPr>
          <a:xfrm flipV="1">
            <a:off x="4168448" y="4234172"/>
            <a:ext cx="922568" cy="350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3822" y="4957333"/>
            <a:ext cx="32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there an </a:t>
            </a:r>
            <a:r>
              <a:rPr lang="en-US" sz="2800" dirty="0" smtClean="0">
                <a:solidFill>
                  <a:srgbClr val="C0504D"/>
                </a:solidFill>
              </a:rPr>
              <a:t>animal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1943"/>
              </p:ext>
            </p:extLst>
          </p:nvPr>
        </p:nvGraphicFramePr>
        <p:xfrm>
          <a:off x="5091016" y="3883916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21773"/>
              </p:ext>
            </p:extLst>
          </p:nvPr>
        </p:nvGraphicFramePr>
        <p:xfrm>
          <a:off x="5091016" y="4665551"/>
          <a:ext cx="3634626" cy="700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771"/>
                <a:gridCol w="605771"/>
                <a:gridCol w="605771"/>
                <a:gridCol w="605771"/>
                <a:gridCol w="605771"/>
                <a:gridCol w="605771"/>
              </a:tblGrid>
              <a:tr h="25556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Chair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Bird</a:t>
                      </a:r>
                      <a:endParaRPr lang="en-US" sz="1100" dirty="0"/>
                    </a:p>
                  </a:txBody>
                  <a:tcPr/>
                </a:tc>
              </a:tr>
              <a:tr h="4414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Content Placeholder 2"/>
          <p:cNvSpPr txBox="1">
            <a:spLocks/>
          </p:cNvSpPr>
          <p:nvPr/>
        </p:nvSpPr>
        <p:spPr>
          <a:xfrm>
            <a:off x="3092180" y="2704784"/>
            <a:ext cx="1999292" cy="69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utility = 1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2067992" y="5515346"/>
            <a:ext cx="5064328" cy="69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utility = 0.5 * 0 + 0.5 * 4 = 2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95740" y="3754014"/>
            <a:ext cx="1543539" cy="69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 smtClean="0"/>
              <a:t>Pr</a:t>
            </a:r>
            <a:r>
              <a:rPr lang="en-US" sz="1800" b="1" dirty="0" smtClean="0"/>
              <a:t>(Y) = 0.5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3763662" y="4931451"/>
            <a:ext cx="1543539" cy="69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 smtClean="0"/>
              <a:t>Pr</a:t>
            </a:r>
            <a:r>
              <a:rPr lang="en-US" sz="1800" b="1" dirty="0" smtClean="0"/>
              <a:t>(N) = 0.5</a:t>
            </a:r>
          </a:p>
        </p:txBody>
      </p:sp>
    </p:spTree>
    <p:extLst>
      <p:ext uri="{BB962C8B-B14F-4D97-AF65-F5344CB8AC3E}">
        <p14:creationId xmlns:p14="http://schemas.microsoft.com/office/powerpoint/2010/main" val="224056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88" y="1314194"/>
            <a:ext cx="8927812" cy="707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Pick the question with the most labels per second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68766"/>
              </p:ext>
            </p:extLst>
          </p:nvPr>
        </p:nvGraphicFramePr>
        <p:xfrm>
          <a:off x="325120" y="2185944"/>
          <a:ext cx="8442960" cy="347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27"/>
                <a:gridCol w="1640533"/>
                <a:gridCol w="2407920"/>
                <a:gridCol w="2164080"/>
              </a:tblGrid>
              <a:tr h="30571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+mn-lt"/>
                        </a:rPr>
                        <a:t>Query: Is there a... 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+mn-lt"/>
                        </a:rPr>
                        <a:t>Utility</a:t>
                      </a:r>
                    </a:p>
                    <a:p>
                      <a:pPr algn="ctr"/>
                      <a:r>
                        <a:rPr lang="en-US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num</a:t>
                      </a:r>
                      <a:r>
                        <a:rPr lang="en-US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labels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 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+mn-lt"/>
                        </a:rPr>
                        <a:t>Cost </a:t>
                      </a: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2000" dirty="0" smtClean="0">
                          <a:effectLst/>
                          <a:latin typeface="+mn-lt"/>
                        </a:rPr>
                        <a:t>(worker time in 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secs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 </a:t>
                      </a:r>
                      <a:endParaRPr lang="en-US" sz="54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Utility-Cost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Ratio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(labels per sec)</a:t>
                      </a:r>
                      <a:endParaRPr lang="en-US" sz="5400" dirty="0" smtClean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4077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mammal with claws or fingers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</a:tr>
              <a:tr h="4323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organism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566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mammal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5679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creature without legs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5679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land or avian</a:t>
                      </a:r>
                      <a:r>
                        <a:rPr lang="en-US" baseline="0" dirty="0" smtClean="0"/>
                        <a:t> creature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Selecting the Right Question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42" y="1202617"/>
            <a:ext cx="871785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Dataset: 20K images from ImageNet Challenge 2013. </a:t>
            </a:r>
          </a:p>
          <a:p>
            <a:r>
              <a:rPr lang="en-US" sz="2800" dirty="0" smtClean="0"/>
              <a:t>Labels: 200 basic categories (dog, cat, table…), </a:t>
            </a:r>
            <a:r>
              <a:rPr lang="en-US" sz="2800" dirty="0"/>
              <a:t> </a:t>
            </a:r>
            <a:r>
              <a:rPr lang="en-US" sz="2800" dirty="0" smtClean="0"/>
              <a:t>                64 internal nodes in hierarchy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Results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4" name="Picture 13" descr="ILSVRC2013_val_0000092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87" y="3002280"/>
            <a:ext cx="1685013" cy="1371600"/>
          </a:xfrm>
          <a:prstGeom prst="rect">
            <a:avLst/>
          </a:prstGeom>
        </p:spPr>
      </p:pic>
      <p:pic>
        <p:nvPicPr>
          <p:cNvPr id="16" name="Picture 15" descr="ILSVRC2013_val_0000102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87" y="4500880"/>
            <a:ext cx="913487" cy="1371600"/>
          </a:xfrm>
          <a:prstGeom prst="rect">
            <a:avLst/>
          </a:prstGeom>
        </p:spPr>
      </p:pic>
      <p:pic>
        <p:nvPicPr>
          <p:cNvPr id="17" name="Picture 16" descr="ILSVRC2013_val_0000108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15" y="4519540"/>
            <a:ext cx="2059460" cy="1371600"/>
          </a:xfrm>
          <a:prstGeom prst="rect">
            <a:avLst/>
          </a:prstGeom>
        </p:spPr>
      </p:pic>
      <p:pic>
        <p:nvPicPr>
          <p:cNvPr id="18" name="Picture 17" descr="ILSVRC2013_val_0000120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55" y="3002280"/>
            <a:ext cx="1141172" cy="1371600"/>
          </a:xfrm>
          <a:prstGeom prst="rect">
            <a:avLst/>
          </a:prstGeom>
        </p:spPr>
      </p:pic>
      <p:pic>
        <p:nvPicPr>
          <p:cNvPr id="19" name="Picture 18" descr="ILSVRC2013_val_00001220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75" y="3002280"/>
            <a:ext cx="1028700" cy="1371600"/>
          </a:xfrm>
          <a:prstGeom prst="rect">
            <a:avLst/>
          </a:prstGeom>
        </p:spPr>
      </p:pic>
      <p:pic>
        <p:nvPicPr>
          <p:cNvPr id="20" name="Picture 19" descr="ILSVRC2013_val_00001267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00" y="4500880"/>
            <a:ext cx="2123220" cy="1371600"/>
          </a:xfrm>
          <a:prstGeom prst="rect">
            <a:avLst/>
          </a:prstGeom>
        </p:spPr>
      </p:pic>
      <p:pic>
        <p:nvPicPr>
          <p:cNvPr id="22" name="Picture 21" descr="ILSVRC2013_val_00001467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2" y="4500880"/>
            <a:ext cx="1828800" cy="1371600"/>
          </a:xfrm>
          <a:prstGeom prst="rect">
            <a:avLst/>
          </a:prstGeom>
        </p:spPr>
      </p:pic>
      <p:pic>
        <p:nvPicPr>
          <p:cNvPr id="23" name="Picture 22" descr="ILSVRC2013_val_00001502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2" y="3002280"/>
            <a:ext cx="1371600" cy="1371600"/>
          </a:xfrm>
          <a:prstGeom prst="rect">
            <a:avLst/>
          </a:prstGeom>
        </p:spPr>
      </p:pic>
      <p:pic>
        <p:nvPicPr>
          <p:cNvPr id="24" name="Picture 23" descr="ILSVRC2013_val_00001499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14" y="3002280"/>
            <a:ext cx="2059460" cy="1371600"/>
          </a:xfrm>
          <a:prstGeom prst="rect">
            <a:avLst/>
          </a:prstGeom>
        </p:spPr>
      </p:pic>
      <p:pic>
        <p:nvPicPr>
          <p:cNvPr id="25" name="Picture 24" descr="ILSVRC2013_val_00001589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55" y="4500880"/>
            <a:ext cx="1371600" cy="1371600"/>
          </a:xfrm>
          <a:prstGeom prst="rect">
            <a:avLst/>
          </a:prstGeom>
        </p:spPr>
      </p:pic>
      <p:pic>
        <p:nvPicPr>
          <p:cNvPr id="27" name="Picture 26" descr="ILSVRC2013_val_00001805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41" y="3002280"/>
            <a:ext cx="91348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42" y="1202617"/>
            <a:ext cx="871785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Dataset: 20K images from ImageNet Challenge 2013. </a:t>
            </a:r>
          </a:p>
          <a:p>
            <a:r>
              <a:rPr lang="en-US" sz="2800" dirty="0" smtClean="0"/>
              <a:t>Labels: 200 basic categories (dog, cat, table…), </a:t>
            </a:r>
            <a:r>
              <a:rPr lang="en-US" sz="2800" dirty="0"/>
              <a:t> </a:t>
            </a:r>
            <a:r>
              <a:rPr lang="en-US" sz="2800" dirty="0" smtClean="0"/>
              <a:t>                64 internal nodes in hierarchy</a:t>
            </a:r>
          </a:p>
          <a:p>
            <a:r>
              <a:rPr lang="en-US" sz="2800" dirty="0"/>
              <a:t>Setup: </a:t>
            </a:r>
          </a:p>
          <a:p>
            <a:pPr lvl="1"/>
            <a:r>
              <a:rPr lang="en-US" sz="2400" dirty="0"/>
              <a:t>50-50 training test split</a:t>
            </a:r>
          </a:p>
          <a:p>
            <a:pPr lvl="1"/>
            <a:r>
              <a:rPr lang="en-US" sz="2400" dirty="0"/>
              <a:t>Estimate parameters on training, simulate on </a:t>
            </a:r>
            <a:r>
              <a:rPr lang="en-US" sz="2400" dirty="0" smtClean="0"/>
              <a:t>test</a:t>
            </a:r>
            <a:endParaRPr lang="en-US" sz="2400" dirty="0"/>
          </a:p>
          <a:p>
            <a:pPr lvl="1"/>
            <a:r>
              <a:rPr lang="en-US" sz="2400" dirty="0"/>
              <a:t>Future work: online </a:t>
            </a:r>
            <a:r>
              <a:rPr lang="en-US" sz="2400" dirty="0" smtClean="0"/>
              <a:t>estimation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Results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Results: accuracy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58288"/>
              </p:ext>
            </p:extLst>
          </p:nvPr>
        </p:nvGraphicFramePr>
        <p:xfrm>
          <a:off x="812801" y="2458720"/>
          <a:ext cx="7386320" cy="182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587"/>
                <a:gridCol w="2610845"/>
                <a:gridCol w="2686888"/>
              </a:tblGrid>
              <a:tr h="10375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r>
                        <a:rPr lang="en-US" baseline="0" dirty="0" smtClean="0"/>
                        <a:t> Threshold per question (parameter)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r>
                        <a:rPr lang="en-US" baseline="0" dirty="0" smtClean="0"/>
                        <a:t>  (F1 score) </a:t>
                      </a:r>
                    </a:p>
                    <a:p>
                      <a:pPr algn="ctr"/>
                      <a:r>
                        <a:rPr lang="en-US" baseline="0" dirty="0" smtClean="0"/>
                        <a:t>Naïve approach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r>
                        <a:rPr lang="en-US" baseline="0" dirty="0" smtClean="0"/>
                        <a:t>  (F1 score)</a:t>
                      </a:r>
                    </a:p>
                    <a:p>
                      <a:pPr algn="ctr"/>
                      <a:r>
                        <a:rPr lang="en-US" baseline="0" dirty="0" smtClean="0"/>
                        <a:t>Our approach</a:t>
                      </a:r>
                      <a:endParaRPr lang="en-US" dirty="0"/>
                    </a:p>
                  </a:txBody>
                  <a:tcPr anchor="ctr"/>
                </a:tc>
              </a:tr>
              <a:tr h="417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99.64 (75.67)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99.75 (76.97)</a:t>
                      </a:r>
                      <a:endParaRPr lang="en-US" b="0" dirty="0"/>
                    </a:p>
                  </a:txBody>
                  <a:tcPr/>
                </a:tc>
              </a:tr>
              <a:tr h="236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99.29 (60.17)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99.62 (60.69)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07559"/>
            <a:ext cx="8229600" cy="54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Annotating 10K images with 200 objects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59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lsvrc2013_pan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80" y="7099117"/>
            <a:ext cx="3499946" cy="1371600"/>
          </a:xfrm>
          <a:prstGeom prst="rect">
            <a:avLst/>
          </a:prstGeom>
        </p:spPr>
      </p:pic>
      <p:pic>
        <p:nvPicPr>
          <p:cNvPr id="22" name="Picture 21" descr="ILSVRC2012_val_0000494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5897" r="6960" b="8025"/>
          <a:stretch/>
        </p:blipFill>
        <p:spPr>
          <a:xfrm>
            <a:off x="4196893" y="1475658"/>
            <a:ext cx="2380485" cy="1371600"/>
          </a:xfrm>
          <a:prstGeom prst="rect">
            <a:avLst/>
          </a:prstGeom>
        </p:spPr>
      </p:pic>
      <p:pic>
        <p:nvPicPr>
          <p:cNvPr id="23" name="Picture 22" descr="ILSVRC2012_val_0004269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6046" r="4705" b="5245"/>
          <a:stretch/>
        </p:blipFill>
        <p:spPr>
          <a:xfrm>
            <a:off x="6670476" y="1475658"/>
            <a:ext cx="2244924" cy="1371600"/>
          </a:xfrm>
          <a:prstGeom prst="rect">
            <a:avLst/>
          </a:prstGeom>
        </p:spPr>
      </p:pic>
      <p:pic>
        <p:nvPicPr>
          <p:cNvPr id="24" name="Picture 23" descr="ILSVRC2012_val_0000446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8465" r="3696" b="7235"/>
          <a:stretch/>
        </p:blipFill>
        <p:spPr>
          <a:xfrm>
            <a:off x="4202641" y="2977882"/>
            <a:ext cx="2811410" cy="1371600"/>
          </a:xfrm>
          <a:prstGeom prst="rect">
            <a:avLst/>
          </a:prstGeom>
        </p:spPr>
      </p:pic>
      <p:pic>
        <p:nvPicPr>
          <p:cNvPr id="25" name="Picture 24" descr="ILSVRC2013_val_0000316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5391" r="4927" b="6524"/>
          <a:stretch/>
        </p:blipFill>
        <p:spPr>
          <a:xfrm>
            <a:off x="7152521" y="2954354"/>
            <a:ext cx="1721889" cy="13716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93389" y="4611736"/>
            <a:ext cx="8272683" cy="2171043"/>
            <a:chOff x="125679" y="4378960"/>
            <a:chExt cx="8975752" cy="2355553"/>
          </a:xfrm>
        </p:grpSpPr>
        <p:pic>
          <p:nvPicPr>
            <p:cNvPr id="5" name="Picture 4" descr="imgre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328" y="5833726"/>
              <a:ext cx="1065233" cy="295898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10" name="Picture 9" descr="AHoward_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108" y="6310659"/>
              <a:ext cx="1358157" cy="423854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13" name="Picture 12" descr="ib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194" y="6278029"/>
              <a:ext cx="2547337" cy="264924"/>
            </a:xfrm>
            <a:prstGeom prst="rect">
              <a:avLst/>
            </a:prstGeom>
          </p:spPr>
        </p:pic>
        <p:pic>
          <p:nvPicPr>
            <p:cNvPr id="15" name="Picture 14" descr="uva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189" y="5740387"/>
              <a:ext cx="1287539" cy="802566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18" name="Picture 17" descr="ucla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317" y="5201116"/>
              <a:ext cx="548640" cy="548640"/>
            </a:xfrm>
            <a:prstGeom prst="rect">
              <a:avLst/>
            </a:prstGeom>
          </p:spPr>
        </p:pic>
        <p:pic>
          <p:nvPicPr>
            <p:cNvPr id="19" name="Picture 18" descr="delta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168" y="5855304"/>
              <a:ext cx="553737" cy="548640"/>
            </a:xfrm>
            <a:prstGeom prst="rect">
              <a:avLst/>
            </a:prstGeom>
          </p:spPr>
        </p:pic>
        <p:pic>
          <p:nvPicPr>
            <p:cNvPr id="20" name="Picture 19" descr="google.jpe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956" y="5151875"/>
              <a:ext cx="1654425" cy="548640"/>
            </a:xfrm>
            <a:prstGeom prst="rect">
              <a:avLst/>
            </a:prstGeom>
          </p:spPr>
        </p:pic>
        <p:pic>
          <p:nvPicPr>
            <p:cNvPr id="7" name="Picture 6" descr="nus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00" y="5287450"/>
              <a:ext cx="545148" cy="718876"/>
            </a:xfrm>
            <a:prstGeom prst="rect">
              <a:avLst/>
            </a:prstGeom>
          </p:spPr>
        </p:pic>
        <p:pic>
          <p:nvPicPr>
            <p:cNvPr id="8" name="Picture 7" descr="oxford_logo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265" y="4509461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 descr="ny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218" y="5151875"/>
              <a:ext cx="382694" cy="548640"/>
            </a:xfrm>
            <a:prstGeom prst="rect">
              <a:avLst/>
            </a:prstGeom>
          </p:spPr>
        </p:pic>
        <p:pic>
          <p:nvPicPr>
            <p:cNvPr id="12" name="Picture 11" descr="decaf-caff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92" y="4655787"/>
              <a:ext cx="1600812" cy="482854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21" name="Picture 20" descr="facebook-logo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190" y="5151875"/>
              <a:ext cx="1455391" cy="548640"/>
            </a:xfrm>
            <a:prstGeom prst="rect">
              <a:avLst/>
            </a:prstGeom>
          </p:spPr>
        </p:pic>
        <p:pic>
          <p:nvPicPr>
            <p:cNvPr id="27" name="Picture 26" descr="logo-nytimes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937" y="4378960"/>
              <a:ext cx="4131416" cy="759681"/>
            </a:xfrm>
            <a:prstGeom prst="rect">
              <a:avLst/>
            </a:prstGeom>
          </p:spPr>
        </p:pic>
        <p:pic>
          <p:nvPicPr>
            <p:cNvPr id="11" name="Picture 10" descr="cognitive_vision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630" y="5771336"/>
              <a:ext cx="3187801" cy="389237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14" name="Picture 13" descr="necla.gif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012" y="4509461"/>
              <a:ext cx="1571253" cy="548640"/>
            </a:xfrm>
            <a:prstGeom prst="rect">
              <a:avLst/>
            </a:prstGeom>
            <a:ln w="3175" cmpd="sng">
              <a:noFill/>
            </a:ln>
          </p:spPr>
        </p:pic>
        <p:pic>
          <p:nvPicPr>
            <p:cNvPr id="16" name="Picture 15" descr="toronto.gif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79" y="5058102"/>
              <a:ext cx="623092" cy="988351"/>
            </a:xfrm>
            <a:prstGeom prst="rect">
              <a:avLst/>
            </a:prstGeom>
          </p:spPr>
        </p:pic>
        <p:pic>
          <p:nvPicPr>
            <p:cNvPr id="17" name="Picture 16" descr="sysu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475" y="5146252"/>
              <a:ext cx="603504" cy="60350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790534" y="5169876"/>
              <a:ext cx="2205731" cy="49016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6"/>
            <a:srcRect r="11487" b="18230"/>
            <a:stretch/>
          </p:blipFill>
          <p:spPr>
            <a:xfrm>
              <a:off x="322632" y="6090283"/>
              <a:ext cx="1935686" cy="3146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60417" y="2339426"/>
            <a:ext cx="4183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Current focus:</a:t>
            </a:r>
          </a:p>
          <a:p>
            <a:r>
              <a:rPr lang="en-US" sz="2000" dirty="0" smtClean="0">
                <a:latin typeface="Helvetica Neue"/>
                <a:cs typeface="Helvetica Neue"/>
              </a:rPr>
              <a:t>200 </a:t>
            </a:r>
            <a:r>
              <a:rPr lang="en-US" sz="2000" dirty="0">
                <a:latin typeface="Helvetica Neue"/>
                <a:cs typeface="Helvetica Neue"/>
              </a:rPr>
              <a:t>C</a:t>
            </a:r>
            <a:r>
              <a:rPr lang="en-US" sz="2000" dirty="0" smtClean="0">
                <a:latin typeface="Helvetica Neue"/>
                <a:cs typeface="Helvetica Neue"/>
              </a:rPr>
              <a:t>ategory Detection</a:t>
            </a:r>
          </a:p>
          <a:p>
            <a:r>
              <a:rPr lang="en-US" sz="2000" dirty="0" smtClean="0">
                <a:latin typeface="Helvetica Neue"/>
                <a:cs typeface="Helvetica Neue"/>
              </a:rPr>
              <a:t>(~100,000 fully labeled images</a:t>
            </a:r>
            <a:r>
              <a:rPr lang="en-US" sz="2000" dirty="0" smtClean="0">
                <a:latin typeface="Helvetica Neue"/>
                <a:cs typeface="Helvetica Neue"/>
              </a:rPr>
              <a:t>)</a:t>
            </a:r>
            <a:endParaRPr lang="en-US" sz="2000" dirty="0" smtClean="0">
              <a:latin typeface="Helvetica Neue"/>
              <a:cs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3088" y="76200"/>
            <a:ext cx="66127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Large-Scale Visual Recognition Challenge </a:t>
            </a:r>
            <a:endParaRPr lang="en-US" sz="700" dirty="0">
              <a:latin typeface="Helvetica Neue Light"/>
              <a:cs typeface="Helvetica Neue Light"/>
            </a:endParaRP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ILSVRC 2010-2014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4575" y="119380"/>
            <a:ext cx="1188202" cy="560413"/>
            <a:chOff x="226450" y="119380"/>
            <a:chExt cx="2170306" cy="1023620"/>
          </a:xfrm>
        </p:grpSpPr>
        <p:pic>
          <p:nvPicPr>
            <p:cNvPr id="41" name="Picture 40" descr="logo.eps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0" y="119380"/>
              <a:ext cx="2008686" cy="404735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50" y="557749"/>
              <a:ext cx="383150" cy="58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5551" y="340965"/>
            <a:ext cx="1227638" cy="3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Results: cost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10245"/>
              </p:ext>
            </p:extLst>
          </p:nvPr>
        </p:nvGraphicFramePr>
        <p:xfrm>
          <a:off x="813816" y="2459736"/>
          <a:ext cx="6024879" cy="184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47"/>
                <a:gridCol w="3563432"/>
              </a:tblGrid>
              <a:tr h="10375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2800" baseline="0" dirty="0" smtClean="0"/>
                        <a:t>Threshold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baseline="0" dirty="0" smtClean="0"/>
                        <a:t>per question (parameter)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Cost saving</a:t>
                      </a:r>
                    </a:p>
                    <a:p>
                      <a:pPr algn="ctr"/>
                      <a:r>
                        <a:rPr lang="en-US" baseline="0" dirty="0" smtClean="0"/>
                        <a:t>(our approach compared to</a:t>
                      </a:r>
                    </a:p>
                    <a:p>
                      <a:pPr algn="ctr"/>
                      <a:r>
                        <a:rPr lang="en-US" baseline="0" dirty="0" smtClean="0"/>
                        <a:t>naïve approach)</a:t>
                      </a:r>
                    </a:p>
                  </a:txBody>
                  <a:tcPr/>
                </a:tc>
              </a:tr>
              <a:tr h="417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3.93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36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6.18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407559"/>
            <a:ext cx="8229600" cy="54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Annotating 10K images with 200 objects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37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Results: cost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1830"/>
              </p:ext>
            </p:extLst>
          </p:nvPr>
        </p:nvGraphicFramePr>
        <p:xfrm>
          <a:off x="813816" y="2459736"/>
          <a:ext cx="6024879" cy="184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47"/>
                <a:gridCol w="3563432"/>
              </a:tblGrid>
              <a:tr h="10375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2800" baseline="0" dirty="0" smtClean="0"/>
                        <a:t>Threshold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baseline="0" dirty="0" smtClean="0"/>
                        <a:t>per question (parameter)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Cost saving</a:t>
                      </a:r>
                    </a:p>
                    <a:p>
                      <a:pPr algn="ctr"/>
                      <a:r>
                        <a:rPr lang="en-US" baseline="0" dirty="0" smtClean="0"/>
                        <a:t>(our approach compared to</a:t>
                      </a:r>
                    </a:p>
                    <a:p>
                      <a:pPr algn="ctr"/>
                      <a:r>
                        <a:rPr lang="en-US" baseline="0" dirty="0" smtClean="0"/>
                        <a:t>naïve approach)</a:t>
                      </a:r>
                    </a:p>
                  </a:txBody>
                  <a:tcPr/>
                </a:tc>
              </a:tr>
              <a:tr h="417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3.93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36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6.18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407559"/>
            <a:ext cx="8229600" cy="54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Annotating 10K images with 200 objects</a:t>
            </a: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6918959" y="2229476"/>
            <a:ext cx="2143761" cy="1396691"/>
          </a:xfrm>
          <a:prstGeom prst="wedgeRectCallout">
            <a:avLst>
              <a:gd name="adj1" fmla="val -49881"/>
              <a:gd name="adj2" fmla="val 79024"/>
            </a:avLst>
          </a:prstGeom>
          <a:noFill/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6 times more labels per second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3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962" y="1173879"/>
            <a:ext cx="8785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Speeds </a:t>
            </a:r>
            <a:r>
              <a:rPr lang="en-US" sz="2800" dirty="0"/>
              <a:t>up </a:t>
            </a:r>
            <a:r>
              <a:rPr lang="en-US" sz="2800" dirty="0" err="1"/>
              <a:t>crowdsourced</a:t>
            </a:r>
            <a:r>
              <a:rPr lang="en-US" sz="2800" dirty="0"/>
              <a:t> multi-label </a:t>
            </a:r>
            <a:r>
              <a:rPr lang="en-US" sz="2800" dirty="0" smtClean="0"/>
              <a:t>annotation by exploiting the structure and distribution of </a:t>
            </a:r>
            <a:r>
              <a:rPr lang="en-US" sz="2800" dirty="0" smtClean="0"/>
              <a:t>labels.</a:t>
            </a:r>
          </a:p>
          <a:p>
            <a:r>
              <a:rPr lang="en-US" sz="2800" dirty="0" smtClean="0"/>
              <a:t>Could be a bargain for you!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60088"/>
              </p:ext>
            </p:extLst>
          </p:nvPr>
        </p:nvGraphicFramePr>
        <p:xfrm>
          <a:off x="2357297" y="3426390"/>
          <a:ext cx="4382538" cy="288890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30423"/>
                <a:gridCol w="730423"/>
                <a:gridCol w="730423"/>
                <a:gridCol w="730423"/>
                <a:gridCol w="730423"/>
                <a:gridCol w="730423"/>
              </a:tblGrid>
              <a:tr h="39984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Table</a:t>
                      </a:r>
                      <a:endParaRPr lang="en-US" sz="1700" dirty="0"/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Chair</a:t>
                      </a:r>
                      <a:endParaRPr lang="en-US" sz="1700" dirty="0"/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Horse</a:t>
                      </a:r>
                      <a:endParaRPr lang="en-US" sz="1700" dirty="0"/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Dog</a:t>
                      </a:r>
                      <a:endParaRPr lang="en-US" sz="1700" dirty="0"/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Cat</a:t>
                      </a:r>
                      <a:endParaRPr lang="en-US" sz="1700" dirty="0"/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Bird</a:t>
                      </a:r>
                      <a:endParaRPr lang="en-US" sz="1700" dirty="0"/>
                    </a:p>
                  </a:txBody>
                  <a:tcPr marL="65738" marR="65738" marT="32869" marB="32869"/>
                </a:tc>
              </a:tr>
              <a:tr h="829686"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900" b="1" dirty="0">
                        <a:solidFill>
                          <a:srgbClr val="008000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900" b="1" dirty="0">
                        <a:solidFill>
                          <a:srgbClr val="008000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</a:tr>
              <a:tr h="829686"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900" b="1" dirty="0">
                        <a:solidFill>
                          <a:srgbClr val="008000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900" b="1" dirty="0">
                        <a:solidFill>
                          <a:srgbClr val="008000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</a:tr>
              <a:tr h="829686"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900" b="1" dirty="0">
                        <a:solidFill>
                          <a:srgbClr val="008000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900" b="1" dirty="0">
                        <a:solidFill>
                          <a:srgbClr val="008000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39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65738" marR="65738" marT="32869" marB="32869"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619901" y="2392093"/>
            <a:ext cx="4175095" cy="982074"/>
            <a:chOff x="3040119" y="283129"/>
            <a:chExt cx="4999304" cy="1175948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053631" y="968155"/>
              <a:ext cx="1373589" cy="40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Furniture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20773" y="770272"/>
              <a:ext cx="11214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Mammal</a:t>
              </a:r>
              <a:endParaRPr lang="en-US" sz="1600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080236" y="1179222"/>
              <a:ext cx="405350" cy="2758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057913" y="1112584"/>
              <a:ext cx="1022323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917958" y="1179222"/>
              <a:ext cx="0" cy="2758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17958" y="283129"/>
              <a:ext cx="11214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Animal</a:t>
              </a:r>
              <a:endParaRPr lang="en-US" sz="1600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6699505" y="625680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412571" y="743252"/>
              <a:ext cx="243538" cy="7118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Screen Shot 2014-02-25 at 10.18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3"/>
          <a:stretch/>
        </p:blipFill>
        <p:spPr>
          <a:xfrm>
            <a:off x="949865" y="3776728"/>
            <a:ext cx="1243762" cy="2538567"/>
          </a:xfrm>
          <a:prstGeom prst="rect">
            <a:avLst/>
          </a:prstGeom>
        </p:spPr>
      </p:pic>
      <p:sp>
        <p:nvSpPr>
          <p:cNvPr id="37" name="Rectangular Callout 36"/>
          <p:cNvSpPr/>
          <p:nvPr/>
        </p:nvSpPr>
        <p:spPr>
          <a:xfrm>
            <a:off x="660400" y="2889495"/>
            <a:ext cx="1690566" cy="536895"/>
          </a:xfrm>
          <a:prstGeom prst="wedgeRectCallout">
            <a:avLst>
              <a:gd name="adj1" fmla="val 60699"/>
              <a:gd name="adj2" fmla="val -95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Hierarchy</a:t>
            </a:r>
            <a:endParaRPr lang="en-US" sz="2800" dirty="0"/>
          </a:p>
        </p:txBody>
      </p:sp>
      <p:sp>
        <p:nvSpPr>
          <p:cNvPr id="38" name="Rectangular Callout 37"/>
          <p:cNvSpPr/>
          <p:nvPr/>
        </p:nvSpPr>
        <p:spPr>
          <a:xfrm>
            <a:off x="7124029" y="5065363"/>
            <a:ext cx="1908211" cy="576022"/>
          </a:xfrm>
          <a:prstGeom prst="wedgeRectCallout">
            <a:avLst>
              <a:gd name="adj1" fmla="val -84221"/>
              <a:gd name="adj2" fmla="val 5619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Correlation</a:t>
            </a:r>
            <a:endParaRPr lang="en-US" sz="2800" dirty="0"/>
          </a:p>
        </p:txBody>
      </p:sp>
      <p:sp>
        <p:nvSpPr>
          <p:cNvPr id="39" name="Rectangular Callout 38"/>
          <p:cNvSpPr/>
          <p:nvPr/>
        </p:nvSpPr>
        <p:spPr>
          <a:xfrm>
            <a:off x="6906757" y="3543104"/>
            <a:ext cx="1536203" cy="467247"/>
          </a:xfrm>
          <a:prstGeom prst="wedgeRectCallout">
            <a:avLst>
              <a:gd name="adj1" fmla="val -70867"/>
              <a:gd name="adj2" fmla="val 5040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Sparsity</a:t>
            </a:r>
            <a:endParaRPr lang="en-US" sz="28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12231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Conclusions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7"/>
    </mc:Choice>
    <mc:Fallback xmlns="">
      <p:transition xmlns:p14="http://schemas.microsoft.com/office/powerpoint/2010/main" spd="slow" advTm="106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9676" y="3129281"/>
            <a:ext cx="8524240" cy="1656596"/>
            <a:chOff x="0" y="3129279"/>
            <a:chExt cx="9410348" cy="18288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741" r="33707" b="22751"/>
            <a:stretch/>
          </p:blipFill>
          <p:spPr>
            <a:xfrm>
              <a:off x="5030724" y="3129281"/>
              <a:ext cx="1686560" cy="1828800"/>
            </a:xfrm>
            <a:prstGeom prst="rect">
              <a:avLst/>
            </a:prstGeom>
          </p:spPr>
        </p:pic>
        <p:pic>
          <p:nvPicPr>
            <p:cNvPr id="7" name="Picture 6" descr="alex_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924" y="3129279"/>
              <a:ext cx="1204466" cy="1828800"/>
            </a:xfrm>
            <a:prstGeom prst="rect">
              <a:avLst/>
            </a:prstGeom>
          </p:spPr>
        </p:pic>
        <p:pic>
          <p:nvPicPr>
            <p:cNvPr id="9" name="Picture 8" descr="imag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030" y="3129279"/>
              <a:ext cx="1407318" cy="1828800"/>
            </a:xfrm>
            <a:prstGeom prst="rect">
              <a:avLst/>
            </a:prstGeom>
          </p:spPr>
        </p:pic>
        <p:pic>
          <p:nvPicPr>
            <p:cNvPr id="10" name="Picture 9" descr="olga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7" r="13344" b="38916"/>
            <a:stretch/>
          </p:blipFill>
          <p:spPr>
            <a:xfrm>
              <a:off x="1728724" y="3129279"/>
              <a:ext cx="1554480" cy="1828800"/>
            </a:xfrm>
            <a:prstGeom prst="rect">
              <a:avLst/>
            </a:prstGeom>
          </p:spPr>
        </p:pic>
        <p:pic>
          <p:nvPicPr>
            <p:cNvPr id="11" name="Picture 10" descr="jiadeng3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29279"/>
              <a:ext cx="1677924" cy="1828800"/>
            </a:xfrm>
            <a:prstGeom prst="rect">
              <a:avLst/>
            </a:prstGeom>
          </p:spPr>
        </p:pic>
        <p:pic>
          <p:nvPicPr>
            <p:cNvPr id="12" name="Picture 11" descr="photo_smaller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7" r="25125" b="58055"/>
            <a:stretch/>
          </p:blipFill>
          <p:spPr>
            <a:xfrm>
              <a:off x="3334004" y="3129280"/>
              <a:ext cx="1635760" cy="1828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91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26278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Rounded Rectangle 33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2719" y="4938371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an animal?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189254"/>
            <a:ext cx="4999304" cy="1269823"/>
            <a:chOff x="3040119" y="189254"/>
            <a:chExt cx="4999304" cy="126982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77027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179223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3" y="1112584"/>
              <a:ext cx="1022323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17922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17958" y="189254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Animal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25680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4325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90885" y="-1839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Better approach: exploiting hierarchy, </a:t>
            </a:r>
            <a:r>
              <a:rPr lang="en-US" b="1" dirty="0" err="1" smtClean="0"/>
              <a:t>sparsity</a:t>
            </a:r>
            <a:r>
              <a:rPr lang="en-US" b="1" dirty="0" smtClean="0"/>
              <a:t> and correlation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753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  <p:bldP spid="37" grpId="0" animBg="1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91196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Rounded Rectangle 33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2719" y="4938371"/>
            <a:ext cx="119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an animal?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189254"/>
            <a:ext cx="4999304" cy="1269823"/>
            <a:chOff x="3040119" y="189254"/>
            <a:chExt cx="4999304" cy="126982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77027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179223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3" y="1112584"/>
              <a:ext cx="1022323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17922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17958" y="189254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Animal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25680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4325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90885" y="-183916"/>
            <a:ext cx="8229600" cy="1143000"/>
          </a:xfrm>
        </p:spPr>
        <p:txBody>
          <a:bodyPr/>
          <a:lstStyle/>
          <a:p>
            <a:r>
              <a:rPr lang="en-US" b="1" dirty="0" smtClean="0"/>
              <a:t>Better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19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83245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Rounded Rectangle 33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2719" y="4938371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furniture?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189254"/>
            <a:ext cx="4999304" cy="1269823"/>
            <a:chOff x="3040119" y="189254"/>
            <a:chExt cx="4999304" cy="126982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504D"/>
                  </a:solidFill>
                </a:rPr>
                <a:t>Furniture</a:t>
              </a:r>
              <a:endParaRPr lang="en-US" b="1" dirty="0">
                <a:solidFill>
                  <a:srgbClr val="C0504D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77027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179223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3" y="1112584"/>
              <a:ext cx="1022323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17922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17958" y="189254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Animal</a:t>
              </a:r>
              <a:endParaRPr lang="en-US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25680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4325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90885" y="-183916"/>
            <a:ext cx="8229600" cy="1143000"/>
          </a:xfrm>
        </p:spPr>
        <p:txBody>
          <a:bodyPr/>
          <a:lstStyle/>
          <a:p>
            <a:r>
              <a:rPr lang="en-US" b="1" dirty="0" smtClean="0"/>
              <a:t>Better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20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58950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Rounded Rectangle 33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2719" y="4938371"/>
            <a:ext cx="129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table?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189254"/>
            <a:ext cx="4999304" cy="1269823"/>
            <a:chOff x="3040119" y="189254"/>
            <a:chExt cx="4999304" cy="126982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77027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179223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3" y="1112584"/>
              <a:ext cx="1022323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17922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17958" y="189254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Animal</a:t>
              </a:r>
              <a:endParaRPr lang="en-US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25680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4325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90885" y="-183916"/>
            <a:ext cx="8229600" cy="1143000"/>
          </a:xfrm>
        </p:spPr>
        <p:txBody>
          <a:bodyPr/>
          <a:lstStyle/>
          <a:p>
            <a:r>
              <a:rPr lang="en-US" b="1" dirty="0" smtClean="0"/>
              <a:t>Better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35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l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77042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C0504D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Curved Up Arrow 21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30" name="Picture 29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31" name="Picture 3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32" name="Picture 31" descr="imgres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Rounded Rectangle 33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Curved Up Arrow 34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7" name="Cloud 36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2719" y="4938371"/>
            <a:ext cx="145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chair?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0119" y="189254"/>
            <a:ext cx="4999304" cy="1269823"/>
            <a:chOff x="3040119" y="189254"/>
            <a:chExt cx="4999304" cy="1269823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040119" y="1337487"/>
              <a:ext cx="418860" cy="12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546804" y="1305318"/>
              <a:ext cx="418861" cy="1537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053631" y="968155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Furniture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773" y="770272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Mammal</a:t>
              </a:r>
              <a:endParaRPr lang="en-US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6236410" y="1179223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057913" y="1112584"/>
              <a:ext cx="1022323" cy="342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917958" y="1179223"/>
              <a:ext cx="29725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917958" y="189254"/>
              <a:ext cx="112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Animal</a:t>
              </a:r>
              <a:endParaRPr lang="en-US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6793370" y="625680"/>
              <a:ext cx="249176" cy="235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637847" y="743252"/>
              <a:ext cx="401576" cy="6383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90885" y="-183916"/>
            <a:ext cx="8229600" cy="1143000"/>
          </a:xfrm>
        </p:spPr>
        <p:txBody>
          <a:bodyPr/>
          <a:lstStyle/>
          <a:p>
            <a:r>
              <a:rPr lang="en-US" b="1" dirty="0" smtClean="0"/>
              <a:t>Better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44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Algorithm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770"/>
            <a:ext cx="8229600" cy="4525963"/>
          </a:xfrm>
        </p:spPr>
        <p:txBody>
          <a:bodyPr/>
          <a:lstStyle/>
          <a:p>
            <a:r>
              <a:rPr lang="en-US" b="1" dirty="0" smtClean="0"/>
              <a:t>Initialize </a:t>
            </a:r>
            <a:r>
              <a:rPr lang="en-US" dirty="0" smtClean="0"/>
              <a:t>all labels to ‘missing’</a:t>
            </a:r>
            <a:endParaRPr lang="en-US" b="1" dirty="0" smtClean="0"/>
          </a:p>
          <a:p>
            <a:r>
              <a:rPr lang="en-US" b="1" dirty="0" smtClean="0"/>
              <a:t>While</a:t>
            </a:r>
            <a:r>
              <a:rPr lang="en-US" dirty="0" smtClean="0"/>
              <a:t> there are missing labels </a:t>
            </a:r>
            <a:r>
              <a:rPr lang="en-US" b="1" dirty="0" smtClean="0"/>
              <a:t>do</a:t>
            </a:r>
          </a:p>
          <a:p>
            <a:pPr lvl="1"/>
            <a:r>
              <a:rPr lang="en-US" dirty="0" smtClean="0"/>
              <a:t>Select a question Q from all possible questions</a:t>
            </a:r>
          </a:p>
          <a:p>
            <a:pPr lvl="1"/>
            <a:r>
              <a:rPr lang="en-US" dirty="0" smtClean="0"/>
              <a:t>Obtain an answer A to question Q from the crowd</a:t>
            </a:r>
          </a:p>
          <a:p>
            <a:pPr lvl="1"/>
            <a:r>
              <a:rPr lang="en-US" dirty="0" smtClean="0"/>
              <a:t>Set values of some labels to +1 or -1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5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Naïve approach: ask for each object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6638" y="7098087"/>
            <a:ext cx="8229600" cy="4525963"/>
          </a:xfrm>
        </p:spPr>
        <p:txBody>
          <a:bodyPr/>
          <a:lstStyle/>
          <a:p>
            <a:r>
              <a:rPr lang="en-US" dirty="0" smtClean="0"/>
              <a:t>cost: </a:t>
            </a:r>
          </a:p>
          <a:p>
            <a:r>
              <a:rPr lang="en-US" dirty="0" smtClean="0"/>
              <a:t>estimation: </a:t>
            </a:r>
          </a:p>
          <a:p>
            <a:r>
              <a:rPr lang="en-US" dirty="0" smtClean="0"/>
              <a:t>use the crowd-machine diagram</a:t>
            </a:r>
          </a:p>
          <a:p>
            <a:r>
              <a:rPr lang="en-US" dirty="0" smtClean="0"/>
              <a:t>show UI.  </a:t>
            </a:r>
            <a:endParaRPr lang="en-US" dirty="0"/>
          </a:p>
        </p:txBody>
      </p:sp>
      <p:pic>
        <p:nvPicPr>
          <p:cNvPr id="11" name="Picture 10" descr="pull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2257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rved Up Arrow 6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19" name="Picture 18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20" name="Picture 19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21" name="Picture 20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9" name="Picture 8" descr="imgr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Rounded Rectangle 12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4" name="Curved Up Arrow 13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16" name="Cloud 15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2719" y="4938371"/>
            <a:ext cx="119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table?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4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Algorithm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770"/>
            <a:ext cx="8229600" cy="4525963"/>
          </a:xfrm>
        </p:spPr>
        <p:txBody>
          <a:bodyPr/>
          <a:lstStyle/>
          <a:p>
            <a:r>
              <a:rPr lang="en-US" b="1" dirty="0" smtClean="0"/>
              <a:t>Initialize </a:t>
            </a:r>
            <a:r>
              <a:rPr lang="en-US" dirty="0" smtClean="0"/>
              <a:t>all labels to ‘missing’</a:t>
            </a:r>
            <a:endParaRPr lang="en-US" b="1" dirty="0" smtClean="0"/>
          </a:p>
          <a:p>
            <a:r>
              <a:rPr lang="en-US" b="1" dirty="0" smtClean="0"/>
              <a:t>While</a:t>
            </a:r>
            <a:r>
              <a:rPr lang="en-US" dirty="0" smtClean="0"/>
              <a:t> there are missing labels </a:t>
            </a:r>
            <a:r>
              <a:rPr lang="en-US" b="1" dirty="0" smtClean="0"/>
              <a:t>do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Select a question </a:t>
            </a:r>
            <a:r>
              <a:rPr lang="en-US" dirty="0" smtClean="0"/>
              <a:t>Q from all possible questions</a:t>
            </a:r>
          </a:p>
          <a:p>
            <a:pPr lvl="1"/>
            <a:r>
              <a:rPr lang="en-US" dirty="0" smtClean="0"/>
              <a:t>Obtain an answer A to question Q from the crowd</a:t>
            </a:r>
          </a:p>
          <a:p>
            <a:pPr lvl="1"/>
            <a:r>
              <a:rPr lang="en-US" dirty="0" smtClean="0"/>
              <a:t>Set values of some labels to +1 or -1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5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Naïve approach: ask for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6638" y="7098087"/>
            <a:ext cx="8229600" cy="4525963"/>
          </a:xfrm>
        </p:spPr>
        <p:txBody>
          <a:bodyPr/>
          <a:lstStyle/>
          <a:p>
            <a:r>
              <a:rPr lang="en-US" dirty="0" smtClean="0"/>
              <a:t>cost: </a:t>
            </a:r>
          </a:p>
          <a:p>
            <a:r>
              <a:rPr lang="en-US" dirty="0" smtClean="0"/>
              <a:t>estimation: </a:t>
            </a:r>
          </a:p>
          <a:p>
            <a:r>
              <a:rPr lang="en-US" dirty="0" smtClean="0"/>
              <a:t>use the crowd-machine diagram</a:t>
            </a:r>
          </a:p>
          <a:p>
            <a:r>
              <a:rPr lang="en-US" dirty="0" smtClean="0"/>
              <a:t>show UI.  </a:t>
            </a:r>
            <a:endParaRPr lang="en-US" dirty="0"/>
          </a:p>
        </p:txBody>
      </p:sp>
      <p:pic>
        <p:nvPicPr>
          <p:cNvPr id="11" name="Picture 10" descr="pull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76233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Curved Up Arrow 23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26" name="Picture 25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27" name="Picture 26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28" name="Picture 27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29" name="Picture 28" descr="imgr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1" name="Rounded Rectangle 30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Curved Up Arrow 31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34" name="Cloud 33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622719" y="4938371"/>
            <a:ext cx="1331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table?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Naïve approach: ask for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6638" y="7098087"/>
            <a:ext cx="8229600" cy="4525963"/>
          </a:xfrm>
        </p:spPr>
        <p:txBody>
          <a:bodyPr/>
          <a:lstStyle/>
          <a:p>
            <a:r>
              <a:rPr lang="en-US" dirty="0" smtClean="0"/>
              <a:t>cost: </a:t>
            </a:r>
          </a:p>
          <a:p>
            <a:r>
              <a:rPr lang="en-US" dirty="0" smtClean="0"/>
              <a:t>estimation: </a:t>
            </a:r>
          </a:p>
          <a:p>
            <a:r>
              <a:rPr lang="en-US" dirty="0" smtClean="0"/>
              <a:t>use the crowd-machine diagram</a:t>
            </a:r>
          </a:p>
          <a:p>
            <a:r>
              <a:rPr lang="en-US" dirty="0" smtClean="0"/>
              <a:t>show UI.  </a:t>
            </a:r>
            <a:endParaRPr lang="en-US" dirty="0"/>
          </a:p>
        </p:txBody>
      </p:sp>
      <p:pic>
        <p:nvPicPr>
          <p:cNvPr id="11" name="Picture 10" descr="pull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89654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Up Arrow 5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8" name="Picture 7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9" name="Picture 8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10" name="Picture 9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13" name="Picture 12" descr="imgr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Rounded Rectangle 14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Curved Up Arrow 15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18" name="Cloud 17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22719" y="4938371"/>
            <a:ext cx="1473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chair?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Yes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Naïve approach: ask for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6638" y="7098087"/>
            <a:ext cx="8229600" cy="4525963"/>
          </a:xfrm>
        </p:spPr>
        <p:txBody>
          <a:bodyPr/>
          <a:lstStyle/>
          <a:p>
            <a:r>
              <a:rPr lang="en-US" dirty="0" smtClean="0"/>
              <a:t>cost: </a:t>
            </a:r>
          </a:p>
          <a:p>
            <a:r>
              <a:rPr lang="en-US" dirty="0" smtClean="0"/>
              <a:t>estimation: </a:t>
            </a:r>
          </a:p>
          <a:p>
            <a:r>
              <a:rPr lang="en-US" dirty="0" smtClean="0"/>
              <a:t>use the crowd-machine diagram</a:t>
            </a:r>
          </a:p>
          <a:p>
            <a:r>
              <a:rPr lang="en-US" dirty="0" smtClean="0"/>
              <a:t>show UI.  </a:t>
            </a:r>
            <a:endParaRPr lang="en-US" dirty="0"/>
          </a:p>
        </p:txBody>
      </p:sp>
      <p:pic>
        <p:nvPicPr>
          <p:cNvPr id="11" name="Picture 10" descr="pull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18646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Up Arrow 5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8" name="Picture 7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9" name="Picture 8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10" name="Picture 9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13" name="Picture 12" descr="imgr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Rounded Rectangle 14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Curved Up Arrow 15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18" name="Cloud 17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22719" y="4938371"/>
            <a:ext cx="131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horse?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Naïve approach: ask for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6638" y="7098087"/>
            <a:ext cx="8229600" cy="4525963"/>
          </a:xfrm>
        </p:spPr>
        <p:txBody>
          <a:bodyPr/>
          <a:lstStyle/>
          <a:p>
            <a:r>
              <a:rPr lang="en-US" dirty="0" smtClean="0"/>
              <a:t>cost: </a:t>
            </a:r>
          </a:p>
          <a:p>
            <a:r>
              <a:rPr lang="en-US" dirty="0" smtClean="0"/>
              <a:t>estimation: </a:t>
            </a:r>
          </a:p>
          <a:p>
            <a:r>
              <a:rPr lang="en-US" dirty="0" smtClean="0"/>
              <a:t>use the crowd-machine diagram</a:t>
            </a:r>
          </a:p>
          <a:p>
            <a:r>
              <a:rPr lang="en-US" dirty="0" smtClean="0"/>
              <a:t>show UI.  </a:t>
            </a:r>
            <a:endParaRPr lang="en-US" dirty="0"/>
          </a:p>
        </p:txBody>
      </p:sp>
      <p:pic>
        <p:nvPicPr>
          <p:cNvPr id="11" name="Picture 10" descr="pull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26029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Up Arrow 5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8" name="Picture 7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9" name="Picture 8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10" name="Picture 9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13" name="Picture 12" descr="imgr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Rounded Rectangle 14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Curved Up Arrow 15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18" name="Cloud 17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22719" y="4938371"/>
            <a:ext cx="128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dog?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Naïve approach: ask for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6638" y="7098087"/>
            <a:ext cx="8229600" cy="4525963"/>
          </a:xfrm>
        </p:spPr>
        <p:txBody>
          <a:bodyPr/>
          <a:lstStyle/>
          <a:p>
            <a:r>
              <a:rPr lang="en-US" dirty="0" smtClean="0"/>
              <a:t>cost: </a:t>
            </a:r>
          </a:p>
          <a:p>
            <a:r>
              <a:rPr lang="en-US" dirty="0" smtClean="0"/>
              <a:t>estimation: </a:t>
            </a:r>
          </a:p>
          <a:p>
            <a:r>
              <a:rPr lang="en-US" dirty="0" smtClean="0"/>
              <a:t>use the crowd-machine diagram</a:t>
            </a:r>
          </a:p>
          <a:p>
            <a:r>
              <a:rPr lang="en-US" dirty="0" smtClean="0"/>
              <a:t>show UI.  </a:t>
            </a:r>
            <a:endParaRPr lang="en-US" dirty="0"/>
          </a:p>
        </p:txBody>
      </p:sp>
      <p:pic>
        <p:nvPicPr>
          <p:cNvPr id="11" name="Picture 10" descr="pullfi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3709" b="63214"/>
          <a:stretch/>
        </p:blipFill>
        <p:spPr>
          <a:xfrm>
            <a:off x="578805" y="1929264"/>
            <a:ext cx="1772220" cy="130689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20632"/>
              </p:ext>
            </p:extLst>
          </p:nvPr>
        </p:nvGraphicFramePr>
        <p:xfrm>
          <a:off x="2615626" y="1563945"/>
          <a:ext cx="6096000" cy="17102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5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Bird</a:t>
                      </a:r>
                      <a:endParaRPr lang="en-US" sz="2400" dirty="0"/>
                    </a:p>
                  </a:txBody>
                  <a:tcPr/>
                </a:tc>
              </a:tr>
              <a:tr h="1154072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5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5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Up Arrow 5"/>
          <p:cNvSpPr/>
          <p:nvPr/>
        </p:nvSpPr>
        <p:spPr>
          <a:xfrm flipV="1">
            <a:off x="5201643" y="3699816"/>
            <a:ext cx="2332267" cy="734401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30959" y="5450927"/>
            <a:ext cx="486869" cy="404412"/>
            <a:chOff x="420106" y="4021224"/>
            <a:chExt cx="1324036" cy="1099796"/>
          </a:xfrm>
        </p:grpSpPr>
        <p:pic>
          <p:nvPicPr>
            <p:cNvPr id="8" name="Picture 7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09" y="4048247"/>
              <a:ext cx="639433" cy="1006851"/>
            </a:xfrm>
            <a:prstGeom prst="rect">
              <a:avLst/>
            </a:prstGeom>
          </p:spPr>
        </p:pic>
        <p:pic>
          <p:nvPicPr>
            <p:cNvPr id="9" name="Picture 8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17" y="4048247"/>
              <a:ext cx="669051" cy="1053487"/>
            </a:xfrm>
            <a:prstGeom prst="rect">
              <a:avLst/>
            </a:prstGeom>
          </p:spPr>
        </p:pic>
        <p:pic>
          <p:nvPicPr>
            <p:cNvPr id="10" name="Picture 9" descr="MC90043161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6" y="4021224"/>
              <a:ext cx="698461" cy="1099796"/>
            </a:xfrm>
            <a:prstGeom prst="rect">
              <a:avLst/>
            </a:prstGeom>
          </p:spPr>
        </p:pic>
      </p:grpSp>
      <p:pic>
        <p:nvPicPr>
          <p:cNvPr id="13" name="Picture 12" descr="imgr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6"/>
          <a:stretch/>
        </p:blipFill>
        <p:spPr>
          <a:xfrm>
            <a:off x="6622215" y="5475661"/>
            <a:ext cx="497461" cy="33401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493113" y="4302079"/>
            <a:ext cx="238533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Rounded Rectangle 14"/>
          <p:cNvSpPr/>
          <p:nvPr/>
        </p:nvSpPr>
        <p:spPr>
          <a:xfrm>
            <a:off x="3724482" y="4302080"/>
            <a:ext cx="2581964" cy="1568173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Curved Up Arrow 15"/>
          <p:cNvSpPr/>
          <p:nvPr/>
        </p:nvSpPr>
        <p:spPr>
          <a:xfrm flipH="1">
            <a:off x="5201642" y="5728385"/>
            <a:ext cx="2332268" cy="820512"/>
          </a:xfrm>
          <a:prstGeom prst="curvedUp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5799464" y="6183516"/>
            <a:ext cx="1319112" cy="60226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Answer</a:t>
            </a:r>
            <a:endParaRPr lang="en-US" sz="800" dirty="0"/>
          </a:p>
        </p:txBody>
      </p:sp>
      <p:sp>
        <p:nvSpPr>
          <p:cNvPr id="18" name="Cloud 17"/>
          <p:cNvSpPr/>
          <p:nvPr/>
        </p:nvSpPr>
        <p:spPr>
          <a:xfrm>
            <a:off x="5814890" y="3521104"/>
            <a:ext cx="983112" cy="4729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Question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22719" y="4938371"/>
            <a:ext cx="135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Machine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962" y="4938371"/>
            <a:ext cx="127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Crowd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81150" y="3499761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 there a cat?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68078" y="6183516"/>
            <a:ext cx="262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6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50374</TotalTime>
  <Words>2467</Words>
  <Application>Microsoft Macintosh PowerPoint</Application>
  <PresentationFormat>On-screen Show (4:3)</PresentationFormat>
  <Paragraphs>872</Paragraphs>
  <Slides>40</Slides>
  <Notes>31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Scalable Multi-Label Annotation</vt:lpstr>
      <vt:lpstr>Multi-label annotation</vt:lpstr>
      <vt:lpstr>PowerPoint Presentation</vt:lpstr>
      <vt:lpstr>Naïve approach: ask for each object</vt:lpstr>
      <vt:lpstr>Naïve approach: ask for each object</vt:lpstr>
      <vt:lpstr>Naïve approach: ask for each object</vt:lpstr>
      <vt:lpstr>Naïve approach: ask for each object</vt:lpstr>
      <vt:lpstr>Naïve approach: ask for each object</vt:lpstr>
      <vt:lpstr>Naïve approach: ask for each object</vt:lpstr>
      <vt:lpstr>Naïve approach: ask for each object</vt:lpstr>
      <vt:lpstr>Naïve approach: ask for each object</vt:lpstr>
      <vt:lpstr>PowerPoint Presentation</vt:lpstr>
      <vt:lpstr>PowerPoint Presentation</vt:lpstr>
      <vt:lpstr>Better approach: exploit label structure</vt:lpstr>
      <vt:lpstr>Better approach: exploit label structure</vt:lpstr>
      <vt:lpstr>Better approach: exploit label structure</vt:lpstr>
      <vt:lpstr>Better approach: exploit label structure</vt:lpstr>
      <vt:lpstr>Better approach: exploit label structure</vt:lpstr>
      <vt:lpstr>Better approach: exploit label structure</vt:lpstr>
      <vt:lpstr>Better approach: exploit label structure</vt:lpstr>
      <vt:lpstr>Selecting the Right Question</vt:lpstr>
      <vt:lpstr>Accuracy constraint</vt:lpstr>
      <vt:lpstr>Cost: worker time (time = money)</vt:lpstr>
      <vt:lpstr>Utility: expected # of new labels</vt:lpstr>
      <vt:lpstr>Utility: expected # of new labels</vt:lpstr>
      <vt:lpstr>Selecting the Right Question</vt:lpstr>
      <vt:lpstr>Results</vt:lpstr>
      <vt:lpstr>Results</vt:lpstr>
      <vt:lpstr>Results: accuracy</vt:lpstr>
      <vt:lpstr>Results: cost</vt:lpstr>
      <vt:lpstr>Results: cost</vt:lpstr>
      <vt:lpstr>Conclusions</vt:lpstr>
      <vt:lpstr>PowerPoint Presentation</vt:lpstr>
      <vt:lpstr>Better approach: exploiting hierarchy, sparsity and correlation</vt:lpstr>
      <vt:lpstr>Better Approach</vt:lpstr>
      <vt:lpstr>Better Approach</vt:lpstr>
      <vt:lpstr>Better Approach</vt:lpstr>
      <vt:lpstr>Better Approach</vt:lpstr>
      <vt:lpstr>Algorithm</vt:lpstr>
      <vt:lpstr>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Powered by Big Data</dc:title>
  <dc:creator>Jia Deng</dc:creator>
  <cp:lastModifiedBy>Alexander Berg</cp:lastModifiedBy>
  <cp:revision>4326</cp:revision>
  <cp:lastPrinted>2013-06-25T19:25:03Z</cp:lastPrinted>
  <dcterms:created xsi:type="dcterms:W3CDTF">2013-02-18T21:50:16Z</dcterms:created>
  <dcterms:modified xsi:type="dcterms:W3CDTF">2014-05-01T03:23:54Z</dcterms:modified>
</cp:coreProperties>
</file>