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24" r:id="rId2"/>
    <p:sldId id="298" r:id="rId3"/>
    <p:sldId id="326" r:id="rId4"/>
    <p:sldId id="264" r:id="rId5"/>
    <p:sldId id="265" r:id="rId6"/>
    <p:sldId id="267" r:id="rId7"/>
    <p:sldId id="328" r:id="rId8"/>
    <p:sldId id="270" r:id="rId9"/>
    <p:sldId id="331" r:id="rId10"/>
    <p:sldId id="330" r:id="rId11"/>
    <p:sldId id="300" r:id="rId12"/>
    <p:sldId id="271" r:id="rId13"/>
    <p:sldId id="273" r:id="rId14"/>
    <p:sldId id="274" r:id="rId15"/>
    <p:sldId id="306" r:id="rId16"/>
    <p:sldId id="275" r:id="rId17"/>
    <p:sldId id="276" r:id="rId18"/>
    <p:sldId id="277" r:id="rId19"/>
    <p:sldId id="278" r:id="rId20"/>
    <p:sldId id="279" r:id="rId21"/>
    <p:sldId id="280" r:id="rId22"/>
    <p:sldId id="281" r:id="rId23"/>
    <p:sldId id="282" r:id="rId24"/>
    <p:sldId id="272" r:id="rId25"/>
    <p:sldId id="332" r:id="rId26"/>
    <p:sldId id="327" r:id="rId27"/>
    <p:sldId id="318" r:id="rId28"/>
    <p:sldId id="319" r:id="rId29"/>
    <p:sldId id="320" r:id="rId30"/>
    <p:sldId id="321" r:id="rId31"/>
    <p:sldId id="269" r:id="rId32"/>
    <p:sldId id="33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385D8A"/>
    <a:srgbClr val="C67F07"/>
    <a:srgbClr val="7F7F7F"/>
    <a:srgbClr val="3B5998"/>
    <a:srgbClr val="CC52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11" autoAdjust="0"/>
    <p:restoredTop sz="87571" autoAdjust="0"/>
  </p:normalViewPr>
  <p:slideViewPr>
    <p:cSldViewPr>
      <p:cViewPr>
        <p:scale>
          <a:sx n="75" d="100"/>
          <a:sy n="75" d="100"/>
        </p:scale>
        <p:origin x="-1272" y="-21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2400" b="0">
                <a:latin typeface="+mj-lt"/>
              </a:defRPr>
            </a:pPr>
            <a:r>
              <a:rPr lang="en-US" sz="2400" b="0">
                <a:latin typeface="+mj-lt"/>
              </a:rPr>
              <a:t>Tag Accuracy</a:t>
            </a:r>
          </a:p>
        </c:rich>
      </c:tx>
      <c:layout/>
    </c:title>
    <c:plotArea>
      <c:layout/>
      <c:barChart>
        <c:barDir val="col"/>
        <c:grouping val="clustered"/>
        <c:ser>
          <c:idx val="0"/>
          <c:order val="0"/>
          <c:tx>
            <c:strRef>
              <c:f>Sheet1!$A$2</c:f>
              <c:strCache>
                <c:ptCount val="1"/>
                <c:pt idx="0">
                  <c:v>Accurate</c:v>
                </c:pt>
              </c:strCache>
            </c:strRef>
          </c:tx>
          <c:dPt>
            <c:idx val="0"/>
            <c:spPr>
              <a:solidFill>
                <a:srgbClr val="C67F07"/>
              </a:solidFill>
            </c:spPr>
          </c:dPt>
          <c:dPt>
            <c:idx val="1"/>
            <c:spPr>
              <a:solidFill>
                <a:srgbClr val="376092"/>
              </a:solidFill>
            </c:spPr>
          </c:dPt>
          <c:dPt>
            <c:idx val="2"/>
            <c:spPr>
              <a:solidFill>
                <a:srgbClr val="7F7F7F"/>
              </a:solidFill>
            </c:spPr>
          </c:dPt>
          <c:cat>
            <c:strRef>
              <c:f>Sheet1!$B$1:$D$1</c:f>
              <c:strCache>
                <c:ptCount val="3"/>
                <c:pt idx="0">
                  <c:v>Popular Tags</c:v>
                </c:pt>
                <c:pt idx="1">
                  <c:v>Middling Tags</c:v>
                </c:pt>
                <c:pt idx="2">
                  <c:v>Uncommon Tags</c:v>
                </c:pt>
              </c:strCache>
            </c:strRef>
          </c:cat>
          <c:val>
            <c:numRef>
              <c:f>Sheet1!$B$2:$D$2</c:f>
              <c:numCache>
                <c:formatCode>General</c:formatCode>
                <c:ptCount val="3"/>
                <c:pt idx="0">
                  <c:v>6.42</c:v>
                </c:pt>
                <c:pt idx="1">
                  <c:v>5.83</c:v>
                </c:pt>
                <c:pt idx="2">
                  <c:v>5.13</c:v>
                </c:pt>
              </c:numCache>
            </c:numRef>
          </c:val>
        </c:ser>
        <c:axId val="52806400"/>
        <c:axId val="52807936"/>
      </c:barChart>
      <c:catAx>
        <c:axId val="52806400"/>
        <c:scaling>
          <c:orientation val="minMax"/>
        </c:scaling>
        <c:axPos val="b"/>
        <c:tickLblPos val="nextTo"/>
        <c:txPr>
          <a:bodyPr/>
          <a:lstStyle/>
          <a:p>
            <a:pPr>
              <a:defRPr sz="1600"/>
            </a:pPr>
            <a:endParaRPr lang="en-US"/>
          </a:p>
        </c:txPr>
        <c:crossAx val="52807936"/>
        <c:crosses val="autoZero"/>
        <c:auto val="1"/>
        <c:lblAlgn val="ctr"/>
        <c:lblOffset val="100"/>
      </c:catAx>
      <c:valAx>
        <c:axId val="52807936"/>
        <c:scaling>
          <c:orientation val="minMax"/>
          <c:max val="7"/>
          <c:min val="1"/>
        </c:scaling>
        <c:axPos val="l"/>
        <c:majorGridlines/>
        <c:title>
          <c:tx>
            <c:rich>
              <a:bodyPr rot="-5400000" vert="horz"/>
              <a:lstStyle/>
              <a:p>
                <a:pPr>
                  <a:defRPr/>
                </a:pPr>
                <a:r>
                  <a:rPr lang="en-US" b="0" dirty="0" smtClean="0"/>
                  <a:t>Mean </a:t>
                </a:r>
                <a:r>
                  <a:rPr lang="en-US" b="0" dirty="0" err="1" smtClean="0"/>
                  <a:t>Likert</a:t>
                </a:r>
                <a:r>
                  <a:rPr lang="en-US" b="0" baseline="0" dirty="0" smtClean="0"/>
                  <a:t> response</a:t>
                </a:r>
                <a:endParaRPr lang="en-US" b="0" dirty="0"/>
              </a:p>
            </c:rich>
          </c:tx>
          <c:layout/>
        </c:title>
        <c:numFmt formatCode="General" sourceLinked="1"/>
        <c:tickLblPos val="nextTo"/>
        <c:crossAx val="52806400"/>
        <c:crosses val="autoZero"/>
        <c:crossBetween val="between"/>
      </c:valAx>
    </c:plotArea>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b="0">
                <a:latin typeface="+mj-lt"/>
              </a:defRPr>
            </a:pPr>
            <a:r>
              <a:rPr lang="en-US" sz="2400" b="0" dirty="0" smtClean="0">
                <a:latin typeface="+mj-lt"/>
              </a:rPr>
              <a:t>Expected Popularity</a:t>
            </a:r>
            <a:r>
              <a:rPr lang="en-US" sz="2400" b="0" baseline="0" dirty="0" smtClean="0">
                <a:latin typeface="+mj-lt"/>
              </a:rPr>
              <a:t> of Tag Information</a:t>
            </a:r>
            <a:endParaRPr lang="en-US" sz="2400" b="0" dirty="0">
              <a:latin typeface="+mj-lt"/>
            </a:endParaRPr>
          </a:p>
        </c:rich>
      </c:tx>
      <c:layout/>
    </c:title>
    <c:plotArea>
      <c:layout/>
      <c:barChart>
        <c:barDir val="col"/>
        <c:grouping val="clustered"/>
        <c:ser>
          <c:idx val="0"/>
          <c:order val="0"/>
          <c:tx>
            <c:strRef>
              <c:f>Sheet1!$A$3</c:f>
              <c:strCache>
                <c:ptCount val="1"/>
                <c:pt idx="0">
                  <c:v>Widely known</c:v>
                </c:pt>
              </c:strCache>
            </c:strRef>
          </c:tx>
          <c:dPt>
            <c:idx val="0"/>
            <c:spPr>
              <a:solidFill>
                <a:srgbClr val="C67F07"/>
              </a:solidFill>
            </c:spPr>
          </c:dPt>
          <c:dPt>
            <c:idx val="1"/>
            <c:spPr>
              <a:solidFill>
                <a:srgbClr val="376092"/>
              </a:solidFill>
            </c:spPr>
          </c:dPt>
          <c:dPt>
            <c:idx val="2"/>
            <c:spPr>
              <a:solidFill>
                <a:srgbClr val="7F7F7F"/>
              </a:solidFill>
            </c:spPr>
          </c:dPt>
          <c:cat>
            <c:strRef>
              <c:f>Sheet1!$B$1:$D$1</c:f>
              <c:strCache>
                <c:ptCount val="3"/>
                <c:pt idx="0">
                  <c:v>Popular Tags</c:v>
                </c:pt>
                <c:pt idx="1">
                  <c:v>Middling Tags</c:v>
                </c:pt>
                <c:pt idx="2">
                  <c:v>Uncommon Tags</c:v>
                </c:pt>
              </c:strCache>
            </c:strRef>
          </c:cat>
          <c:val>
            <c:numRef>
              <c:f>Sheet1!$B$3:$D$3</c:f>
              <c:numCache>
                <c:formatCode>General</c:formatCode>
                <c:ptCount val="3"/>
                <c:pt idx="0">
                  <c:v>6.22</c:v>
                </c:pt>
                <c:pt idx="1">
                  <c:v>5.21</c:v>
                </c:pt>
                <c:pt idx="2">
                  <c:v>4.1399999999999997</c:v>
                </c:pt>
              </c:numCache>
            </c:numRef>
          </c:val>
        </c:ser>
        <c:axId val="53251456"/>
        <c:axId val="53257344"/>
      </c:barChart>
      <c:catAx>
        <c:axId val="53251456"/>
        <c:scaling>
          <c:orientation val="minMax"/>
        </c:scaling>
        <c:axPos val="b"/>
        <c:tickLblPos val="nextTo"/>
        <c:txPr>
          <a:bodyPr/>
          <a:lstStyle/>
          <a:p>
            <a:pPr>
              <a:defRPr sz="1600"/>
            </a:pPr>
            <a:endParaRPr lang="en-US"/>
          </a:p>
        </c:txPr>
        <c:crossAx val="53257344"/>
        <c:crosses val="autoZero"/>
        <c:auto val="1"/>
        <c:lblAlgn val="ctr"/>
        <c:lblOffset val="100"/>
      </c:catAx>
      <c:valAx>
        <c:axId val="53257344"/>
        <c:scaling>
          <c:orientation val="minMax"/>
          <c:max val="7"/>
          <c:min val="1"/>
        </c:scaling>
        <c:axPos val="l"/>
        <c:majorGridlines/>
        <c:title>
          <c:tx>
            <c:rich>
              <a:bodyPr rot="-5400000" vert="horz"/>
              <a:lstStyle/>
              <a:p>
                <a:pPr>
                  <a:defRPr/>
                </a:pPr>
                <a:r>
                  <a:rPr lang="en-US" b="0" dirty="0" smtClean="0"/>
                  <a:t>Mean </a:t>
                </a:r>
                <a:r>
                  <a:rPr lang="en-US" b="0" dirty="0" err="1" smtClean="0"/>
                  <a:t>Likert</a:t>
                </a:r>
                <a:r>
                  <a:rPr lang="en-US" b="0" baseline="0" dirty="0" smtClean="0"/>
                  <a:t> response</a:t>
                </a:r>
                <a:endParaRPr lang="en-US" b="0" dirty="0"/>
              </a:p>
            </c:rich>
          </c:tx>
          <c:layout/>
        </c:title>
        <c:numFmt formatCode="General" sourceLinked="1"/>
        <c:tickLblPos val="nextTo"/>
        <c:crossAx val="53251456"/>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b="0">
                <a:latin typeface="+mj-lt"/>
              </a:defRPr>
            </a:pPr>
            <a:r>
              <a:rPr lang="en-US" sz="2400" b="0" dirty="0" smtClean="0">
                <a:latin typeface="+mj-lt"/>
              </a:rPr>
              <a:t>Tag</a:t>
            </a:r>
            <a:r>
              <a:rPr lang="en-US" sz="2400" b="0" baseline="0" dirty="0" smtClean="0">
                <a:latin typeface="+mj-lt"/>
              </a:rPr>
              <a:t> Evidence on Facebook</a:t>
            </a:r>
            <a:endParaRPr lang="en-US" sz="2400" b="0" dirty="0">
              <a:latin typeface="+mj-lt"/>
            </a:endParaRPr>
          </a:p>
        </c:rich>
      </c:tx>
      <c:layout/>
    </c:title>
    <c:plotArea>
      <c:layout/>
      <c:barChart>
        <c:barDir val="col"/>
        <c:grouping val="clustered"/>
        <c:ser>
          <c:idx val="0"/>
          <c:order val="0"/>
          <c:tx>
            <c:strRef>
              <c:f>Sheet2!$A$2</c:f>
              <c:strCache>
                <c:ptCount val="1"/>
                <c:pt idx="0">
                  <c:v>Facebook </c:v>
                </c:pt>
              </c:strCache>
            </c:strRef>
          </c:tx>
          <c:spPr>
            <a:solidFill>
              <a:srgbClr val="C67F07"/>
            </a:solidFill>
          </c:spPr>
          <c:dPt>
            <c:idx val="1"/>
            <c:spPr>
              <a:solidFill>
                <a:srgbClr val="3B5998"/>
              </a:solidFill>
            </c:spPr>
          </c:dPt>
          <c:dPt>
            <c:idx val="2"/>
            <c:spPr>
              <a:solidFill>
                <a:srgbClr val="7F7F7F"/>
              </a:solidFill>
            </c:spPr>
          </c:dPt>
          <c:dPt>
            <c:idx val="3"/>
            <c:spPr>
              <a:solidFill>
                <a:schemeClr val="tx1"/>
              </a:solidFill>
            </c:spPr>
          </c:dPt>
          <c:cat>
            <c:strRef>
              <c:f>Sheet2!$B$1:$E$1</c:f>
              <c:strCache>
                <c:ptCount val="4"/>
                <c:pt idx="0">
                  <c:v>Popular Tags</c:v>
                </c:pt>
                <c:pt idx="1">
                  <c:v>Middling Tags</c:v>
                </c:pt>
                <c:pt idx="2">
                  <c:v>Uncommon Tags</c:v>
                </c:pt>
                <c:pt idx="3">
                  <c:v>Fake Tags</c:v>
                </c:pt>
              </c:strCache>
            </c:strRef>
          </c:cat>
          <c:val>
            <c:numRef>
              <c:f>Sheet2!$B$2:$E$2</c:f>
              <c:numCache>
                <c:formatCode>General</c:formatCode>
                <c:ptCount val="4"/>
                <c:pt idx="0">
                  <c:v>5.54</c:v>
                </c:pt>
                <c:pt idx="1">
                  <c:v>4.2</c:v>
                </c:pt>
                <c:pt idx="2">
                  <c:v>2.8699999999999997</c:v>
                </c:pt>
                <c:pt idx="3">
                  <c:v>1.56</c:v>
                </c:pt>
              </c:numCache>
            </c:numRef>
          </c:val>
        </c:ser>
        <c:axId val="52832512"/>
        <c:axId val="52834304"/>
      </c:barChart>
      <c:catAx>
        <c:axId val="52832512"/>
        <c:scaling>
          <c:orientation val="minMax"/>
        </c:scaling>
        <c:axPos val="b"/>
        <c:tickLblPos val="nextTo"/>
        <c:txPr>
          <a:bodyPr/>
          <a:lstStyle/>
          <a:p>
            <a:pPr>
              <a:defRPr sz="1600"/>
            </a:pPr>
            <a:endParaRPr lang="en-US"/>
          </a:p>
        </c:txPr>
        <c:crossAx val="52834304"/>
        <c:crosses val="autoZero"/>
        <c:auto val="1"/>
        <c:lblAlgn val="ctr"/>
        <c:lblOffset val="100"/>
      </c:catAx>
      <c:valAx>
        <c:axId val="52834304"/>
        <c:scaling>
          <c:orientation val="minMax"/>
          <c:max val="7"/>
          <c:min val="1"/>
        </c:scaling>
        <c:axPos val="l"/>
        <c:majorGridlines/>
        <c:title>
          <c:tx>
            <c:rich>
              <a:bodyPr rot="-5400000" vert="horz"/>
              <a:lstStyle/>
              <a:p>
                <a:pPr>
                  <a:defRPr b="0"/>
                </a:pPr>
                <a:r>
                  <a:rPr lang="en-US" b="0" dirty="0" smtClean="0"/>
                  <a:t>Mean </a:t>
                </a:r>
                <a:r>
                  <a:rPr lang="en-US" b="0" dirty="0" err="1" smtClean="0"/>
                  <a:t>Likert</a:t>
                </a:r>
                <a:r>
                  <a:rPr lang="en-US" b="0" dirty="0" smtClean="0"/>
                  <a:t> rating</a:t>
                </a:r>
                <a:endParaRPr lang="en-US" b="0" dirty="0"/>
              </a:p>
            </c:rich>
          </c:tx>
          <c:layout/>
        </c:title>
        <c:numFmt formatCode="General" sourceLinked="1"/>
        <c:tickLblPos val="nextTo"/>
        <c:crossAx val="52832512"/>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F44BA8-F3C6-490C-AB88-7AF5B130354E}" type="datetimeFigureOut">
              <a:rPr lang="en-US" smtClean="0"/>
              <a:pPr/>
              <a:t>10/6/2009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2E78AA-BD92-489F-A87B-74949E6B943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10"/>
          </p:nvPr>
        </p:nvSpPr>
        <p:spPr/>
        <p:txBody>
          <a:bodyPr/>
          <a:lstStyle/>
          <a:p>
            <a:fld id="{B4B339C3-8D0E-4948-9432-ED44F8A3727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Generally, the more popular the tag, the more accurate and the well-known</a:t>
            </a:r>
            <a:r>
              <a:rPr lang="en-US" baseline="0" dirty="0" smtClean="0"/>
              <a:t> the fact.</a:t>
            </a:r>
            <a:endParaRPr lang="en-US" dirty="0"/>
          </a:p>
        </p:txBody>
      </p:sp>
      <p:sp>
        <p:nvSpPr>
          <p:cNvPr id="4" name="Slide Number Placeholder 3"/>
          <p:cNvSpPr>
            <a:spLocks noGrp="1"/>
          </p:cNvSpPr>
          <p:nvPr>
            <p:ph type="sldNum" sz="quarter" idx="10"/>
          </p:nvPr>
        </p:nvSpPr>
        <p:spPr/>
        <p:txBody>
          <a:bodyPr/>
          <a:lstStyle/>
          <a:p>
            <a:fld id="{C72E78AA-BD92-489F-A87B-74949E6B943B}"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Generally, the more popular the tag, the more accurate and the well-known</a:t>
            </a:r>
            <a:r>
              <a:rPr lang="en-US" baseline="0" dirty="0" smtClean="0"/>
              <a:t> the fact.</a:t>
            </a:r>
            <a:endParaRPr lang="en-US" dirty="0"/>
          </a:p>
        </p:txBody>
      </p:sp>
      <p:sp>
        <p:nvSpPr>
          <p:cNvPr id="4" name="Slide Number Placeholder 3"/>
          <p:cNvSpPr>
            <a:spLocks noGrp="1"/>
          </p:cNvSpPr>
          <p:nvPr>
            <p:ph type="sldNum" sz="quarter" idx="10"/>
          </p:nvPr>
        </p:nvSpPr>
        <p:spPr/>
        <p:txBody>
          <a:bodyPr/>
          <a:lstStyle/>
          <a:p>
            <a:fld id="{C72E78AA-BD92-489F-A87B-74949E6B943B}"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tag cloud that tells us that I can be described by “MIT” doesn’t gain us much</a:t>
            </a:r>
            <a:r>
              <a:rPr lang="en-US" baseline="0" dirty="0" smtClean="0"/>
              <a:t> if I’ve put it in a publicly available location like Facebook anyway.</a:t>
            </a:r>
            <a:endParaRPr lang="en-US" dirty="0"/>
          </a:p>
        </p:txBody>
      </p:sp>
      <p:sp>
        <p:nvSpPr>
          <p:cNvPr id="4" name="Slide Number Placeholder 3"/>
          <p:cNvSpPr>
            <a:spLocks noGrp="1"/>
          </p:cNvSpPr>
          <p:nvPr>
            <p:ph type="sldNum" sz="quarter" idx="10"/>
          </p:nvPr>
        </p:nvSpPr>
        <p:spPr/>
        <p:txBody>
          <a:bodyPr/>
          <a:lstStyle/>
          <a:p>
            <a:fld id="{C72E78AA-BD92-489F-A87B-74949E6B943B}"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video</a:t>
            </a:r>
            <a:endParaRPr lang="en-US" dirty="0"/>
          </a:p>
        </p:txBody>
      </p:sp>
      <p:sp>
        <p:nvSpPr>
          <p:cNvPr id="4" name="Slide Number Placeholder 3"/>
          <p:cNvSpPr>
            <a:spLocks noGrp="1"/>
          </p:cNvSpPr>
          <p:nvPr>
            <p:ph type="sldNum" sz="quarter" idx="10"/>
          </p:nvPr>
        </p:nvSpPr>
        <p:spPr/>
        <p:txBody>
          <a:bodyPr/>
          <a:lstStyle/>
          <a:p>
            <a:fld id="{C72E78AA-BD92-489F-A87B-74949E6B943B}" type="slidenum">
              <a:rPr lang="en-US" smtClean="0"/>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video</a:t>
            </a:r>
            <a:endParaRPr lang="en-US" dirty="0"/>
          </a:p>
        </p:txBody>
      </p:sp>
      <p:sp>
        <p:nvSpPr>
          <p:cNvPr id="4" name="Slide Number Placeholder 3"/>
          <p:cNvSpPr>
            <a:spLocks noGrp="1"/>
          </p:cNvSpPr>
          <p:nvPr>
            <p:ph type="sldNum" sz="quarter" idx="10"/>
          </p:nvPr>
        </p:nvSpPr>
        <p:spPr/>
        <p:txBody>
          <a:bodyPr/>
          <a:lstStyle/>
          <a:p>
            <a:fld id="{C72E78AA-BD92-489F-A87B-74949E6B943B}" type="slidenum">
              <a:rPr lang="en-US" smtClean="0"/>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Think of the kind of relationships you have with your family, friends and colleagues</a:t>
            </a:r>
          </a:p>
          <a:p>
            <a:r>
              <a:rPr lang="en-US" sz="1800" dirty="0" smtClean="0"/>
              <a:t>You call and talk to each other.  You help each other answer questions and solve problems. You do unasked favors on their behalf.</a:t>
            </a:r>
          </a:p>
          <a:p>
            <a:endParaRPr lang="en-US" sz="1800" dirty="0" smtClean="0"/>
          </a:p>
          <a:p>
            <a:r>
              <a:rPr lang="en-US" sz="1800" dirty="0" smtClean="0"/>
              <a:t>Now think about how this plays out online.</a:t>
            </a:r>
          </a:p>
          <a:p>
            <a:r>
              <a:rPr lang="en-US" sz="1800" dirty="0" smtClean="0"/>
              <a:t>Most of it is actually communication or social grooming. Think of the most popular Facebook applications, or what plays out on Twitter</a:t>
            </a:r>
          </a:p>
          <a:p>
            <a:endParaRPr lang="en-US" sz="1800" dirty="0" smtClean="0"/>
          </a:p>
          <a:p>
            <a:r>
              <a:rPr lang="en-US" sz="1800" dirty="0" smtClean="0"/>
              <a:t>This is a shallow cut of the kinds of social interaction that could occur.</a:t>
            </a:r>
          </a:p>
          <a:p>
            <a:r>
              <a:rPr lang="en-US" sz="1800" dirty="0" smtClean="0"/>
              <a:t>The goal of my research is to bring the kind of depth we see in everyday social interaction to online social computing. Ideally, we don’t just want to recreate these behaviors, but to also create fundamentally new behaviors at the scale of your social network.  I’ll be showing a few of those to you today.</a:t>
            </a:r>
          </a:p>
          <a:p>
            <a:endParaRPr lang="en-US" sz="1800" dirty="0" smtClean="0"/>
          </a:p>
          <a:p>
            <a:endParaRPr lang="en-US" sz="1800" dirty="0"/>
          </a:p>
        </p:txBody>
      </p:sp>
      <p:sp>
        <p:nvSpPr>
          <p:cNvPr id="4" name="Slide Number Placeholder 3"/>
          <p:cNvSpPr>
            <a:spLocks noGrp="1"/>
          </p:cNvSpPr>
          <p:nvPr>
            <p:ph type="sldNum" sz="quarter" idx="10"/>
          </p:nvPr>
        </p:nvSpPr>
        <p:spPr/>
        <p:txBody>
          <a:bodyPr/>
          <a:lstStyle/>
          <a:p>
            <a:fld id="{B4B339C3-8D0E-4948-9432-ED44F8A3727B}" type="slidenum">
              <a:rPr lang="en-US" smtClean="0"/>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Collabio is but a point in a large design space.  We iterated via a prototype game played over IM, but there is a large design space we have yet to explore.  Several points I’d like to call to your attention though.  When we </a:t>
            </a:r>
            <a:r>
              <a:rPr lang="en-US" dirty="0" err="1" smtClean="0"/>
              <a:t>playtested</a:t>
            </a:r>
            <a:r>
              <a:rPr lang="en-US" baseline="0" dirty="0" smtClean="0"/>
              <a:t> a game design rewarding uncommon information with more points, there wasn’t enough agreement </a:t>
            </a:r>
            <a:r>
              <a:rPr lang="en-US" baseline="0" smtClean="0"/>
              <a:t>to give anyone any points – AND </a:t>
            </a:r>
            <a:endParaRPr lang="en-US" dirty="0"/>
          </a:p>
        </p:txBody>
      </p:sp>
      <p:sp>
        <p:nvSpPr>
          <p:cNvPr id="4" name="Slide Number Placeholder 3"/>
          <p:cNvSpPr>
            <a:spLocks noGrp="1"/>
          </p:cNvSpPr>
          <p:nvPr>
            <p:ph type="sldNum" sz="quarter" idx="10"/>
          </p:nvPr>
        </p:nvSpPr>
        <p:spPr/>
        <p:txBody>
          <a:bodyPr/>
          <a:lstStyle/>
          <a:p>
            <a:fld id="{C72E78AA-BD92-489F-A87B-74949E6B943B}" type="slidenum">
              <a:rPr lang="en-US" smtClean="0"/>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video</a:t>
            </a:r>
            <a:endParaRPr lang="en-US" dirty="0"/>
          </a:p>
        </p:txBody>
      </p:sp>
      <p:sp>
        <p:nvSpPr>
          <p:cNvPr id="4" name="Slide Number Placeholder 3"/>
          <p:cNvSpPr>
            <a:spLocks noGrp="1"/>
          </p:cNvSpPr>
          <p:nvPr>
            <p:ph type="sldNum" sz="quarter" idx="10"/>
          </p:nvPr>
        </p:nvSpPr>
        <p:spPr/>
        <p:txBody>
          <a:bodyPr/>
          <a:lstStyle/>
          <a:p>
            <a:fld id="{C72E78AA-BD92-489F-A87B-74949E6B943B}"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2E78AA-BD92-489F-A87B-74949E6B943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2E78AA-BD92-489F-A87B-74949E6B943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2E78AA-BD92-489F-A87B-74949E6B943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2E78AA-BD92-489F-A87B-74949E6B943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why tags are useful – we’re going to use these later to personalize</a:t>
            </a:r>
            <a:r>
              <a:rPr lang="en-US" baseline="0" dirty="0" smtClean="0"/>
              <a:t> some web services. I’ll get back to that at the end of the talk.</a:t>
            </a:r>
            <a:endParaRPr lang="en-US" dirty="0"/>
          </a:p>
        </p:txBody>
      </p:sp>
      <p:sp>
        <p:nvSpPr>
          <p:cNvPr id="4" name="Slide Number Placeholder 3"/>
          <p:cNvSpPr>
            <a:spLocks noGrp="1"/>
          </p:cNvSpPr>
          <p:nvPr>
            <p:ph type="sldNum" sz="quarter" idx="10"/>
          </p:nvPr>
        </p:nvSpPr>
        <p:spPr/>
        <p:txBody>
          <a:bodyPr/>
          <a:lstStyle/>
          <a:p>
            <a:fld id="{C72E78AA-BD92-489F-A87B-74949E6B943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Demo Collabio</a:t>
            </a:r>
            <a:r>
              <a:rPr lang="en-US" baseline="0" dirty="0" smtClean="0"/>
              <a:t> – tagging, my tags, </a:t>
            </a:r>
            <a:r>
              <a:rPr lang="en-US" baseline="0" dirty="0" err="1" smtClean="0"/>
              <a:t>leaderboards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72E78AA-BD92-489F-A87B-74949E6B943B}"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Comparing to social tagging (e.g., Fringe): Attempting to solve motivation and accuracy problems</a:t>
            </a:r>
            <a:r>
              <a:rPr lang="en-US" baseline="0" dirty="0" smtClean="0"/>
              <a:t> outside of a firewall and completely within a social framework.  </a:t>
            </a:r>
            <a:r>
              <a:rPr lang="en-US" dirty="0" smtClean="0"/>
              <a:t>How we’re different than</a:t>
            </a:r>
            <a:r>
              <a:rPr lang="en-US" baseline="0" dirty="0" smtClean="0"/>
              <a:t> run-of-the-mill </a:t>
            </a:r>
            <a:r>
              <a:rPr lang="en-US" baseline="0" dirty="0" err="1" smtClean="0"/>
              <a:t>Hcomp</a:t>
            </a:r>
            <a:r>
              <a:rPr lang="en-US" baseline="0" dirty="0" smtClean="0"/>
              <a:t>: we don’t explicitly control for cheating, we don’t attempt to find information common to all web-enabled humans, social motivators play as strong a role as points.</a:t>
            </a:r>
            <a:endParaRPr lang="en-US" dirty="0"/>
          </a:p>
        </p:txBody>
      </p:sp>
      <p:sp>
        <p:nvSpPr>
          <p:cNvPr id="4" name="Slide Number Placeholder 3"/>
          <p:cNvSpPr>
            <a:spLocks noGrp="1"/>
          </p:cNvSpPr>
          <p:nvPr>
            <p:ph type="sldNum" sz="quarter" idx="10"/>
          </p:nvPr>
        </p:nvSpPr>
        <p:spPr/>
        <p:txBody>
          <a:bodyPr/>
          <a:lstStyle/>
          <a:p>
            <a:fld id="{C72E78AA-BD92-489F-A87B-74949E6B943B}"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109CC4-0137-4094-92BF-03F8829EBFEF}"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D90936-C619-4EBA-B7F0-96153F41A8E9}" type="datetime1">
              <a:rPr lang="en-US" smtClean="0"/>
              <a:pPr/>
              <a:t>10/6/2009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57200" y="6356350"/>
            <a:ext cx="2133600" cy="365125"/>
          </a:xfrm>
        </p:spPr>
        <p:txBody>
          <a:bodyPr/>
          <a:lstStyle>
            <a:lvl1pPr algn="l">
              <a:defRPr/>
            </a:lvl1pPr>
          </a:lstStyle>
          <a:p>
            <a:fld id="{D9061321-92ED-44B3-BED7-572C5192CFF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D0859E-3024-4633-AA39-84A96AC4EA1B}" type="datetime1">
              <a:rPr lang="en-US" smtClean="0"/>
              <a:pPr/>
              <a:t>10/6/2009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61321-92ED-44B3-BED7-572C5192CF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63C22-3B1E-4EE9-B716-DD94C21191DA}" type="datetime1">
              <a:rPr lang="en-US" smtClean="0"/>
              <a:pPr/>
              <a:t>10/6/2009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61321-92ED-44B3-BED7-572C5192CF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E99E4D-37DC-4AE8-8D4D-E0A4C7384141}" type="datetime1">
              <a:rPr lang="en-US" smtClean="0"/>
              <a:pPr/>
              <a:t>10/6/2009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61321-92ED-44B3-BED7-572C5192CF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1C438D-06B6-4066-926B-DA3A1FC8C655}" type="datetime1">
              <a:rPr lang="en-US" smtClean="0"/>
              <a:pPr/>
              <a:t>10/6/2009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61321-92ED-44B3-BED7-572C5192CF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6F13AE-8612-4950-AB42-B300938600D9}" type="datetime1">
              <a:rPr lang="en-US" smtClean="0"/>
              <a:pPr/>
              <a:t>10/6/2009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061321-92ED-44B3-BED7-572C5192CF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794F2C-7EE1-4739-96EA-537DF2C1FD77}" type="datetime1">
              <a:rPr lang="en-US" smtClean="0"/>
              <a:pPr/>
              <a:t>10/6/2009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061321-92ED-44B3-BED7-572C5192CF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563ED3-FBB2-4673-835F-BBE3C526C05B}" type="datetime1">
              <a:rPr lang="en-US" smtClean="0"/>
              <a:pPr/>
              <a:t>10/6/2009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061321-92ED-44B3-BED7-572C5192CF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0A029-1732-4333-A02A-62CE5CEA5E1F}" type="datetime1">
              <a:rPr lang="en-US" smtClean="0"/>
              <a:pPr/>
              <a:t>10/6/2009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061321-92ED-44B3-BED7-572C5192CF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03F089-4429-4EB3-AE7E-8856526FE33D}" type="datetime1">
              <a:rPr lang="en-US" smtClean="0"/>
              <a:pPr/>
              <a:t>10/6/2009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061321-92ED-44B3-BED7-572C5192CF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3702B0-280E-4A67-8380-61238962B052}" type="datetime1">
              <a:rPr lang="en-US" smtClean="0"/>
              <a:pPr/>
              <a:t>10/6/2009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061321-92ED-44B3-BED7-572C5192CF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FA043-C6D5-404C-B1A3-C2DC9E108046}" type="datetime1">
              <a:rPr lang="en-US" smtClean="0"/>
              <a:pPr/>
              <a:t>10/6/2009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61321-92ED-44B3-BED7-572C5192CF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file:///C:\Users\msbernst\Documents\Collabio\video\collabio-apps-talk.wmv" TargetMode="Externa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2C-full-pc.tif"/>
          <p:cNvPicPr>
            <a:picLocks noChangeAspect="1"/>
          </p:cNvPicPr>
          <p:nvPr/>
        </p:nvPicPr>
        <p:blipFill>
          <a:blip r:embed="rId3" cstate="print"/>
          <a:srcRect l="3999" t="3789" r="40538" b="12877"/>
          <a:stretch>
            <a:fillRect/>
          </a:stretch>
        </p:blipFill>
        <p:spPr>
          <a:xfrm>
            <a:off x="381000" y="5863388"/>
            <a:ext cx="1066800" cy="842211"/>
          </a:xfrm>
          <a:prstGeom prst="rect">
            <a:avLst/>
          </a:prstGeom>
        </p:spPr>
      </p:pic>
      <p:sp>
        <p:nvSpPr>
          <p:cNvPr id="2" name="Title 1"/>
          <p:cNvSpPr>
            <a:spLocks noGrp="1"/>
          </p:cNvSpPr>
          <p:nvPr>
            <p:ph type="ctrTitle"/>
          </p:nvPr>
        </p:nvSpPr>
        <p:spPr>
          <a:xfrm>
            <a:off x="381000" y="1123950"/>
            <a:ext cx="8229600" cy="2457450"/>
          </a:xfrm>
        </p:spPr>
        <p:txBody>
          <a:bodyPr>
            <a:normAutofit/>
          </a:bodyPr>
          <a:lstStyle/>
          <a:p>
            <a:pPr algn="l"/>
            <a:r>
              <a:rPr lang="en-US" sz="8000" dirty="0" smtClean="0">
                <a:solidFill>
                  <a:srgbClr val="385D8A"/>
                </a:solidFill>
                <a:latin typeface="+mn-lt"/>
              </a:rPr>
              <a:t>Collabio</a:t>
            </a:r>
            <a:r>
              <a:rPr lang="en-US" dirty="0" smtClean="0">
                <a:solidFill>
                  <a:srgbClr val="385D8A"/>
                </a:solidFill>
              </a:rPr>
              <a:t/>
            </a:r>
            <a:br>
              <a:rPr lang="en-US" dirty="0" smtClean="0">
                <a:solidFill>
                  <a:srgbClr val="385D8A"/>
                </a:solidFill>
              </a:rPr>
            </a:br>
            <a:r>
              <a:rPr lang="en-US" sz="2800" dirty="0" smtClean="0">
                <a:solidFill>
                  <a:srgbClr val="385D8A"/>
                </a:solidFill>
              </a:rPr>
              <a:t>A Game for Annotating People within Social Networks</a:t>
            </a:r>
            <a:endParaRPr lang="en-US" sz="2600" dirty="0">
              <a:solidFill>
                <a:srgbClr val="385D8A"/>
              </a:solidFill>
            </a:endParaRPr>
          </a:p>
        </p:txBody>
      </p:sp>
      <p:sp>
        <p:nvSpPr>
          <p:cNvPr id="3" name="Subtitle 2"/>
          <p:cNvSpPr>
            <a:spLocks noGrp="1"/>
          </p:cNvSpPr>
          <p:nvPr>
            <p:ph type="subTitle" idx="1"/>
          </p:nvPr>
        </p:nvSpPr>
        <p:spPr>
          <a:xfrm>
            <a:off x="304800" y="4038600"/>
            <a:ext cx="8534400" cy="1219200"/>
          </a:xfrm>
        </p:spPr>
        <p:txBody>
          <a:bodyPr>
            <a:noAutofit/>
          </a:bodyPr>
          <a:lstStyle/>
          <a:p>
            <a:pPr algn="l"/>
            <a:r>
              <a:rPr lang="en-US" sz="2000" dirty="0" smtClean="0">
                <a:solidFill>
                  <a:schemeClr val="bg1">
                    <a:lumMod val="50000"/>
                  </a:schemeClr>
                </a:solidFill>
                <a:latin typeface="+mj-lt"/>
              </a:rPr>
              <a:t>Michael Bernstein, Desney Tan, Greg Smith, Mary Czerwinski, Eric Horvitz</a:t>
            </a:r>
          </a:p>
          <a:p>
            <a:pPr algn="l">
              <a:lnSpc>
                <a:spcPts val="2800"/>
              </a:lnSpc>
              <a:spcBef>
                <a:spcPts val="0"/>
              </a:spcBef>
            </a:pPr>
            <a:r>
              <a:rPr lang="en-US" sz="2000" cap="small" dirty="0" err="1" smtClean="0">
                <a:solidFill>
                  <a:schemeClr val="bg1">
                    <a:lumMod val="50000"/>
                  </a:schemeClr>
                </a:solidFill>
                <a:latin typeface="+mj-lt"/>
              </a:rPr>
              <a:t>mit</a:t>
            </a:r>
            <a:r>
              <a:rPr lang="en-US" sz="2000" cap="small" dirty="0" smtClean="0">
                <a:solidFill>
                  <a:schemeClr val="bg1">
                    <a:lumMod val="50000"/>
                  </a:schemeClr>
                </a:solidFill>
                <a:latin typeface="+mj-lt"/>
              </a:rPr>
              <a:t> </a:t>
            </a:r>
            <a:r>
              <a:rPr lang="en-US" sz="2000" cap="small" dirty="0" err="1" smtClean="0">
                <a:solidFill>
                  <a:schemeClr val="bg1">
                    <a:lumMod val="50000"/>
                  </a:schemeClr>
                </a:solidFill>
                <a:latin typeface="+mj-lt"/>
              </a:rPr>
              <a:t>csail</a:t>
            </a:r>
            <a:r>
              <a:rPr lang="en-US" sz="2000" cap="small" dirty="0" smtClean="0">
                <a:solidFill>
                  <a:schemeClr val="bg1">
                    <a:lumMod val="50000"/>
                  </a:schemeClr>
                </a:solidFill>
                <a:latin typeface="+mj-lt"/>
              </a:rPr>
              <a:t>  |  </a:t>
            </a:r>
            <a:r>
              <a:rPr lang="en-US" sz="2000" cap="small" dirty="0" err="1" smtClean="0">
                <a:solidFill>
                  <a:schemeClr val="bg1">
                    <a:lumMod val="50000"/>
                  </a:schemeClr>
                </a:solidFill>
                <a:latin typeface="+mj-lt"/>
              </a:rPr>
              <a:t>microsoft</a:t>
            </a:r>
            <a:r>
              <a:rPr lang="en-US" sz="2000" cap="small" dirty="0" smtClean="0">
                <a:solidFill>
                  <a:schemeClr val="bg1">
                    <a:lumMod val="50000"/>
                  </a:schemeClr>
                </a:solidFill>
                <a:latin typeface="+mj-lt"/>
              </a:rPr>
              <a:t> research</a:t>
            </a:r>
          </a:p>
        </p:txBody>
      </p:sp>
      <p:pic>
        <p:nvPicPr>
          <p:cNvPr id="4" name="Picture 3" descr="mit-hci.png"/>
          <p:cNvPicPr>
            <a:picLocks noChangeAspect="1"/>
          </p:cNvPicPr>
          <p:nvPr/>
        </p:nvPicPr>
        <p:blipFill>
          <a:blip r:embed="rId4" cstate="print"/>
          <a:stretch>
            <a:fillRect/>
          </a:stretch>
        </p:blipFill>
        <p:spPr>
          <a:xfrm>
            <a:off x="7974708" y="5638800"/>
            <a:ext cx="1022859" cy="871537"/>
          </a:xfrm>
          <a:prstGeom prst="rect">
            <a:avLst/>
          </a:prstGeom>
        </p:spPr>
      </p:pic>
      <p:sp>
        <p:nvSpPr>
          <p:cNvPr id="6" name="TextBox 5"/>
          <p:cNvSpPr txBox="1"/>
          <p:nvPr/>
        </p:nvSpPr>
        <p:spPr>
          <a:xfrm>
            <a:off x="5978279" y="6455230"/>
            <a:ext cx="3019288" cy="276999"/>
          </a:xfrm>
          <a:prstGeom prst="rect">
            <a:avLst/>
          </a:prstGeom>
          <a:noFill/>
        </p:spPr>
        <p:txBody>
          <a:bodyPr wrap="none" lIns="0" tIns="0" rIns="0" bIns="0" rtlCol="0">
            <a:spAutoFit/>
          </a:bodyPr>
          <a:lstStyle/>
          <a:p>
            <a:pPr algn="r"/>
            <a:r>
              <a:rPr lang="en-US" cap="small" dirty="0" err="1" smtClean="0">
                <a:solidFill>
                  <a:schemeClr val="tx1">
                    <a:lumMod val="65000"/>
                    <a:lumOff val="35000"/>
                  </a:schemeClr>
                </a:solidFill>
                <a:latin typeface="Myriad Pro" pitchFamily="34" charset="0"/>
              </a:rPr>
              <a:t>mit</a:t>
            </a:r>
            <a:r>
              <a:rPr lang="en-US" cap="small" dirty="0" smtClean="0">
                <a:solidFill>
                  <a:schemeClr val="tx1">
                    <a:lumMod val="65000"/>
                    <a:lumOff val="35000"/>
                  </a:schemeClr>
                </a:solidFill>
                <a:latin typeface="Myriad Pro" pitchFamily="34" charset="0"/>
              </a:rPr>
              <a:t> human-computer interaction</a:t>
            </a:r>
            <a:endParaRPr lang="en-US" dirty="0">
              <a:solidFill>
                <a:schemeClr val="tx1">
                  <a:lumMod val="65000"/>
                  <a:lumOff val="35000"/>
                </a:schemeClr>
              </a:solidFill>
              <a:latin typeface="Myriad Pro" pitchFamily="34" charset="0"/>
            </a:endParaRPr>
          </a:p>
        </p:txBody>
      </p:sp>
      <p:pic>
        <p:nvPicPr>
          <p:cNvPr id="1027"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524000" y="6324600"/>
            <a:ext cx="1295400" cy="3614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042988" y="952500"/>
            <a:ext cx="7058025"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Collabio’s</a:t>
            </a:r>
            <a:r>
              <a:rPr lang="en-US" dirty="0" smtClean="0"/>
              <a:t> Influences</a:t>
            </a:r>
            <a:endParaRPr lang="en-US" dirty="0"/>
          </a:p>
        </p:txBody>
      </p:sp>
      <p:sp>
        <p:nvSpPr>
          <p:cNvPr id="3" name="Content Placeholder 2"/>
          <p:cNvSpPr>
            <a:spLocks noGrp="1"/>
          </p:cNvSpPr>
          <p:nvPr>
            <p:ph idx="1"/>
          </p:nvPr>
        </p:nvSpPr>
        <p:spPr/>
        <p:txBody>
          <a:bodyPr/>
          <a:lstStyle/>
          <a:p>
            <a:r>
              <a:rPr lang="en-US" dirty="0" smtClean="0"/>
              <a:t>Social tagging</a:t>
            </a:r>
          </a:p>
          <a:p>
            <a:pPr marL="365760" indent="-365760">
              <a:spcBef>
                <a:spcPts val="0"/>
              </a:spcBef>
              <a:buFont typeface="Myriad Pro" pitchFamily="34" charset="0"/>
              <a:buChar char="–"/>
            </a:pPr>
            <a:r>
              <a:rPr lang="en-US" sz="2800" dirty="0" smtClean="0"/>
              <a:t>Fringe Contacts  </a:t>
            </a:r>
            <a:r>
              <a:rPr lang="en-US" sz="2000" dirty="0" smtClean="0">
                <a:solidFill>
                  <a:schemeClr val="tx1">
                    <a:lumMod val="50000"/>
                    <a:lumOff val="50000"/>
                  </a:schemeClr>
                </a:solidFill>
              </a:rPr>
              <a:t>Farrell et al., UIST 2007</a:t>
            </a:r>
            <a:endParaRPr lang="en-US" sz="2800" dirty="0" smtClean="0">
              <a:solidFill>
                <a:schemeClr val="tx1">
                  <a:lumMod val="50000"/>
                  <a:lumOff val="50000"/>
                </a:schemeClr>
              </a:solidFill>
            </a:endParaRPr>
          </a:p>
          <a:p>
            <a:pPr marL="365760" indent="-365760">
              <a:spcBef>
                <a:spcPts val="0"/>
              </a:spcBef>
              <a:buFont typeface="Myriad Pro" pitchFamily="34" charset="0"/>
              <a:buChar char="–"/>
            </a:pPr>
            <a:r>
              <a:rPr lang="en-US" sz="2800" dirty="0" smtClean="0"/>
              <a:t>Spar.tag.us  </a:t>
            </a:r>
            <a:r>
              <a:rPr lang="en-US" sz="2000" dirty="0" smtClean="0">
                <a:solidFill>
                  <a:schemeClr val="tx1">
                    <a:lumMod val="50000"/>
                    <a:lumOff val="50000"/>
                  </a:schemeClr>
                </a:solidFill>
              </a:rPr>
              <a:t>Hong and Chi, CHI 2009</a:t>
            </a:r>
            <a:endParaRPr lang="en-US" sz="2800" dirty="0" smtClean="0">
              <a:solidFill>
                <a:schemeClr val="tx1">
                  <a:lumMod val="50000"/>
                  <a:lumOff val="50000"/>
                </a:schemeClr>
              </a:solidFill>
            </a:endParaRPr>
          </a:p>
          <a:p>
            <a:pPr marL="365760" indent="-365760">
              <a:spcBef>
                <a:spcPts val="0"/>
              </a:spcBef>
              <a:buFont typeface="Myriad Pro" pitchFamily="34" charset="0"/>
              <a:buChar char="–"/>
            </a:pPr>
            <a:r>
              <a:rPr lang="en-US" sz="2800" dirty="0" err="1" smtClean="0"/>
              <a:t>Dogear</a:t>
            </a:r>
            <a:r>
              <a:rPr lang="en-US" sz="2800" dirty="0" smtClean="0"/>
              <a:t>  </a:t>
            </a:r>
            <a:r>
              <a:rPr lang="en-US" sz="2000" dirty="0" smtClean="0">
                <a:solidFill>
                  <a:schemeClr val="tx1">
                    <a:lumMod val="50000"/>
                    <a:lumOff val="50000"/>
                  </a:schemeClr>
                </a:solidFill>
              </a:rPr>
              <a:t>Millen, Feinberg and Kerr, CHI 2006</a:t>
            </a:r>
            <a:endParaRPr lang="en-US" sz="2400" dirty="0"/>
          </a:p>
          <a:p>
            <a:endParaRPr lang="en-US" dirty="0" smtClean="0"/>
          </a:p>
          <a:p>
            <a:r>
              <a:rPr lang="en-US" dirty="0" smtClean="0"/>
              <a:t>Games with A Purpose  </a:t>
            </a:r>
            <a:r>
              <a:rPr lang="en-US" sz="2000" dirty="0" smtClean="0">
                <a:solidFill>
                  <a:schemeClr val="tx1">
                    <a:lumMod val="50000"/>
                    <a:lumOff val="50000"/>
                  </a:schemeClr>
                </a:solidFill>
              </a:rPr>
              <a:t>von </a:t>
            </a:r>
            <a:r>
              <a:rPr lang="en-US" sz="2000" dirty="0" err="1" smtClean="0">
                <a:solidFill>
                  <a:schemeClr val="tx1">
                    <a:lumMod val="50000"/>
                    <a:lumOff val="50000"/>
                  </a:schemeClr>
                </a:solidFill>
              </a:rPr>
              <a:t>Ahn</a:t>
            </a:r>
            <a:r>
              <a:rPr lang="en-US" sz="2000" dirty="0" smtClean="0">
                <a:solidFill>
                  <a:schemeClr val="tx1">
                    <a:lumMod val="50000"/>
                    <a:lumOff val="50000"/>
                  </a:schemeClr>
                </a:solidFill>
              </a:rPr>
              <a:t> and </a:t>
            </a:r>
            <a:r>
              <a:rPr lang="en-US" sz="2000" dirty="0" err="1" smtClean="0">
                <a:solidFill>
                  <a:schemeClr val="tx1">
                    <a:lumMod val="50000"/>
                    <a:lumOff val="50000"/>
                  </a:schemeClr>
                </a:solidFill>
              </a:rPr>
              <a:t>Dabbish</a:t>
            </a:r>
            <a:r>
              <a:rPr lang="en-US" sz="2000" dirty="0" smtClean="0">
                <a:solidFill>
                  <a:schemeClr val="tx1">
                    <a:lumMod val="50000"/>
                    <a:lumOff val="50000"/>
                  </a:schemeClr>
                </a:solidFill>
              </a:rPr>
              <a:t>, CHI 2004</a:t>
            </a:r>
          </a:p>
        </p:txBody>
      </p:sp>
      <p:sp>
        <p:nvSpPr>
          <p:cNvPr id="7" name="TextBox 6"/>
          <p:cNvSpPr txBox="1"/>
          <p:nvPr/>
        </p:nvSpPr>
        <p:spPr>
          <a:xfrm>
            <a:off x="7835757" y="5534561"/>
            <a:ext cx="1308243" cy="1323439"/>
          </a:xfrm>
          <a:prstGeom prst="rect">
            <a:avLst/>
          </a:prstGeom>
          <a:noFill/>
        </p:spPr>
        <p:txBody>
          <a:bodyPr wrap="none" rtlCol="0">
            <a:spAutoFit/>
          </a:bodyPr>
          <a:lstStyle/>
          <a:p>
            <a:r>
              <a:rPr lang="en-US" sz="1600" dirty="0" smtClean="0">
                <a:solidFill>
                  <a:schemeClr val="tx1">
                    <a:lumMod val="50000"/>
                    <a:lumOff val="50000"/>
                  </a:schemeClr>
                </a:solidFill>
              </a:rPr>
              <a:t>Introduction</a:t>
            </a:r>
          </a:p>
          <a:p>
            <a:r>
              <a:rPr lang="en-US" sz="1600" dirty="0" smtClean="0">
                <a:solidFill>
                  <a:schemeClr val="tx1">
                    <a:lumMod val="50000"/>
                    <a:lumOff val="50000"/>
                  </a:schemeClr>
                </a:solidFill>
              </a:rPr>
              <a:t>Demo</a:t>
            </a:r>
          </a:p>
          <a:p>
            <a:r>
              <a:rPr lang="en-US" sz="1600" dirty="0" smtClean="0">
                <a:solidFill>
                  <a:srgbClr val="C67F07"/>
                </a:solidFill>
              </a:rPr>
              <a:t>Related Work</a:t>
            </a:r>
          </a:p>
          <a:p>
            <a:r>
              <a:rPr lang="en-US" sz="1600" dirty="0" smtClean="0">
                <a:solidFill>
                  <a:schemeClr val="tx1">
                    <a:lumMod val="50000"/>
                    <a:lumOff val="50000"/>
                  </a:schemeClr>
                </a:solidFill>
              </a:rPr>
              <a:t>Evaluation</a:t>
            </a:r>
          </a:p>
          <a:p>
            <a:r>
              <a:rPr lang="en-US" sz="1600" dirty="0" smtClean="0">
                <a:solidFill>
                  <a:schemeClr val="tx1">
                    <a:lumMod val="50000"/>
                    <a:lumOff val="50000"/>
                  </a:schemeClr>
                </a:solidFill>
              </a:rPr>
              <a:t>Future Work</a:t>
            </a:r>
          </a:p>
        </p:txBody>
      </p:sp>
      <p:sp>
        <p:nvSpPr>
          <p:cNvPr id="8" name="TextBox 7"/>
          <p:cNvSpPr txBox="1"/>
          <p:nvPr/>
        </p:nvSpPr>
        <p:spPr>
          <a:xfrm rot="16200000">
            <a:off x="7123996" y="5980997"/>
            <a:ext cx="1292341" cy="461665"/>
          </a:xfrm>
          <a:prstGeom prst="rect">
            <a:avLst/>
          </a:prstGeom>
          <a:noFill/>
        </p:spPr>
        <p:txBody>
          <a:bodyPr wrap="none" rtlCol="0">
            <a:spAutoFit/>
          </a:bodyPr>
          <a:lstStyle/>
          <a:p>
            <a:r>
              <a:rPr lang="en-US" sz="2400" dirty="0" smtClean="0">
                <a:solidFill>
                  <a:schemeClr val="tx1">
                    <a:lumMod val="50000"/>
                    <a:lumOff val="50000"/>
                  </a:schemeClr>
                </a:solidFill>
                <a:latin typeface="Myriad Pro Light SemiExt" pitchFamily="34" charset="0"/>
              </a:rPr>
              <a:t>Collabio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590800"/>
            <a:ext cx="9144000" cy="1828800"/>
          </a:xfrm>
        </p:spPr>
        <p:txBody>
          <a:bodyPr>
            <a:normAutofit/>
          </a:bodyPr>
          <a:lstStyle/>
          <a:p>
            <a:pPr algn="ctr">
              <a:buNone/>
            </a:pPr>
            <a:r>
              <a:rPr lang="en-US" dirty="0" smtClean="0"/>
              <a:t>29,307 tags on 3,831 individuals</a:t>
            </a:r>
          </a:p>
          <a:p>
            <a:pPr algn="ctr">
              <a:buNone/>
            </a:pPr>
            <a:r>
              <a:rPr lang="en-US" dirty="0" smtClean="0"/>
              <a:t>825 total users</a:t>
            </a:r>
          </a:p>
          <a:p>
            <a:pPr algn="ctr">
              <a:buNone/>
            </a:pPr>
            <a:r>
              <a:rPr lang="en-US" dirty="0" smtClean="0"/>
              <a:t>at peak, 60-100 users / day</a:t>
            </a:r>
            <a:endParaRPr lang="en-US" dirty="0"/>
          </a:p>
        </p:txBody>
      </p:sp>
      <p:sp>
        <p:nvSpPr>
          <p:cNvPr id="10" name="Rectangle 9"/>
          <p:cNvSpPr/>
          <p:nvPr/>
        </p:nvSpPr>
        <p:spPr>
          <a:xfrm>
            <a:off x="193302" y="2608600"/>
            <a:ext cx="1483098" cy="523220"/>
          </a:xfrm>
          <a:prstGeom prst="rect">
            <a:avLst/>
          </a:prstGeom>
        </p:spPr>
        <p:txBody>
          <a:bodyPr wrap="none">
            <a:spAutoFit/>
          </a:bodyPr>
          <a:lstStyle/>
          <a:p>
            <a:r>
              <a:rPr lang="en-US" sz="2800" dirty="0" smtClean="0">
                <a:solidFill>
                  <a:srgbClr val="3B5998"/>
                </a:solidFill>
              </a:rPr>
              <a:t>●●●●●●</a:t>
            </a:r>
            <a:endParaRPr lang="en-US" sz="2800" dirty="0">
              <a:solidFill>
                <a:srgbClr val="3B5998"/>
              </a:solidFill>
            </a:endParaRPr>
          </a:p>
        </p:txBody>
      </p:sp>
      <p:sp>
        <p:nvSpPr>
          <p:cNvPr id="11" name="Rectangle 10"/>
          <p:cNvSpPr/>
          <p:nvPr/>
        </p:nvSpPr>
        <p:spPr>
          <a:xfrm>
            <a:off x="606940" y="1905000"/>
            <a:ext cx="8003659" cy="830997"/>
          </a:xfrm>
          <a:prstGeom prst="rect">
            <a:avLst/>
          </a:prstGeom>
        </p:spPr>
        <p:txBody>
          <a:bodyPr wrap="square">
            <a:spAutoFit/>
          </a:bodyPr>
          <a:lstStyle/>
          <a:p>
            <a:pPr algn="ctr"/>
            <a:r>
              <a:rPr lang="en-US" sz="3600" dirty="0" smtClean="0">
                <a:solidFill>
                  <a:srgbClr val="3B5998"/>
                </a:solidFill>
              </a:rPr>
              <a:t>●●● </a:t>
            </a:r>
            <a:r>
              <a:rPr lang="en-US" sz="2000" dirty="0" smtClean="0">
                <a:solidFill>
                  <a:srgbClr val="3B5998"/>
                </a:solidFill>
              </a:rPr>
              <a:t>●●●●●●●●●</a:t>
            </a:r>
            <a:r>
              <a:rPr lang="en-US" sz="3600" dirty="0" smtClean="0">
                <a:solidFill>
                  <a:srgbClr val="3B5998"/>
                </a:solidFill>
              </a:rPr>
              <a:t> ●●● </a:t>
            </a:r>
            <a:r>
              <a:rPr lang="en-US" sz="4800" dirty="0" smtClean="0">
                <a:solidFill>
                  <a:srgbClr val="3B5998"/>
                </a:solidFill>
              </a:rPr>
              <a:t>●●●●●●</a:t>
            </a:r>
            <a:r>
              <a:rPr lang="en-US" sz="3600" dirty="0" smtClean="0">
                <a:solidFill>
                  <a:srgbClr val="3B5998"/>
                </a:solidFill>
              </a:rPr>
              <a:t> </a:t>
            </a:r>
            <a:r>
              <a:rPr lang="en-US" sz="3200" dirty="0" smtClean="0">
                <a:solidFill>
                  <a:srgbClr val="3B5998"/>
                </a:solidFill>
              </a:rPr>
              <a:t>●●●●●●</a:t>
            </a:r>
            <a:endParaRPr lang="en-US" sz="3200" dirty="0">
              <a:solidFill>
                <a:srgbClr val="3B5998"/>
              </a:solidFill>
            </a:endParaRPr>
          </a:p>
        </p:txBody>
      </p:sp>
      <p:sp>
        <p:nvSpPr>
          <p:cNvPr id="12" name="Rectangle 11"/>
          <p:cNvSpPr/>
          <p:nvPr/>
        </p:nvSpPr>
        <p:spPr>
          <a:xfrm>
            <a:off x="929437" y="3139440"/>
            <a:ext cx="2286203" cy="584775"/>
          </a:xfrm>
          <a:prstGeom prst="rect">
            <a:avLst/>
          </a:prstGeom>
        </p:spPr>
        <p:txBody>
          <a:bodyPr wrap="none">
            <a:spAutoFit/>
          </a:bodyPr>
          <a:lstStyle/>
          <a:p>
            <a:r>
              <a:rPr lang="en-US" sz="1400" dirty="0" smtClean="0">
                <a:solidFill>
                  <a:srgbClr val="3B5998"/>
                </a:solidFill>
              </a:rPr>
              <a:t>●●●</a:t>
            </a:r>
            <a:r>
              <a:rPr lang="en-US" sz="2800" dirty="0" smtClean="0">
                <a:solidFill>
                  <a:srgbClr val="3B5998"/>
                </a:solidFill>
              </a:rPr>
              <a:t> </a:t>
            </a:r>
            <a:r>
              <a:rPr lang="en-US" sz="3200" dirty="0" smtClean="0">
                <a:solidFill>
                  <a:srgbClr val="3B5998"/>
                </a:solidFill>
              </a:rPr>
              <a:t>●●●</a:t>
            </a:r>
            <a:r>
              <a:rPr lang="en-US" sz="2800" dirty="0" smtClean="0">
                <a:solidFill>
                  <a:srgbClr val="3B5998"/>
                </a:solidFill>
              </a:rPr>
              <a:t> ●●●●</a:t>
            </a:r>
            <a:endParaRPr lang="en-US" sz="2800" dirty="0">
              <a:solidFill>
                <a:srgbClr val="3B5998"/>
              </a:solidFill>
            </a:endParaRPr>
          </a:p>
        </p:txBody>
      </p:sp>
      <p:sp>
        <p:nvSpPr>
          <p:cNvPr id="13" name="Rectangle 12"/>
          <p:cNvSpPr/>
          <p:nvPr/>
        </p:nvSpPr>
        <p:spPr>
          <a:xfrm>
            <a:off x="6019800" y="3200400"/>
            <a:ext cx="2375971" cy="523220"/>
          </a:xfrm>
          <a:prstGeom prst="rect">
            <a:avLst/>
          </a:prstGeom>
        </p:spPr>
        <p:txBody>
          <a:bodyPr wrap="none">
            <a:spAutoFit/>
          </a:bodyPr>
          <a:lstStyle/>
          <a:p>
            <a:r>
              <a:rPr lang="en-US" sz="2400" dirty="0" smtClean="0">
                <a:solidFill>
                  <a:srgbClr val="3B5998"/>
                </a:solidFill>
              </a:rPr>
              <a:t>●●●●●●●●</a:t>
            </a:r>
            <a:r>
              <a:rPr lang="en-US" sz="2800" dirty="0" smtClean="0">
                <a:solidFill>
                  <a:srgbClr val="3B5998"/>
                </a:solidFill>
              </a:rPr>
              <a:t> </a:t>
            </a:r>
            <a:r>
              <a:rPr lang="en-US" sz="2000" dirty="0" smtClean="0">
                <a:solidFill>
                  <a:srgbClr val="3B5998"/>
                </a:solidFill>
              </a:rPr>
              <a:t>●●●●</a:t>
            </a:r>
            <a:endParaRPr lang="en-US" sz="2000" dirty="0">
              <a:solidFill>
                <a:srgbClr val="3B5998"/>
              </a:solidFill>
            </a:endParaRPr>
          </a:p>
        </p:txBody>
      </p:sp>
      <p:sp>
        <p:nvSpPr>
          <p:cNvPr id="14" name="Rectangle 13"/>
          <p:cNvSpPr/>
          <p:nvPr/>
        </p:nvSpPr>
        <p:spPr>
          <a:xfrm>
            <a:off x="7467600" y="2667000"/>
            <a:ext cx="1050288" cy="523220"/>
          </a:xfrm>
          <a:prstGeom prst="rect">
            <a:avLst/>
          </a:prstGeom>
        </p:spPr>
        <p:txBody>
          <a:bodyPr wrap="none">
            <a:spAutoFit/>
          </a:bodyPr>
          <a:lstStyle/>
          <a:p>
            <a:r>
              <a:rPr lang="en-US" sz="2800" dirty="0" smtClean="0">
                <a:solidFill>
                  <a:srgbClr val="3B5998"/>
                </a:solidFill>
              </a:rPr>
              <a:t>●●●●</a:t>
            </a:r>
            <a:endParaRPr lang="en-US" sz="2800" dirty="0">
              <a:solidFill>
                <a:srgbClr val="3B5998"/>
              </a:solidFill>
            </a:endParaRPr>
          </a:p>
        </p:txBody>
      </p:sp>
      <p:sp>
        <p:nvSpPr>
          <p:cNvPr id="15" name="Rectangle 14"/>
          <p:cNvSpPr/>
          <p:nvPr/>
        </p:nvSpPr>
        <p:spPr>
          <a:xfrm>
            <a:off x="685800" y="4191000"/>
            <a:ext cx="8003659" cy="830997"/>
          </a:xfrm>
          <a:prstGeom prst="rect">
            <a:avLst/>
          </a:prstGeom>
        </p:spPr>
        <p:txBody>
          <a:bodyPr wrap="square">
            <a:spAutoFit/>
          </a:bodyPr>
          <a:lstStyle/>
          <a:p>
            <a:pPr algn="ctr"/>
            <a:r>
              <a:rPr lang="en-US" sz="2000" dirty="0" smtClean="0">
                <a:solidFill>
                  <a:srgbClr val="3B5998"/>
                </a:solidFill>
              </a:rPr>
              <a:t>●●●●●●●●●</a:t>
            </a:r>
            <a:r>
              <a:rPr lang="en-US" sz="3600" dirty="0" smtClean="0">
                <a:solidFill>
                  <a:srgbClr val="3B5998"/>
                </a:solidFill>
              </a:rPr>
              <a:t> </a:t>
            </a:r>
            <a:r>
              <a:rPr lang="en-US" sz="4800" dirty="0" smtClean="0">
                <a:solidFill>
                  <a:srgbClr val="3B5998"/>
                </a:solidFill>
              </a:rPr>
              <a:t>●●●</a:t>
            </a:r>
            <a:r>
              <a:rPr lang="en-US" sz="3600" dirty="0" smtClean="0">
                <a:solidFill>
                  <a:srgbClr val="3B5998"/>
                </a:solidFill>
              </a:rPr>
              <a:t> </a:t>
            </a:r>
            <a:r>
              <a:rPr lang="en-US" sz="3200" dirty="0" smtClean="0">
                <a:solidFill>
                  <a:srgbClr val="3B5998"/>
                </a:solidFill>
              </a:rPr>
              <a:t>●●●●●●</a:t>
            </a:r>
            <a:endParaRPr lang="en-US" sz="3200" dirty="0">
              <a:solidFill>
                <a:srgbClr val="3B5998"/>
              </a:solidFill>
            </a:endParaRPr>
          </a:p>
        </p:txBody>
      </p:sp>
      <p:sp>
        <p:nvSpPr>
          <p:cNvPr id="16" name="Rectangle 15"/>
          <p:cNvSpPr/>
          <p:nvPr/>
        </p:nvSpPr>
        <p:spPr>
          <a:xfrm>
            <a:off x="533400" y="3867090"/>
            <a:ext cx="1584088" cy="400110"/>
          </a:xfrm>
          <a:prstGeom prst="rect">
            <a:avLst/>
          </a:prstGeom>
        </p:spPr>
        <p:txBody>
          <a:bodyPr wrap="none">
            <a:spAutoFit/>
          </a:bodyPr>
          <a:lstStyle/>
          <a:p>
            <a:r>
              <a:rPr lang="en-US" sz="2000" dirty="0" smtClean="0">
                <a:solidFill>
                  <a:srgbClr val="3B5998"/>
                </a:solidFill>
              </a:rPr>
              <a:t>●●●●●●●●●</a:t>
            </a:r>
            <a:endParaRPr lang="en-US" sz="2000" dirty="0">
              <a:solidFill>
                <a:srgbClr val="3B5998"/>
              </a:solidFill>
            </a:endParaRPr>
          </a:p>
        </p:txBody>
      </p:sp>
      <p:sp>
        <p:nvSpPr>
          <p:cNvPr id="17" name="Rectangle 16"/>
          <p:cNvSpPr/>
          <p:nvPr/>
        </p:nvSpPr>
        <p:spPr>
          <a:xfrm>
            <a:off x="7162800" y="3810000"/>
            <a:ext cx="1790875" cy="523220"/>
          </a:xfrm>
          <a:prstGeom prst="rect">
            <a:avLst/>
          </a:prstGeom>
        </p:spPr>
        <p:txBody>
          <a:bodyPr wrap="none">
            <a:spAutoFit/>
          </a:bodyPr>
          <a:lstStyle/>
          <a:p>
            <a:r>
              <a:rPr lang="en-US" sz="2000" dirty="0" smtClean="0">
                <a:solidFill>
                  <a:srgbClr val="3B5998"/>
                </a:solidFill>
              </a:rPr>
              <a:t>●●● </a:t>
            </a:r>
            <a:r>
              <a:rPr lang="en-US" sz="2800" dirty="0" smtClean="0">
                <a:solidFill>
                  <a:srgbClr val="3B5998"/>
                </a:solidFill>
              </a:rPr>
              <a:t>●●●●●</a:t>
            </a:r>
            <a:endParaRPr lang="en-US" sz="2800" dirty="0">
              <a:solidFill>
                <a:srgbClr val="3B5998"/>
              </a:solidFill>
            </a:endParaRPr>
          </a:p>
        </p:txBody>
      </p:sp>
      <p:sp>
        <p:nvSpPr>
          <p:cNvPr id="23" name="TextBox 22"/>
          <p:cNvSpPr txBox="1"/>
          <p:nvPr/>
        </p:nvSpPr>
        <p:spPr>
          <a:xfrm>
            <a:off x="3358815" y="1143000"/>
            <a:ext cx="2331985" cy="369332"/>
          </a:xfrm>
          <a:prstGeom prst="rect">
            <a:avLst/>
          </a:prstGeom>
          <a:noFill/>
        </p:spPr>
        <p:txBody>
          <a:bodyPr wrap="none" rtlCol="0">
            <a:spAutoFit/>
          </a:bodyPr>
          <a:lstStyle/>
          <a:p>
            <a:r>
              <a:rPr lang="en-US" dirty="0" smtClean="0">
                <a:solidFill>
                  <a:schemeClr val="tx1">
                    <a:lumMod val="65000"/>
                    <a:lumOff val="35000"/>
                  </a:schemeClr>
                </a:solidFill>
                <a:latin typeface="+mj-lt"/>
              </a:rPr>
              <a:t>July 2008 – March 2009</a:t>
            </a:r>
            <a:endParaRPr lang="en-US" dirty="0">
              <a:solidFill>
                <a:schemeClr val="tx1">
                  <a:lumMod val="65000"/>
                  <a:lumOff val="35000"/>
                </a:schemeClr>
              </a:solidFill>
              <a:latin typeface="+mj-lt"/>
            </a:endParaRPr>
          </a:p>
        </p:txBody>
      </p:sp>
      <p:sp>
        <p:nvSpPr>
          <p:cNvPr id="18" name="Title 1"/>
          <p:cNvSpPr>
            <a:spLocks noGrp="1"/>
          </p:cNvSpPr>
          <p:nvPr>
            <p:ph type="title"/>
          </p:nvPr>
        </p:nvSpPr>
        <p:spPr>
          <a:xfrm>
            <a:off x="457200" y="274638"/>
            <a:ext cx="8229600" cy="1143000"/>
          </a:xfrm>
        </p:spPr>
        <p:txBody>
          <a:bodyPr/>
          <a:lstStyle/>
          <a:p>
            <a:pPr algn="ctr"/>
            <a:r>
              <a:rPr lang="en-US" dirty="0" err="1" smtClean="0"/>
              <a:t>Collabio’s</a:t>
            </a:r>
            <a:r>
              <a:rPr lang="en-US" dirty="0" smtClean="0"/>
              <a:t> usage on Facebook</a:t>
            </a:r>
            <a:endParaRPr lang="en-US" dirty="0"/>
          </a:p>
        </p:txBody>
      </p:sp>
      <p:sp>
        <p:nvSpPr>
          <p:cNvPr id="22" name="TextBox 21"/>
          <p:cNvSpPr txBox="1"/>
          <p:nvPr/>
        </p:nvSpPr>
        <p:spPr>
          <a:xfrm>
            <a:off x="7835757" y="5534561"/>
            <a:ext cx="1308243" cy="1323439"/>
          </a:xfrm>
          <a:prstGeom prst="rect">
            <a:avLst/>
          </a:prstGeom>
          <a:noFill/>
        </p:spPr>
        <p:txBody>
          <a:bodyPr wrap="none" rtlCol="0">
            <a:spAutoFit/>
          </a:bodyPr>
          <a:lstStyle/>
          <a:p>
            <a:r>
              <a:rPr lang="en-US" sz="1600" dirty="0" smtClean="0">
                <a:solidFill>
                  <a:schemeClr val="tx1">
                    <a:lumMod val="50000"/>
                    <a:lumOff val="50000"/>
                  </a:schemeClr>
                </a:solidFill>
              </a:rPr>
              <a:t>Introduction</a:t>
            </a:r>
          </a:p>
          <a:p>
            <a:r>
              <a:rPr lang="en-US" sz="1600" dirty="0" smtClean="0">
                <a:solidFill>
                  <a:schemeClr val="tx1">
                    <a:lumMod val="50000"/>
                    <a:lumOff val="50000"/>
                  </a:schemeClr>
                </a:solidFill>
              </a:rPr>
              <a:t>Demo</a:t>
            </a:r>
          </a:p>
          <a:p>
            <a:r>
              <a:rPr lang="en-US" sz="1600" dirty="0" smtClean="0">
                <a:solidFill>
                  <a:schemeClr val="tx1">
                    <a:lumMod val="50000"/>
                    <a:lumOff val="50000"/>
                  </a:schemeClr>
                </a:solidFill>
              </a:rPr>
              <a:t>Related Work</a:t>
            </a:r>
          </a:p>
          <a:p>
            <a:r>
              <a:rPr lang="en-US" sz="1600" dirty="0" smtClean="0">
                <a:solidFill>
                  <a:srgbClr val="C67F07"/>
                </a:solidFill>
              </a:rPr>
              <a:t>Evaluation</a:t>
            </a:r>
          </a:p>
          <a:p>
            <a:r>
              <a:rPr lang="en-US" sz="1600" dirty="0" smtClean="0">
                <a:solidFill>
                  <a:schemeClr val="tx1">
                    <a:lumMod val="50000"/>
                    <a:lumOff val="50000"/>
                  </a:schemeClr>
                </a:solidFill>
              </a:rPr>
              <a:t>Future Work</a:t>
            </a:r>
          </a:p>
        </p:txBody>
      </p:sp>
      <p:sp>
        <p:nvSpPr>
          <p:cNvPr id="24" name="TextBox 23"/>
          <p:cNvSpPr txBox="1"/>
          <p:nvPr/>
        </p:nvSpPr>
        <p:spPr>
          <a:xfrm rot="16200000">
            <a:off x="7123996" y="5980997"/>
            <a:ext cx="1292341" cy="461665"/>
          </a:xfrm>
          <a:prstGeom prst="rect">
            <a:avLst/>
          </a:prstGeom>
          <a:noFill/>
        </p:spPr>
        <p:txBody>
          <a:bodyPr wrap="none" rtlCol="0">
            <a:spAutoFit/>
          </a:bodyPr>
          <a:lstStyle/>
          <a:p>
            <a:r>
              <a:rPr lang="en-US" sz="2400" dirty="0" smtClean="0">
                <a:solidFill>
                  <a:schemeClr val="tx1">
                    <a:lumMod val="50000"/>
                    <a:lumOff val="50000"/>
                  </a:schemeClr>
                </a:solidFill>
                <a:latin typeface="Myriad Pro Light SemiExt" pitchFamily="34" charset="0"/>
              </a:rPr>
              <a:t>Collabio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lstStyle/>
          <a:p>
            <a:r>
              <a:rPr lang="en-US" dirty="0" smtClean="0"/>
              <a:t>Are Collabio tags accurate?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Accuracy survey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Participants were shown nine of their own tags:</a:t>
            </a:r>
          </a:p>
          <a:p>
            <a:pPr marL="365760" indent="-365760">
              <a:buFont typeface="Myriad Pro" pitchFamily="34" charset="0"/>
              <a:buChar char="–"/>
            </a:pPr>
            <a:r>
              <a:rPr lang="en-US" dirty="0" smtClean="0">
                <a:solidFill>
                  <a:srgbClr val="C67F07"/>
                </a:solidFill>
              </a:rPr>
              <a:t>Popular</a:t>
            </a:r>
            <a:r>
              <a:rPr lang="en-US" dirty="0" smtClean="0"/>
              <a:t> </a:t>
            </a:r>
            <a:r>
              <a:rPr lang="en-US" dirty="0" smtClean="0">
                <a:solidFill>
                  <a:srgbClr val="C67F07"/>
                </a:solidFill>
              </a:rPr>
              <a:t>Tags</a:t>
            </a:r>
            <a:r>
              <a:rPr lang="en-US" dirty="0" smtClean="0"/>
              <a:t>: 3 most popular tags</a:t>
            </a:r>
          </a:p>
          <a:p>
            <a:pPr marL="365760" indent="-365760">
              <a:buFont typeface="Myriad Pro" pitchFamily="34" charset="0"/>
              <a:buChar char="–"/>
            </a:pPr>
            <a:r>
              <a:rPr lang="en-US" dirty="0" smtClean="0">
                <a:solidFill>
                  <a:schemeClr val="accent1">
                    <a:lumMod val="75000"/>
                  </a:schemeClr>
                </a:solidFill>
              </a:rPr>
              <a:t>Unique Tags</a:t>
            </a:r>
            <a:r>
              <a:rPr lang="en-US" dirty="0" smtClean="0"/>
              <a:t>: 3 random tags applied by only one friend</a:t>
            </a:r>
          </a:p>
          <a:p>
            <a:pPr marL="365760" indent="-365760">
              <a:buFont typeface="Myriad Pro" pitchFamily="34" charset="0"/>
              <a:buChar char="–"/>
            </a:pPr>
            <a:r>
              <a:rPr lang="en-US" dirty="0" smtClean="0">
                <a:solidFill>
                  <a:schemeClr val="tx1">
                    <a:lumMod val="50000"/>
                    <a:lumOff val="50000"/>
                  </a:schemeClr>
                </a:solidFill>
              </a:rPr>
              <a:t>Middling Tags: </a:t>
            </a:r>
            <a:r>
              <a:rPr lang="en-US" dirty="0" smtClean="0"/>
              <a:t>3 random tags applied more than once, but less than the popular tags</a:t>
            </a:r>
          </a:p>
          <a:p>
            <a:pPr marL="365760" indent="-365760">
              <a:buFont typeface="Myriad Pro" pitchFamily="34" charset="0"/>
              <a:buChar char="–"/>
            </a:pPr>
            <a:endParaRPr lang="en-US" dirty="0" smtClean="0"/>
          </a:p>
          <a:p>
            <a:pPr>
              <a:buNone/>
            </a:pPr>
            <a:r>
              <a:rPr lang="en-US" dirty="0" smtClean="0"/>
              <a:t>7-point </a:t>
            </a:r>
            <a:r>
              <a:rPr lang="en-US" dirty="0" err="1" smtClean="0"/>
              <a:t>Likert</a:t>
            </a:r>
            <a:r>
              <a:rPr lang="en-US" dirty="0" smtClean="0"/>
              <a:t> rating scale for each tag:</a:t>
            </a:r>
            <a:br>
              <a:rPr lang="en-US" dirty="0" smtClean="0"/>
            </a:br>
            <a:r>
              <a:rPr lang="en-US" dirty="0" smtClean="0"/>
              <a:t>“</a:t>
            </a:r>
            <a:r>
              <a:rPr lang="en-US" dirty="0"/>
              <a:t>This is a good tag for me.”</a:t>
            </a:r>
          </a:p>
          <a:p>
            <a:pPr marL="0" indent="0">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Accuracy results </a:t>
            </a:r>
            <a:r>
              <a:rPr lang="en-US" sz="1800" dirty="0" smtClean="0"/>
              <a:t>N=49</a:t>
            </a:r>
            <a:endParaRPr lang="en-US" dirty="0"/>
          </a:p>
        </p:txBody>
      </p:sp>
      <p:sp>
        <p:nvSpPr>
          <p:cNvPr id="8" name="Rectangle 7"/>
          <p:cNvSpPr/>
          <p:nvPr/>
        </p:nvSpPr>
        <p:spPr>
          <a:xfrm>
            <a:off x="457200" y="4968895"/>
            <a:ext cx="8130431" cy="800219"/>
          </a:xfrm>
          <a:prstGeom prst="rect">
            <a:avLst/>
          </a:prstGeom>
        </p:spPr>
        <p:txBody>
          <a:bodyPr wrap="none">
            <a:spAutoFit/>
          </a:bodyPr>
          <a:lstStyle/>
          <a:p>
            <a:r>
              <a:rPr lang="en-US" sz="2800" dirty="0" smtClean="0"/>
              <a:t>The more popular the tag, the more accurate the fact.</a:t>
            </a:r>
          </a:p>
          <a:p>
            <a:pPr lvl="1"/>
            <a:r>
              <a:rPr lang="en-US" dirty="0" smtClean="0"/>
              <a:t>all </a:t>
            </a:r>
            <a:r>
              <a:rPr lang="en-US" dirty="0" err="1" smtClean="0"/>
              <a:t>pairwise</a:t>
            </a:r>
            <a:r>
              <a:rPr lang="en-US" dirty="0" smtClean="0"/>
              <a:t> comparisons are significant </a:t>
            </a:r>
            <a:r>
              <a:rPr lang="en-US" i="1" dirty="0" smtClean="0"/>
              <a:t>p &lt; .001</a:t>
            </a:r>
            <a:endParaRPr lang="en-US" dirty="0" smtClean="0"/>
          </a:p>
        </p:txBody>
      </p:sp>
      <p:graphicFrame>
        <p:nvGraphicFramePr>
          <p:cNvPr id="6" name="Chart 5"/>
          <p:cNvGraphicFramePr/>
          <p:nvPr/>
        </p:nvGraphicFramePr>
        <p:xfrm>
          <a:off x="533400" y="1219200"/>
          <a:ext cx="8305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Popularity results </a:t>
            </a:r>
            <a:r>
              <a:rPr lang="en-US" sz="1800" dirty="0" smtClean="0"/>
              <a:t>N=49</a:t>
            </a:r>
            <a:endParaRPr lang="en-US" dirty="0"/>
          </a:p>
        </p:txBody>
      </p:sp>
      <p:sp>
        <p:nvSpPr>
          <p:cNvPr id="8" name="Rectangle 7"/>
          <p:cNvSpPr/>
          <p:nvPr/>
        </p:nvSpPr>
        <p:spPr>
          <a:xfrm>
            <a:off x="457200" y="4968895"/>
            <a:ext cx="8610883" cy="800219"/>
          </a:xfrm>
          <a:prstGeom prst="rect">
            <a:avLst/>
          </a:prstGeom>
        </p:spPr>
        <p:txBody>
          <a:bodyPr wrap="none">
            <a:spAutoFit/>
          </a:bodyPr>
          <a:lstStyle/>
          <a:p>
            <a:r>
              <a:rPr lang="en-US" sz="2800" dirty="0" smtClean="0"/>
              <a:t>The more popular the tag, the more well-known the fact.</a:t>
            </a:r>
          </a:p>
          <a:p>
            <a:pPr lvl="1"/>
            <a:r>
              <a:rPr lang="en-US" dirty="0" smtClean="0"/>
              <a:t>all </a:t>
            </a:r>
            <a:r>
              <a:rPr lang="en-US" dirty="0" err="1" smtClean="0"/>
              <a:t>pairwise</a:t>
            </a:r>
            <a:r>
              <a:rPr lang="en-US" dirty="0" smtClean="0"/>
              <a:t> comparisons are significant </a:t>
            </a:r>
            <a:r>
              <a:rPr lang="en-US" i="1" dirty="0" smtClean="0"/>
              <a:t>p &lt; .001</a:t>
            </a:r>
          </a:p>
        </p:txBody>
      </p:sp>
      <p:graphicFrame>
        <p:nvGraphicFramePr>
          <p:cNvPr id="6" name="Chart 5"/>
          <p:cNvGraphicFramePr/>
          <p:nvPr/>
        </p:nvGraphicFramePr>
        <p:xfrm>
          <a:off x="533400" y="1219200"/>
          <a:ext cx="8305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20040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Yes, even</a:t>
            </a:r>
            <a:r>
              <a:rPr kumimoji="0" lang="en-US" sz="4400" b="0" i="0" u="none" strike="noStrike" kern="1200" cap="none" spc="0" normalizeH="0" noProof="0" dirty="0" smtClean="0">
                <a:ln>
                  <a:noFill/>
                </a:ln>
                <a:solidFill>
                  <a:schemeClr val="tx1"/>
                </a:solidFill>
                <a:effectLst/>
                <a:uLnTx/>
                <a:uFillTx/>
                <a:latin typeface="+mj-lt"/>
                <a:ea typeface="+mj-ea"/>
                <a:cs typeface="+mj-cs"/>
              </a:rPr>
              <a:t> the </a:t>
            </a:r>
            <a:r>
              <a:rPr kumimoji="0" lang="en-US" sz="4400" b="0" i="0" u="none" strike="noStrike" kern="1200" cap="none" spc="0" normalizeH="0" noProof="0" dirty="0" smtClean="0">
                <a:ln>
                  <a:noFill/>
                </a:ln>
                <a:effectLst/>
                <a:uLnTx/>
                <a:uFillTx/>
                <a:latin typeface="+mj-lt"/>
                <a:ea typeface="+mj-ea"/>
                <a:cs typeface="+mj-cs"/>
              </a:rPr>
              <a:t>uncommon</a:t>
            </a:r>
            <a:r>
              <a:rPr kumimoji="0" lang="en-US" sz="4400" b="0" i="0" u="none" strike="noStrike" kern="1200" cap="none" spc="0" normalizeH="0" noProof="0" dirty="0" smtClean="0">
                <a:ln>
                  <a:noFill/>
                </a:ln>
                <a:solidFill>
                  <a:schemeClr val="tx1">
                    <a:lumMod val="50000"/>
                    <a:lumOff val="50000"/>
                  </a:schemeClr>
                </a:solidFill>
                <a:effectLst/>
                <a:uLnTx/>
                <a:uFillTx/>
                <a:latin typeface="+mj-lt"/>
                <a:ea typeface="+mj-ea"/>
                <a:cs typeface="+mj-cs"/>
              </a:rPr>
              <a:t> </a:t>
            </a:r>
            <a:r>
              <a:rPr kumimoji="0" lang="en-US" sz="4400" b="0" i="0" u="none" strike="noStrike" kern="1200" cap="none" spc="0" normalizeH="0" noProof="0" dirty="0" smtClean="0">
                <a:ln>
                  <a:noFill/>
                </a:ln>
                <a:solidFill>
                  <a:schemeClr val="tx1"/>
                </a:solidFill>
                <a:effectLst/>
                <a:uLnTx/>
                <a:uFillTx/>
                <a:latin typeface="+mj-lt"/>
                <a:ea typeface="+mj-ea"/>
                <a:cs typeface="+mj-cs"/>
              </a:rPr>
              <a:t>ones.</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2" name="Title 1"/>
          <p:cNvSpPr>
            <a:spLocks noGrp="1"/>
          </p:cNvSpPr>
          <p:nvPr>
            <p:ph type="title"/>
          </p:nvPr>
        </p:nvSpPr>
        <p:spPr>
          <a:xfrm>
            <a:off x="457200" y="2362200"/>
            <a:ext cx="8229600" cy="1143000"/>
          </a:xfrm>
        </p:spPr>
        <p:txBody>
          <a:bodyPr/>
          <a:lstStyle/>
          <a:p>
            <a:r>
              <a:rPr lang="en-US" dirty="0" smtClean="0"/>
              <a:t>Are Collabio tags accurate?</a:t>
            </a:r>
            <a:endParaRPr lang="en-US" dirty="0"/>
          </a:p>
        </p:txBody>
      </p:sp>
      <p:sp>
        <p:nvSpPr>
          <p:cNvPr id="3" name="Title 1"/>
          <p:cNvSpPr txBox="1">
            <a:spLocks/>
          </p:cNvSpPr>
          <p:nvPr/>
        </p:nvSpPr>
        <p:spPr>
          <a:xfrm>
            <a:off x="457200" y="320040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Yes, even</a:t>
            </a:r>
            <a:r>
              <a:rPr kumimoji="0" lang="en-US" sz="4400" b="0" i="0" u="none" strike="noStrike" kern="1200" cap="none" spc="0" normalizeH="0" noProof="0" dirty="0" smtClean="0">
                <a:ln>
                  <a:noFill/>
                </a:ln>
                <a:solidFill>
                  <a:schemeClr val="tx1"/>
                </a:solidFill>
                <a:effectLst/>
                <a:uLnTx/>
                <a:uFillTx/>
                <a:latin typeface="+mj-lt"/>
                <a:ea typeface="+mj-ea"/>
                <a:cs typeface="+mj-cs"/>
              </a:rPr>
              <a:t> the </a:t>
            </a:r>
            <a:r>
              <a:rPr kumimoji="0" lang="en-US" sz="4400" b="0" i="0" u="none" strike="noStrike" kern="1200" cap="none" spc="0" normalizeH="0" noProof="0" dirty="0" smtClean="0">
                <a:ln>
                  <a:noFill/>
                </a:ln>
                <a:solidFill>
                  <a:schemeClr val="tx1">
                    <a:lumMod val="50000"/>
                    <a:lumOff val="50000"/>
                  </a:schemeClr>
                </a:solidFill>
                <a:effectLst/>
                <a:uLnTx/>
                <a:uFillTx/>
                <a:latin typeface="+mj-lt"/>
                <a:ea typeface="+mj-ea"/>
                <a:cs typeface="+mj-cs"/>
              </a:rPr>
              <a:t>uncommon </a:t>
            </a:r>
            <a:r>
              <a:rPr kumimoji="0" lang="en-US" sz="4400" b="0" i="0" u="none" strike="noStrike" kern="1200" cap="none" spc="0" normalizeH="0" noProof="0" dirty="0" smtClean="0">
                <a:ln>
                  <a:noFill/>
                </a:ln>
                <a:solidFill>
                  <a:schemeClr val="tx1"/>
                </a:solidFill>
                <a:effectLst/>
                <a:uLnTx/>
                <a:uFillTx/>
                <a:latin typeface="+mj-lt"/>
                <a:ea typeface="+mj-ea"/>
                <a:cs typeface="+mj-cs"/>
              </a:rPr>
              <a:t>ones.</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36220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Are Collabio tags novel?</a:t>
            </a:r>
          </a:p>
        </p:txBody>
      </p:sp>
      <p:sp>
        <p:nvSpPr>
          <p:cNvPr id="5" name="Content Placeholder 2"/>
          <p:cNvSpPr>
            <a:spLocks noGrp="1"/>
          </p:cNvSpPr>
          <p:nvPr>
            <p:ph idx="1"/>
          </p:nvPr>
        </p:nvSpPr>
        <p:spPr>
          <a:xfrm>
            <a:off x="1635498" y="4124980"/>
            <a:ext cx="1676400" cy="762000"/>
          </a:xfrm>
        </p:spPr>
        <p:txBody>
          <a:bodyPr>
            <a:noAutofit/>
          </a:bodyPr>
          <a:lstStyle/>
          <a:p>
            <a:pPr algn="ctr">
              <a:buNone/>
            </a:pPr>
            <a:r>
              <a:rPr lang="en-US" sz="3600" dirty="0" smtClean="0">
                <a:solidFill>
                  <a:srgbClr val="385D8A"/>
                </a:solidFill>
              </a:rPr>
              <a:t>MIT</a:t>
            </a:r>
          </a:p>
        </p:txBody>
      </p:sp>
      <p:sp>
        <p:nvSpPr>
          <p:cNvPr id="6" name="Rectangle 5"/>
          <p:cNvSpPr/>
          <p:nvPr/>
        </p:nvSpPr>
        <p:spPr>
          <a:xfrm>
            <a:off x="381000" y="4142780"/>
            <a:ext cx="1483098" cy="523220"/>
          </a:xfrm>
          <a:prstGeom prst="rect">
            <a:avLst/>
          </a:prstGeom>
        </p:spPr>
        <p:txBody>
          <a:bodyPr wrap="none">
            <a:spAutoFit/>
          </a:bodyPr>
          <a:lstStyle/>
          <a:p>
            <a:r>
              <a:rPr lang="en-US" sz="2800" dirty="0" smtClean="0">
                <a:solidFill>
                  <a:srgbClr val="3B5998"/>
                </a:solidFill>
              </a:rPr>
              <a:t>●●●●●●</a:t>
            </a:r>
            <a:endParaRPr lang="en-US" sz="2800" dirty="0">
              <a:solidFill>
                <a:srgbClr val="3B5998"/>
              </a:solidFill>
            </a:endParaRPr>
          </a:p>
        </p:txBody>
      </p:sp>
      <p:sp>
        <p:nvSpPr>
          <p:cNvPr id="7" name="Rectangle 6"/>
          <p:cNvSpPr/>
          <p:nvPr/>
        </p:nvSpPr>
        <p:spPr>
          <a:xfrm>
            <a:off x="794639" y="3439180"/>
            <a:ext cx="3431660" cy="646331"/>
          </a:xfrm>
          <a:prstGeom prst="rect">
            <a:avLst/>
          </a:prstGeom>
        </p:spPr>
        <p:txBody>
          <a:bodyPr wrap="square">
            <a:spAutoFit/>
          </a:bodyPr>
          <a:lstStyle/>
          <a:p>
            <a:r>
              <a:rPr lang="en-US" sz="3600" dirty="0" smtClean="0">
                <a:solidFill>
                  <a:srgbClr val="3B5998"/>
                </a:solidFill>
              </a:rPr>
              <a:t>●●● </a:t>
            </a:r>
            <a:r>
              <a:rPr lang="en-US" sz="2000" dirty="0" smtClean="0">
                <a:solidFill>
                  <a:srgbClr val="3B5998"/>
                </a:solidFill>
              </a:rPr>
              <a:t>●●●●●●●●●</a:t>
            </a:r>
            <a:r>
              <a:rPr lang="en-US" sz="3600" dirty="0" smtClean="0">
                <a:solidFill>
                  <a:srgbClr val="3B5998"/>
                </a:solidFill>
              </a:rPr>
              <a:t> ●●●</a:t>
            </a:r>
            <a:endParaRPr lang="en-US" sz="3200" dirty="0">
              <a:solidFill>
                <a:srgbClr val="3B5998"/>
              </a:solidFill>
            </a:endParaRPr>
          </a:p>
        </p:txBody>
      </p:sp>
      <p:sp>
        <p:nvSpPr>
          <p:cNvPr id="8" name="Rectangle 7"/>
          <p:cNvSpPr/>
          <p:nvPr/>
        </p:nvSpPr>
        <p:spPr>
          <a:xfrm>
            <a:off x="1117135" y="4673620"/>
            <a:ext cx="2286203" cy="584775"/>
          </a:xfrm>
          <a:prstGeom prst="rect">
            <a:avLst/>
          </a:prstGeom>
        </p:spPr>
        <p:txBody>
          <a:bodyPr wrap="none">
            <a:spAutoFit/>
          </a:bodyPr>
          <a:lstStyle/>
          <a:p>
            <a:r>
              <a:rPr lang="en-US" sz="1400" dirty="0" smtClean="0">
                <a:solidFill>
                  <a:srgbClr val="3B5998"/>
                </a:solidFill>
              </a:rPr>
              <a:t>●●●</a:t>
            </a:r>
            <a:r>
              <a:rPr lang="en-US" sz="2800" dirty="0" smtClean="0">
                <a:solidFill>
                  <a:srgbClr val="3B5998"/>
                </a:solidFill>
              </a:rPr>
              <a:t> </a:t>
            </a:r>
            <a:r>
              <a:rPr lang="en-US" sz="3200" dirty="0" smtClean="0">
                <a:solidFill>
                  <a:srgbClr val="3B5998"/>
                </a:solidFill>
              </a:rPr>
              <a:t>●●●</a:t>
            </a:r>
            <a:r>
              <a:rPr lang="en-US" sz="2800" dirty="0" smtClean="0">
                <a:solidFill>
                  <a:srgbClr val="3B5998"/>
                </a:solidFill>
              </a:rPr>
              <a:t> ●●●●</a:t>
            </a:r>
            <a:endParaRPr lang="en-US" sz="2800" dirty="0">
              <a:solidFill>
                <a:srgbClr val="3B5998"/>
              </a:solidFill>
            </a:endParaRPr>
          </a:p>
        </p:txBody>
      </p:sp>
      <p:sp>
        <p:nvSpPr>
          <p:cNvPr id="10" name="Rectangle 9"/>
          <p:cNvSpPr/>
          <p:nvPr/>
        </p:nvSpPr>
        <p:spPr>
          <a:xfrm>
            <a:off x="3235698" y="4201180"/>
            <a:ext cx="1050288" cy="523220"/>
          </a:xfrm>
          <a:prstGeom prst="rect">
            <a:avLst/>
          </a:prstGeom>
        </p:spPr>
        <p:txBody>
          <a:bodyPr wrap="none">
            <a:spAutoFit/>
          </a:bodyPr>
          <a:lstStyle/>
          <a:p>
            <a:r>
              <a:rPr lang="en-US" sz="2800" dirty="0" smtClean="0">
                <a:solidFill>
                  <a:srgbClr val="3B5998"/>
                </a:solidFill>
              </a:rPr>
              <a:t>●●●●</a:t>
            </a:r>
            <a:endParaRPr lang="en-US" sz="2800" dirty="0">
              <a:solidFill>
                <a:srgbClr val="3B5998"/>
              </a:solidFill>
            </a:endParaRPr>
          </a:p>
        </p:txBody>
      </p:sp>
      <p:sp>
        <p:nvSpPr>
          <p:cNvPr id="12" name="Rectangle 11"/>
          <p:cNvSpPr/>
          <p:nvPr/>
        </p:nvSpPr>
        <p:spPr>
          <a:xfrm>
            <a:off x="721098" y="5401270"/>
            <a:ext cx="1584088" cy="400110"/>
          </a:xfrm>
          <a:prstGeom prst="rect">
            <a:avLst/>
          </a:prstGeom>
        </p:spPr>
        <p:txBody>
          <a:bodyPr wrap="none">
            <a:spAutoFit/>
          </a:bodyPr>
          <a:lstStyle/>
          <a:p>
            <a:r>
              <a:rPr lang="en-US" sz="2000" dirty="0" smtClean="0">
                <a:solidFill>
                  <a:srgbClr val="3B5998"/>
                </a:solidFill>
              </a:rPr>
              <a:t>●●●●●●●●●</a:t>
            </a:r>
            <a:endParaRPr lang="en-US" sz="2000" dirty="0">
              <a:solidFill>
                <a:srgbClr val="3B5998"/>
              </a:solidFill>
            </a:endParaRPr>
          </a:p>
        </p:txBody>
      </p:sp>
      <p:sp>
        <p:nvSpPr>
          <p:cNvPr id="13" name="Rectangle 12"/>
          <p:cNvSpPr/>
          <p:nvPr/>
        </p:nvSpPr>
        <p:spPr>
          <a:xfrm>
            <a:off x="2473698" y="5344180"/>
            <a:ext cx="1790875" cy="523220"/>
          </a:xfrm>
          <a:prstGeom prst="rect">
            <a:avLst/>
          </a:prstGeom>
        </p:spPr>
        <p:txBody>
          <a:bodyPr wrap="none">
            <a:spAutoFit/>
          </a:bodyPr>
          <a:lstStyle/>
          <a:p>
            <a:r>
              <a:rPr lang="en-US" sz="2000" dirty="0" smtClean="0">
                <a:solidFill>
                  <a:srgbClr val="3B5998"/>
                </a:solidFill>
              </a:rPr>
              <a:t>●●● </a:t>
            </a:r>
            <a:r>
              <a:rPr lang="en-US" sz="2800" dirty="0" smtClean="0">
                <a:solidFill>
                  <a:srgbClr val="3B5998"/>
                </a:solidFill>
              </a:rPr>
              <a:t>●●●●●</a:t>
            </a:r>
            <a:endParaRPr lang="en-US" sz="2800" dirty="0">
              <a:solidFill>
                <a:srgbClr val="3B5998"/>
              </a:solidFill>
            </a:endParaRPr>
          </a:p>
        </p:txBody>
      </p:sp>
      <p:sp>
        <p:nvSpPr>
          <p:cNvPr id="14" name="TextBox 13"/>
          <p:cNvSpPr txBox="1"/>
          <p:nvPr/>
        </p:nvSpPr>
        <p:spPr>
          <a:xfrm>
            <a:off x="4668622" y="3559076"/>
            <a:ext cx="4322978" cy="2308324"/>
          </a:xfrm>
          <a:prstGeom prst="rect">
            <a:avLst/>
          </a:prstGeom>
          <a:noFill/>
        </p:spPr>
        <p:txBody>
          <a:bodyPr wrap="none" rtlCol="0">
            <a:spAutoFit/>
          </a:bodyPr>
          <a:lstStyle/>
          <a:p>
            <a:r>
              <a:rPr lang="en-US" sz="2400" b="1" dirty="0" smtClean="0"/>
              <a:t>Basic Information </a:t>
            </a:r>
          </a:p>
          <a:p>
            <a:r>
              <a:rPr lang="en-US" sz="2400" dirty="0" smtClean="0"/>
              <a:t>Networks:	MIT Grad Student</a:t>
            </a:r>
            <a:br>
              <a:rPr lang="en-US" sz="2400" dirty="0" smtClean="0"/>
            </a:br>
            <a:r>
              <a:rPr lang="en-US" sz="2400" dirty="0" smtClean="0"/>
              <a:t>		Stanford Alum '06</a:t>
            </a:r>
          </a:p>
          <a:p>
            <a:r>
              <a:rPr lang="en-US" sz="2400" dirty="0" smtClean="0"/>
              <a:t>Sex: 		Male</a:t>
            </a:r>
          </a:p>
          <a:p>
            <a:r>
              <a:rPr lang="en-US" sz="2400" dirty="0" smtClean="0"/>
              <a:t>Birthday: 	June 16, 1984</a:t>
            </a:r>
          </a:p>
          <a:p>
            <a:r>
              <a:rPr lang="en-US" sz="2400" dirty="0" smtClean="0"/>
              <a:t>Hometown:	Irvine, 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P spid="8" grpId="0"/>
      <p:bldP spid="10"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trained raters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Asked to find evidence on Facebook for 12 tags for each of twenty Collabio users.</a:t>
            </a:r>
          </a:p>
          <a:p>
            <a:pPr marL="0" indent="0">
              <a:buNone/>
            </a:pPr>
            <a:r>
              <a:rPr lang="en-US" dirty="0" smtClean="0">
                <a:solidFill>
                  <a:schemeClr val="tx1">
                    <a:lumMod val="50000"/>
                    <a:lumOff val="50000"/>
                  </a:schemeClr>
                </a:solidFill>
              </a:rPr>
              <a:t>	9 tags + 3 fakes as a control</a:t>
            </a:r>
          </a:p>
          <a:p>
            <a:pPr marL="0" indent="0">
              <a:buNone/>
            </a:pPr>
            <a:endParaRPr lang="en-US" dirty="0" smtClean="0"/>
          </a:p>
          <a:p>
            <a:pPr marL="0" indent="0">
              <a:buNone/>
            </a:pPr>
            <a:r>
              <a:rPr lang="en-US" dirty="0" err="1" smtClean="0"/>
              <a:t>Likert</a:t>
            </a:r>
            <a:r>
              <a:rPr lang="en-US" dirty="0" smtClean="0"/>
              <a:t> scale: </a:t>
            </a:r>
            <a:r>
              <a:rPr lang="en-US" dirty="0"/>
              <a:t>“I can find strong evidence that the tag applies to this individual</a:t>
            </a:r>
            <a:r>
              <a:rPr lang="en-US" dirty="0" smtClean="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448800" cy="3352800"/>
          </a:xfrm>
        </p:spPr>
        <p:txBody>
          <a:bodyPr>
            <a:noAutofit/>
          </a:bodyPr>
          <a:lstStyle/>
          <a:p>
            <a:pPr marL="0" indent="0">
              <a:buNone/>
            </a:pPr>
            <a:r>
              <a:rPr lang="en-US" sz="11500" dirty="0" err="1" smtClean="0">
                <a:solidFill>
                  <a:schemeClr val="bg1">
                    <a:lumMod val="75000"/>
                  </a:schemeClr>
                </a:solidFill>
              </a:rPr>
              <a:t>crowdsourcing</a:t>
            </a:r>
            <a:endParaRPr lang="en-US" sz="11500" dirty="0">
              <a:solidFill>
                <a:schemeClr val="bg1">
                  <a:lumMod val="75000"/>
                </a:schemeClr>
              </a:solidFill>
            </a:endParaRPr>
          </a:p>
        </p:txBody>
      </p:sp>
      <p:sp>
        <p:nvSpPr>
          <p:cNvPr id="5" name="TextBox 4"/>
          <p:cNvSpPr txBox="1"/>
          <p:nvPr/>
        </p:nvSpPr>
        <p:spPr>
          <a:xfrm>
            <a:off x="3657600" y="1600200"/>
            <a:ext cx="5583131" cy="523220"/>
          </a:xfrm>
          <a:prstGeom prst="rect">
            <a:avLst/>
          </a:prstGeom>
          <a:noFill/>
        </p:spPr>
        <p:txBody>
          <a:bodyPr wrap="none" rtlCol="0">
            <a:spAutoFit/>
          </a:bodyPr>
          <a:lstStyle/>
          <a:p>
            <a:r>
              <a:rPr lang="en-US" sz="2800" dirty="0" smtClean="0">
                <a:solidFill>
                  <a:schemeClr val="bg1">
                    <a:lumMod val="50000"/>
                  </a:schemeClr>
                </a:solidFill>
              </a:rPr>
              <a:t>can solve problems at massive scale.</a:t>
            </a:r>
            <a:endParaRPr lang="en-US" sz="2800" dirty="0">
              <a:solidFill>
                <a:schemeClr val="bg1">
                  <a:lumMod val="50000"/>
                </a:schemeClr>
              </a:solidFill>
            </a:endParaRPr>
          </a:p>
        </p:txBody>
      </p:sp>
      <p:pic>
        <p:nvPicPr>
          <p:cNvPr id="8" name="Picture 2"/>
          <p:cNvPicPr>
            <a:picLocks noChangeAspect="1" noChangeArrowheads="1"/>
          </p:cNvPicPr>
          <p:nvPr/>
        </p:nvPicPr>
        <p:blipFill>
          <a:blip r:embed="rId3" cstate="print"/>
          <a:srcRect/>
          <a:stretch>
            <a:fillRect/>
          </a:stretch>
        </p:blipFill>
        <p:spPr bwMode="auto">
          <a:xfrm>
            <a:off x="2286000" y="2667000"/>
            <a:ext cx="4762500" cy="3762375"/>
          </a:xfrm>
          <a:prstGeom prst="rect">
            <a:avLst/>
          </a:prstGeom>
          <a:noFill/>
          <a:ln w="9525">
            <a:solidFill>
              <a:schemeClr val="tx1"/>
            </a:solid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1269877" y="2650912"/>
            <a:ext cx="6604247" cy="4511888"/>
          </a:xfrm>
          <a:prstGeom prst="rect">
            <a:avLst/>
          </a:prstGeom>
          <a:noFill/>
          <a:ln w="9525">
            <a:solidFill>
              <a:schemeClr val="bg1">
                <a:lumMod val="65000"/>
              </a:schemeClr>
            </a:solidFill>
            <a:miter lim="800000"/>
            <a:headEnd/>
            <a:tailEnd/>
          </a:ln>
        </p:spPr>
      </p:pic>
      <p:pic>
        <p:nvPicPr>
          <p:cNvPr id="9" name="Picture 1"/>
          <p:cNvPicPr>
            <a:picLocks noChangeAspect="1" noChangeArrowheads="1"/>
          </p:cNvPicPr>
          <p:nvPr/>
        </p:nvPicPr>
        <p:blipFill>
          <a:blip r:embed="rId5" cstate="print"/>
          <a:srcRect/>
          <a:stretch>
            <a:fillRect/>
          </a:stretch>
        </p:blipFill>
        <p:spPr bwMode="auto">
          <a:xfrm>
            <a:off x="914400" y="2895600"/>
            <a:ext cx="7267575" cy="287655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026"/>
                                        </p:tgtEl>
                                      </p:cBhvr>
                                    </p:animEffect>
                                    <p:set>
                                      <p:cBhvr>
                                        <p:cTn id="21" dur="1" fill="hold">
                                          <p:stCondLst>
                                            <p:cond delay="499"/>
                                          </p:stCondLst>
                                        </p:cTn>
                                        <p:tgtEl>
                                          <p:spTgt spid="1026"/>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Novelty results</a:t>
            </a:r>
            <a:endParaRPr lang="en-US" dirty="0"/>
          </a:p>
        </p:txBody>
      </p:sp>
      <p:sp>
        <p:nvSpPr>
          <p:cNvPr id="6" name="TextBox 5"/>
          <p:cNvSpPr txBox="1"/>
          <p:nvPr/>
        </p:nvSpPr>
        <p:spPr>
          <a:xfrm>
            <a:off x="533400" y="5295781"/>
            <a:ext cx="8534400" cy="800219"/>
          </a:xfrm>
          <a:prstGeom prst="rect">
            <a:avLst/>
          </a:prstGeom>
          <a:noFill/>
        </p:spPr>
        <p:txBody>
          <a:bodyPr wrap="square" rtlCol="0">
            <a:spAutoFit/>
          </a:bodyPr>
          <a:lstStyle/>
          <a:p>
            <a:r>
              <a:rPr lang="en-US" sz="2800" dirty="0" smtClean="0"/>
              <a:t>The more popular a tag, the more evidence available.</a:t>
            </a:r>
          </a:p>
          <a:p>
            <a:r>
              <a:rPr lang="en-US" dirty="0"/>
              <a:t>	</a:t>
            </a:r>
            <a:r>
              <a:rPr lang="en-US" dirty="0" smtClean="0"/>
              <a:t>all </a:t>
            </a:r>
            <a:r>
              <a:rPr lang="en-US" dirty="0" err="1" smtClean="0"/>
              <a:t>pairwise</a:t>
            </a:r>
            <a:r>
              <a:rPr lang="en-US" dirty="0" smtClean="0"/>
              <a:t> comparisons significant </a:t>
            </a:r>
            <a:r>
              <a:rPr lang="en-US" i="1" dirty="0" smtClean="0"/>
              <a:t>p &lt; .001</a:t>
            </a:r>
            <a:endParaRPr lang="en-US" dirty="0" smtClean="0"/>
          </a:p>
        </p:txBody>
      </p:sp>
      <p:graphicFrame>
        <p:nvGraphicFramePr>
          <p:cNvPr id="5" name="Chart 4"/>
          <p:cNvGraphicFramePr/>
          <p:nvPr/>
        </p:nvGraphicFramePr>
        <p:xfrm>
          <a:off x="533400" y="1219200"/>
          <a:ext cx="8153400" cy="3657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 results</a:t>
            </a:r>
            <a:endParaRPr lang="en-US" dirty="0"/>
          </a:p>
        </p:txBody>
      </p:sp>
      <p:graphicFrame>
        <p:nvGraphicFramePr>
          <p:cNvPr id="4" name="Content Placeholder 3"/>
          <p:cNvGraphicFramePr>
            <a:graphicFrameLocks noGrp="1"/>
          </p:cNvGraphicFramePr>
          <p:nvPr>
            <p:ph idx="1"/>
          </p:nvPr>
        </p:nvGraphicFramePr>
        <p:xfrm>
          <a:off x="609600" y="3901440"/>
          <a:ext cx="7299657" cy="2194560"/>
        </p:xfrm>
        <a:graphic>
          <a:graphicData uri="http://schemas.openxmlformats.org/drawingml/2006/table">
            <a:tbl>
              <a:tblPr/>
              <a:tblGrid>
                <a:gridCol w="683260"/>
                <a:gridCol w="1628565"/>
                <a:gridCol w="1151978"/>
                <a:gridCol w="1283843"/>
                <a:gridCol w="1651381"/>
                <a:gridCol w="900630"/>
              </a:tblGrid>
              <a:tr h="176530">
                <a:tc>
                  <a:txBody>
                    <a:bodyPr/>
                    <a:lstStyle/>
                    <a:p>
                      <a:pPr marL="0" marR="0" algn="just">
                        <a:spcBef>
                          <a:spcPts val="0"/>
                        </a:spcBef>
                        <a:spcAft>
                          <a:spcPts val="0"/>
                        </a:spcAft>
                      </a:pPr>
                      <a:endParaRPr lang="en-US" sz="2400" dirty="0">
                        <a:latin typeface="+mn-lt"/>
                        <a:ea typeface="Times New Roman"/>
                        <a:cs typeface="Times New Roman"/>
                      </a:endParaRPr>
                    </a:p>
                  </a:txBody>
                  <a:tcPr marL="36830" marR="36830" marT="0" marB="0">
                    <a:lnL>
                      <a:noFill/>
                    </a:lnL>
                    <a:lnR>
                      <a:noFill/>
                    </a:lnR>
                    <a:lnT>
                      <a:noFill/>
                    </a:lnT>
                    <a:lnB>
                      <a:noFill/>
                    </a:lnB>
                  </a:tcPr>
                </a:tc>
                <a:tc>
                  <a:txBody>
                    <a:bodyPr/>
                    <a:lstStyle/>
                    <a:p>
                      <a:pPr marL="0" marR="0" algn="just">
                        <a:spcBef>
                          <a:spcPts val="0"/>
                        </a:spcBef>
                        <a:spcAft>
                          <a:spcPts val="0"/>
                        </a:spcAft>
                      </a:pPr>
                      <a:endParaRPr lang="en-US" sz="2400">
                        <a:latin typeface="+mn-lt"/>
                        <a:ea typeface="Times New Roman"/>
                        <a:cs typeface="Times New Roman"/>
                      </a:endParaRPr>
                    </a:p>
                  </a:txBody>
                  <a:tcPr marL="36830" marR="36830" marT="0" marB="0">
                    <a:lnL>
                      <a:noFill/>
                    </a:lnL>
                    <a:lnR w="12700" cap="flat" cmpd="sng" algn="ctr">
                      <a:solidFill>
                        <a:srgbClr val="000000"/>
                      </a:solidFill>
                      <a:prstDash val="solid"/>
                      <a:round/>
                      <a:headEnd type="none" w="med" len="med"/>
                      <a:tailEnd type="none" w="med" len="med"/>
                    </a:lnR>
                    <a:lnT>
                      <a:noFill/>
                    </a:lnT>
                    <a:lnB>
                      <a:noFill/>
                    </a:lnB>
                  </a:tcPr>
                </a:tc>
                <a:tc gridSpan="4">
                  <a:txBody>
                    <a:bodyPr/>
                    <a:lstStyle/>
                    <a:p>
                      <a:pPr marL="0" marR="0" algn="ctr">
                        <a:spcBef>
                          <a:spcPts val="0"/>
                        </a:spcBef>
                        <a:spcAft>
                          <a:spcPts val="0"/>
                        </a:spcAft>
                      </a:pPr>
                      <a:r>
                        <a:rPr lang="en-US" sz="2000" dirty="0">
                          <a:latin typeface="+mn-lt"/>
                          <a:ea typeface="Times New Roman"/>
                          <a:cs typeface="Times New Roman"/>
                        </a:rPr>
                        <a:t>True Buckets</a:t>
                      </a: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43840">
                <a:tc>
                  <a:txBody>
                    <a:bodyPr/>
                    <a:lstStyle/>
                    <a:p>
                      <a:pPr marL="0" marR="0" algn="just">
                        <a:spcBef>
                          <a:spcPts val="0"/>
                        </a:spcBef>
                        <a:spcAft>
                          <a:spcPts val="0"/>
                        </a:spcAft>
                      </a:pPr>
                      <a:endParaRPr lang="en-US" sz="2400">
                        <a:latin typeface="+mn-lt"/>
                        <a:ea typeface="Times New Roman"/>
                        <a:cs typeface="Times New Roman"/>
                      </a:endParaRPr>
                    </a:p>
                  </a:txBody>
                  <a:tcPr marL="36830" marR="3683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400">
                        <a:latin typeface="+mn-lt"/>
                        <a:ea typeface="Times New Roman"/>
                        <a:cs typeface="Times New Roman"/>
                      </a:endParaRPr>
                    </a:p>
                  </a:txBody>
                  <a:tcPr marL="36830" marR="3683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400" dirty="0">
                          <a:solidFill>
                            <a:srgbClr val="C67F07"/>
                          </a:solidFill>
                          <a:latin typeface="+mn-lt"/>
                          <a:ea typeface="Times New Roman"/>
                          <a:cs typeface="Times New Roman"/>
                        </a:rPr>
                        <a:t>Popular</a:t>
                      </a: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400" dirty="0">
                          <a:solidFill>
                            <a:srgbClr val="3B5998"/>
                          </a:solidFill>
                          <a:latin typeface="+mn-lt"/>
                          <a:ea typeface="Times New Roman"/>
                          <a:cs typeface="Times New Roman"/>
                        </a:rPr>
                        <a:t>Middling</a:t>
                      </a: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400" dirty="0">
                          <a:solidFill>
                            <a:schemeClr val="tx1">
                              <a:lumMod val="50000"/>
                              <a:lumOff val="50000"/>
                            </a:schemeClr>
                          </a:solidFill>
                          <a:latin typeface="+mn-lt"/>
                          <a:ea typeface="Times New Roman"/>
                          <a:cs typeface="Times New Roman"/>
                        </a:rPr>
                        <a:t>Uncommon</a:t>
                      </a: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400">
                          <a:latin typeface="+mn-lt"/>
                          <a:ea typeface="Times New Roman"/>
                          <a:cs typeface="Times New Roman"/>
                        </a:rPr>
                        <a:t>Fake</a:t>
                      </a: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465">
                <a:tc rowSpan="4">
                  <a:txBody>
                    <a:bodyPr/>
                    <a:lstStyle/>
                    <a:p>
                      <a:pPr marL="71755" marR="71755" algn="just">
                        <a:spcBef>
                          <a:spcPts val="0"/>
                        </a:spcBef>
                        <a:spcAft>
                          <a:spcPts val="0"/>
                        </a:spcAft>
                      </a:pPr>
                      <a:r>
                        <a:rPr lang="en-US" sz="2000" dirty="0">
                          <a:latin typeface="+mn-lt"/>
                          <a:ea typeface="Times New Roman"/>
                          <a:cs typeface="Times New Roman"/>
                        </a:rPr>
                        <a:t>Rater </a:t>
                      </a:r>
                      <a:br>
                        <a:rPr lang="en-US" sz="2000" dirty="0">
                          <a:latin typeface="+mn-lt"/>
                          <a:ea typeface="Times New Roman"/>
                          <a:cs typeface="Times New Roman"/>
                        </a:rPr>
                      </a:br>
                      <a:r>
                        <a:rPr lang="en-US" sz="2000" dirty="0">
                          <a:latin typeface="+mn-lt"/>
                          <a:ea typeface="Times New Roman"/>
                          <a:cs typeface="Times New Roman"/>
                        </a:rPr>
                        <a:t>Predictions</a:t>
                      </a:r>
                    </a:p>
                  </a:txBody>
                  <a:tcPr marL="36830" marR="3683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400" dirty="0">
                          <a:solidFill>
                            <a:srgbClr val="C67F07"/>
                          </a:solidFill>
                          <a:latin typeface="+mn-lt"/>
                          <a:ea typeface="Times New Roman"/>
                          <a:cs typeface="Times New Roman"/>
                        </a:rPr>
                        <a:t>Popular</a:t>
                      </a: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400" b="1">
                          <a:latin typeface="+mn-lt"/>
                          <a:ea typeface="Times New Roman"/>
                          <a:cs typeface="Times New Roman"/>
                        </a:rPr>
                        <a:t>151</a:t>
                      </a:r>
                      <a:endParaRPr lang="en-US" sz="2400">
                        <a:latin typeface="+mn-lt"/>
                        <a:ea typeface="Times New Roman"/>
                        <a:cs typeface="Times New Roman"/>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400">
                          <a:latin typeface="+mn-lt"/>
                          <a:ea typeface="Times New Roman"/>
                          <a:cs typeface="Times New Roman"/>
                        </a:rPr>
                        <a:t>61</a:t>
                      </a: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400">
                          <a:latin typeface="+mn-lt"/>
                          <a:ea typeface="Times New Roman"/>
                          <a:cs typeface="Times New Roman"/>
                        </a:rPr>
                        <a:t>24</a:t>
                      </a: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400">
                          <a:latin typeface="+mn-lt"/>
                          <a:ea typeface="Times New Roman"/>
                          <a:cs typeface="Times New Roman"/>
                        </a:rPr>
                        <a:t>7</a:t>
                      </a: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180">
                <a:tc vMerge="1">
                  <a:txBody>
                    <a:bodyPr/>
                    <a:lstStyle/>
                    <a:p>
                      <a:endParaRPr lang="en-US"/>
                    </a:p>
                  </a:txBody>
                  <a:tcPr/>
                </a:tc>
                <a:tc>
                  <a:txBody>
                    <a:bodyPr/>
                    <a:lstStyle/>
                    <a:p>
                      <a:pPr marL="0" marR="0" algn="just">
                        <a:spcBef>
                          <a:spcPts val="0"/>
                        </a:spcBef>
                        <a:spcAft>
                          <a:spcPts val="0"/>
                        </a:spcAft>
                      </a:pPr>
                      <a:r>
                        <a:rPr lang="en-US" sz="2400" dirty="0">
                          <a:solidFill>
                            <a:srgbClr val="3B5998"/>
                          </a:solidFill>
                          <a:latin typeface="+mn-lt"/>
                          <a:ea typeface="Times New Roman"/>
                          <a:cs typeface="Times New Roman"/>
                        </a:rPr>
                        <a:t>Middling</a:t>
                      </a: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400">
                          <a:latin typeface="+mn-lt"/>
                          <a:ea typeface="Times New Roman"/>
                          <a:cs typeface="Times New Roman"/>
                        </a:rPr>
                        <a:t>63</a:t>
                      </a: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400" b="1">
                          <a:latin typeface="+mn-lt"/>
                          <a:ea typeface="Times New Roman"/>
                          <a:cs typeface="Times New Roman"/>
                        </a:rPr>
                        <a:t>94</a:t>
                      </a:r>
                      <a:endParaRPr lang="en-US" sz="2400">
                        <a:latin typeface="+mn-lt"/>
                        <a:ea typeface="Times New Roman"/>
                        <a:cs typeface="Times New Roman"/>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400">
                          <a:latin typeface="+mn-lt"/>
                          <a:ea typeface="Times New Roman"/>
                          <a:cs typeface="Times New Roman"/>
                        </a:rPr>
                        <a:t>50</a:t>
                      </a: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400">
                          <a:latin typeface="+mn-lt"/>
                          <a:ea typeface="Times New Roman"/>
                          <a:cs typeface="Times New Roman"/>
                        </a:rPr>
                        <a:t>30</a:t>
                      </a: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530">
                <a:tc vMerge="1">
                  <a:txBody>
                    <a:bodyPr/>
                    <a:lstStyle/>
                    <a:p>
                      <a:endParaRPr lang="en-US"/>
                    </a:p>
                  </a:txBody>
                  <a:tcPr/>
                </a:tc>
                <a:tc>
                  <a:txBody>
                    <a:bodyPr/>
                    <a:lstStyle/>
                    <a:p>
                      <a:pPr marL="0" marR="0" algn="just">
                        <a:spcBef>
                          <a:spcPts val="0"/>
                        </a:spcBef>
                        <a:spcAft>
                          <a:spcPts val="0"/>
                        </a:spcAft>
                      </a:pPr>
                      <a:r>
                        <a:rPr lang="en-US" sz="2400" dirty="0">
                          <a:solidFill>
                            <a:schemeClr val="tx1">
                              <a:lumMod val="50000"/>
                              <a:lumOff val="50000"/>
                            </a:schemeClr>
                          </a:solidFill>
                          <a:latin typeface="+mn-lt"/>
                          <a:ea typeface="Times New Roman"/>
                          <a:cs typeface="Times New Roman"/>
                        </a:rPr>
                        <a:t>Uncommon</a:t>
                      </a: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400">
                          <a:latin typeface="+mn-lt"/>
                          <a:ea typeface="Times New Roman"/>
                          <a:cs typeface="Times New Roman"/>
                        </a:rPr>
                        <a:t>15</a:t>
                      </a: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400">
                          <a:latin typeface="+mn-lt"/>
                          <a:ea typeface="Times New Roman"/>
                          <a:cs typeface="Times New Roman"/>
                        </a:rPr>
                        <a:t>51</a:t>
                      </a: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400" b="1" dirty="0">
                          <a:latin typeface="+mn-lt"/>
                          <a:ea typeface="Times New Roman"/>
                          <a:cs typeface="Times New Roman"/>
                        </a:rPr>
                        <a:t>103</a:t>
                      </a:r>
                      <a:endParaRPr lang="en-US" sz="2400" dirty="0">
                        <a:latin typeface="+mn-lt"/>
                        <a:ea typeface="Times New Roman"/>
                        <a:cs typeface="Times New Roman"/>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400">
                          <a:latin typeface="+mn-lt"/>
                          <a:ea typeface="Times New Roman"/>
                          <a:cs typeface="Times New Roman"/>
                        </a:rPr>
                        <a:t>73</a:t>
                      </a: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0">
                <a:tc vMerge="1">
                  <a:txBody>
                    <a:bodyPr/>
                    <a:lstStyle/>
                    <a:p>
                      <a:endParaRPr lang="en-US"/>
                    </a:p>
                  </a:txBody>
                  <a:tcPr/>
                </a:tc>
                <a:tc>
                  <a:txBody>
                    <a:bodyPr/>
                    <a:lstStyle/>
                    <a:p>
                      <a:pPr marL="0" marR="0" algn="just">
                        <a:spcBef>
                          <a:spcPts val="0"/>
                        </a:spcBef>
                        <a:spcAft>
                          <a:spcPts val="0"/>
                        </a:spcAft>
                      </a:pPr>
                      <a:r>
                        <a:rPr lang="en-US" sz="2400" dirty="0">
                          <a:latin typeface="+mn-lt"/>
                          <a:ea typeface="Times New Roman"/>
                          <a:cs typeface="Times New Roman"/>
                        </a:rPr>
                        <a:t>Fake</a:t>
                      </a: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400" dirty="0">
                          <a:latin typeface="+mn-lt"/>
                          <a:ea typeface="Times New Roman"/>
                          <a:cs typeface="Times New Roman"/>
                        </a:rPr>
                        <a:t>11</a:t>
                      </a: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400">
                          <a:latin typeface="+mn-lt"/>
                          <a:ea typeface="Times New Roman"/>
                          <a:cs typeface="Times New Roman"/>
                        </a:rPr>
                        <a:t>34</a:t>
                      </a: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400">
                          <a:latin typeface="+mn-lt"/>
                          <a:ea typeface="Times New Roman"/>
                          <a:cs typeface="Times New Roman"/>
                        </a:rPr>
                        <a:t>63</a:t>
                      </a: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400" b="1" dirty="0">
                          <a:latin typeface="+mn-lt"/>
                          <a:ea typeface="Times New Roman"/>
                          <a:cs typeface="Times New Roman"/>
                        </a:rPr>
                        <a:t>130</a:t>
                      </a:r>
                      <a:endParaRPr lang="en-US" sz="2400" dirty="0">
                        <a:latin typeface="+mn-lt"/>
                        <a:ea typeface="Times New Roman"/>
                        <a:cs typeface="Times New Roman"/>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p>
            <a:pPr lvl="0">
              <a:spcBef>
                <a:spcPct val="20000"/>
              </a:spcBef>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Raters</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lang="en-US" sz="3200" dirty="0" smtClean="0"/>
              <a:t>were </a:t>
            </a:r>
            <a:r>
              <a:rPr lang="en-US" sz="3200" dirty="0"/>
              <a:t>the most reliable at identifying the extreme </a:t>
            </a:r>
            <a:r>
              <a:rPr lang="en-US" sz="3200" dirty="0" smtClean="0"/>
              <a:t>buckets.  Only ~40% of Middling and Uncommon tags were correctly recognized.</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048000"/>
            <a:ext cx="8229600" cy="1143000"/>
          </a:xfrm>
          <a:prstGeom prst="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Yes, especially </a:t>
            </a:r>
            <a:r>
              <a:rPr kumimoji="0" lang="en-US" sz="4400" b="0" i="0" u="none" strike="noStrike" kern="1200" cap="none" spc="0" normalizeH="0" noProof="0" dirty="0" smtClean="0">
                <a:ln>
                  <a:noFill/>
                </a:ln>
                <a:solidFill>
                  <a:schemeClr val="tx1"/>
                </a:solidFill>
                <a:effectLst/>
                <a:uLnTx/>
                <a:uFillTx/>
                <a:latin typeface="+mj-lt"/>
                <a:ea typeface="+mj-ea"/>
                <a:cs typeface="+mj-cs"/>
              </a:rPr>
              <a:t>the </a:t>
            </a:r>
            <a:r>
              <a:rPr kumimoji="0" lang="en-US" sz="4400" b="0" i="0" u="none" strike="noStrike" kern="1200" cap="none" spc="0" normalizeH="0" noProof="0" dirty="0" smtClean="0">
                <a:ln>
                  <a:noFill/>
                </a:ln>
                <a:effectLst/>
                <a:uLnTx/>
                <a:uFillTx/>
                <a:latin typeface="+mj-lt"/>
                <a:ea typeface="+mj-ea"/>
                <a:cs typeface="+mj-cs"/>
              </a:rPr>
              <a:t>less common </a:t>
            </a:r>
            <a:r>
              <a:rPr kumimoji="0" lang="en-US" sz="4400" b="0" i="0" u="none" strike="noStrike" kern="1200" cap="none" spc="0" normalizeH="0" noProof="0" dirty="0" smtClean="0">
                <a:ln>
                  <a:noFill/>
                </a:ln>
                <a:solidFill>
                  <a:schemeClr val="tx1"/>
                </a:solidFill>
                <a:effectLst/>
                <a:uLnTx/>
                <a:uFillTx/>
                <a:latin typeface="+mj-lt"/>
                <a:ea typeface="+mj-ea"/>
                <a:cs typeface="+mj-cs"/>
              </a:rPr>
              <a:t>ones.</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2" name="Title 1"/>
          <p:cNvSpPr>
            <a:spLocks noGrp="1"/>
          </p:cNvSpPr>
          <p:nvPr>
            <p:ph type="title"/>
          </p:nvPr>
        </p:nvSpPr>
        <p:spPr>
          <a:xfrm>
            <a:off x="457200" y="2209800"/>
            <a:ext cx="8229600" cy="1143000"/>
          </a:xfrm>
        </p:spPr>
        <p:txBody>
          <a:bodyPr/>
          <a:lstStyle/>
          <a:p>
            <a:r>
              <a:rPr lang="en-US" dirty="0" smtClean="0"/>
              <a:t>Are Collabio tags novel?</a:t>
            </a:r>
            <a:endParaRPr lang="en-US" dirty="0"/>
          </a:p>
        </p:txBody>
      </p:sp>
      <p:sp>
        <p:nvSpPr>
          <p:cNvPr id="3" name="Title 1"/>
          <p:cNvSpPr txBox="1">
            <a:spLocks/>
          </p:cNvSpPr>
          <p:nvPr/>
        </p:nvSpPr>
        <p:spPr>
          <a:xfrm>
            <a:off x="457200" y="3048000"/>
            <a:ext cx="8229600" cy="1143000"/>
          </a:xfrm>
          <a:prstGeom prst="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Yes, especially </a:t>
            </a:r>
            <a:r>
              <a:rPr kumimoji="0" lang="en-US" sz="4400" b="0" i="0" u="none" strike="noStrike" kern="1200" cap="none" spc="0" normalizeH="0" noProof="0" dirty="0" smtClean="0">
                <a:ln>
                  <a:noFill/>
                </a:ln>
                <a:solidFill>
                  <a:schemeClr val="tx1"/>
                </a:solidFill>
                <a:effectLst/>
                <a:uLnTx/>
                <a:uFillTx/>
                <a:latin typeface="+mj-lt"/>
                <a:ea typeface="+mj-ea"/>
                <a:cs typeface="+mj-cs"/>
              </a:rPr>
              <a:t>the </a:t>
            </a:r>
            <a:r>
              <a:rPr kumimoji="0" lang="en-US" sz="4400" b="0" i="0" u="none" strike="noStrike" kern="1200" cap="none" spc="0" normalizeH="0" noProof="0" dirty="0" smtClean="0">
                <a:ln>
                  <a:noFill/>
                </a:ln>
                <a:solidFill>
                  <a:schemeClr val="tx1">
                    <a:lumMod val="50000"/>
                    <a:lumOff val="50000"/>
                  </a:schemeClr>
                </a:solidFill>
                <a:effectLst/>
                <a:uLnTx/>
                <a:uFillTx/>
                <a:latin typeface="+mj-lt"/>
                <a:ea typeface="+mj-ea"/>
                <a:cs typeface="+mj-cs"/>
              </a:rPr>
              <a:t>less</a:t>
            </a:r>
            <a:r>
              <a:rPr kumimoji="0" lang="en-US" sz="4400" b="0" i="0" u="none" strike="noStrike" kern="1200" cap="none" spc="0" normalizeH="0" noProof="0" dirty="0" smtClean="0">
                <a:ln>
                  <a:noFill/>
                </a:ln>
                <a:solidFill>
                  <a:schemeClr val="tx1"/>
                </a:solidFill>
                <a:effectLst/>
                <a:uLnTx/>
                <a:uFillTx/>
                <a:latin typeface="+mj-lt"/>
                <a:ea typeface="+mj-ea"/>
                <a:cs typeface="+mj-cs"/>
              </a:rPr>
              <a:t> </a:t>
            </a:r>
            <a:r>
              <a:rPr kumimoji="0" lang="en-US" sz="4400" b="0" i="0" u="none" strike="noStrike" kern="1200" cap="none" spc="0" normalizeH="0" noProof="0" dirty="0" smtClean="0">
                <a:ln>
                  <a:noFill/>
                </a:ln>
                <a:solidFill>
                  <a:srgbClr val="3B5998"/>
                </a:solidFill>
                <a:effectLst/>
                <a:uLnTx/>
                <a:uFillTx/>
                <a:latin typeface="+mj-lt"/>
                <a:ea typeface="+mj-ea"/>
                <a:cs typeface="+mj-cs"/>
              </a:rPr>
              <a:t>common</a:t>
            </a:r>
            <a:r>
              <a:rPr kumimoji="0" lang="en-US" sz="4400" b="0" i="0" u="none" strike="noStrike" kern="1200" cap="none" spc="0" normalizeH="0" noProof="0" dirty="0" smtClean="0">
                <a:ln>
                  <a:noFill/>
                </a:ln>
                <a:solidFill>
                  <a:schemeClr val="tx1">
                    <a:lumMod val="50000"/>
                    <a:lumOff val="50000"/>
                  </a:schemeClr>
                </a:solidFill>
                <a:effectLst/>
                <a:uLnTx/>
                <a:uFillTx/>
                <a:latin typeface="+mj-lt"/>
                <a:ea typeface="+mj-ea"/>
                <a:cs typeface="+mj-cs"/>
              </a:rPr>
              <a:t> </a:t>
            </a:r>
            <a:r>
              <a:rPr kumimoji="0" lang="en-US" sz="4400" b="0" i="0" u="none" strike="noStrike" kern="1200" cap="none" spc="0" normalizeH="0" noProof="0" dirty="0" smtClean="0">
                <a:ln>
                  <a:noFill/>
                </a:ln>
                <a:solidFill>
                  <a:schemeClr val="tx1"/>
                </a:solidFill>
                <a:effectLst/>
                <a:uLnTx/>
                <a:uFillTx/>
                <a:latin typeface="+mj-lt"/>
                <a:ea typeface="+mj-ea"/>
                <a:cs typeface="+mj-cs"/>
              </a:rPr>
              <a:t>ones.</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2057400"/>
          </a:xfrm>
        </p:spPr>
        <p:txBody>
          <a:bodyPr>
            <a:normAutofit/>
          </a:bodyPr>
          <a:lstStyle/>
          <a:p>
            <a:r>
              <a:rPr lang="en-US" dirty="0" smtClean="0"/>
              <a:t>Thus, tags in Collabio’s </a:t>
            </a:r>
            <a:r>
              <a:rPr lang="en-US" dirty="0" smtClean="0">
                <a:solidFill>
                  <a:schemeClr val="tx1">
                    <a:lumMod val="50000"/>
                    <a:lumOff val="50000"/>
                  </a:schemeClr>
                </a:solidFill>
              </a:rPr>
              <a:t>long</a:t>
            </a:r>
            <a:r>
              <a:rPr lang="en-US" dirty="0" smtClean="0"/>
              <a:t> </a:t>
            </a:r>
            <a:r>
              <a:rPr lang="en-US" dirty="0" smtClean="0">
                <a:solidFill>
                  <a:srgbClr val="3B5998"/>
                </a:solidFill>
              </a:rPr>
              <a:t>tail</a:t>
            </a:r>
            <a:br>
              <a:rPr lang="en-US" dirty="0" smtClean="0">
                <a:solidFill>
                  <a:srgbClr val="3B5998"/>
                </a:solidFill>
              </a:rPr>
            </a:br>
            <a:r>
              <a:rPr lang="en-US" dirty="0" smtClean="0"/>
              <a:t>are accurate and novel.</a:t>
            </a:r>
            <a:endParaRPr lang="en-US" dirty="0"/>
          </a:p>
        </p:txBody>
      </p:sp>
      <p:pic>
        <p:nvPicPr>
          <p:cNvPr id="1026" name="Picture 2" descr="C:\Users\msbernst\Documents\Collabio\figures\profile.PNG"/>
          <p:cNvPicPr>
            <a:picLocks noChangeAspect="1" noChangeArrowheads="1"/>
          </p:cNvPicPr>
          <p:nvPr/>
        </p:nvPicPr>
        <p:blipFill>
          <a:blip r:embed="rId2" cstate="print"/>
          <a:srcRect/>
          <a:stretch>
            <a:fillRect/>
          </a:stretch>
        </p:blipFill>
        <p:spPr bwMode="auto">
          <a:xfrm>
            <a:off x="2362200" y="4060865"/>
            <a:ext cx="4346749" cy="264473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C:\Users\msbernst\Documents\Collabio\UIST\figures\clouds2.PNG"/>
          <p:cNvPicPr>
            <a:picLocks noChangeAspect="1" noChangeArrowheads="1"/>
          </p:cNvPicPr>
          <p:nvPr/>
        </p:nvPicPr>
        <p:blipFill>
          <a:blip r:embed="rId3" cstate="print"/>
          <a:srcRect/>
          <a:stretch>
            <a:fillRect/>
          </a:stretch>
        </p:blipFill>
        <p:spPr bwMode="auto">
          <a:xfrm>
            <a:off x="4191000" y="214789"/>
            <a:ext cx="4038600" cy="1842611"/>
          </a:xfrm>
          <a:prstGeom prst="rect">
            <a:avLst/>
          </a:prstGeom>
          <a:noFill/>
        </p:spPr>
      </p:pic>
      <p:pic>
        <p:nvPicPr>
          <p:cNvPr id="8194" name="Picture 2" descr="C:\Users\msbernst\Documents\Collabio\UIST\figures\qna2.png"/>
          <p:cNvPicPr>
            <a:picLocks noChangeAspect="1" noChangeArrowheads="1"/>
          </p:cNvPicPr>
          <p:nvPr/>
        </p:nvPicPr>
        <p:blipFill>
          <a:blip r:embed="rId4" cstate="print"/>
          <a:srcRect b="21644"/>
          <a:stretch>
            <a:fillRect/>
          </a:stretch>
        </p:blipFill>
        <p:spPr bwMode="auto">
          <a:xfrm>
            <a:off x="4191000" y="2362200"/>
            <a:ext cx="3552825" cy="2286000"/>
          </a:xfrm>
          <a:prstGeom prst="rect">
            <a:avLst/>
          </a:prstGeom>
          <a:noFill/>
        </p:spPr>
      </p:pic>
      <p:sp>
        <p:nvSpPr>
          <p:cNvPr id="6" name="TextBox 5"/>
          <p:cNvSpPr txBox="1"/>
          <p:nvPr/>
        </p:nvSpPr>
        <p:spPr>
          <a:xfrm>
            <a:off x="4191000" y="4849505"/>
            <a:ext cx="3276600" cy="1938992"/>
          </a:xfrm>
          <a:prstGeom prst="rect">
            <a:avLst/>
          </a:prstGeom>
          <a:noFill/>
        </p:spPr>
        <p:txBody>
          <a:bodyPr wrap="square" rtlCol="0">
            <a:spAutoFit/>
          </a:bodyPr>
          <a:lstStyle/>
          <a:p>
            <a:pPr marL="365760" lvl="0" indent="-365760"/>
            <a:r>
              <a:rPr lang="en-US" sz="1500" dirty="0"/>
              <a:t>Weekly </a:t>
            </a:r>
            <a:r>
              <a:rPr lang="en-US" sz="1500" dirty="0" err="1"/>
              <a:t>Mashable</a:t>
            </a:r>
            <a:r>
              <a:rPr lang="en-US" sz="1500" dirty="0"/>
              <a:t> Social Media &amp; Web Event Guide </a:t>
            </a:r>
          </a:p>
          <a:p>
            <a:pPr marL="365760" lvl="0" indent="-365760"/>
            <a:r>
              <a:rPr lang="en-US" sz="1500" dirty="0"/>
              <a:t>Job Offer: PhD Position in Information Visualization, </a:t>
            </a:r>
            <a:r>
              <a:rPr lang="en-US" sz="1500" dirty="0" err="1"/>
              <a:t>Växjö</a:t>
            </a:r>
            <a:r>
              <a:rPr lang="en-US" sz="1500" dirty="0"/>
              <a:t> University, Sweden, and TU Kaiserslautern, Germany </a:t>
            </a:r>
          </a:p>
          <a:p>
            <a:pPr marL="365760" lvl="0" indent="-365760"/>
            <a:r>
              <a:rPr lang="en-US" sz="1500" dirty="0"/>
              <a:t>6 Y </a:t>
            </a:r>
            <a:r>
              <a:rPr lang="en-US" sz="1500" dirty="0" err="1"/>
              <a:t>Combinator</a:t>
            </a:r>
            <a:r>
              <a:rPr lang="en-US" sz="1500" dirty="0"/>
              <a:t> Startups I Would Have Invested In Back Then </a:t>
            </a:r>
          </a:p>
        </p:txBody>
      </p:sp>
      <p:sp>
        <p:nvSpPr>
          <p:cNvPr id="8" name="TextBox 7"/>
          <p:cNvSpPr txBox="1"/>
          <p:nvPr/>
        </p:nvSpPr>
        <p:spPr>
          <a:xfrm>
            <a:off x="304800" y="152400"/>
            <a:ext cx="3387594" cy="707886"/>
          </a:xfrm>
          <a:prstGeom prst="rect">
            <a:avLst/>
          </a:prstGeom>
          <a:noFill/>
        </p:spPr>
        <p:txBody>
          <a:bodyPr wrap="none" rtlCol="0">
            <a:spAutoFit/>
          </a:bodyPr>
          <a:lstStyle/>
          <a:p>
            <a:r>
              <a:rPr lang="en-US" sz="4000" dirty="0" smtClean="0">
                <a:latin typeface="+mj-lt"/>
              </a:rPr>
              <a:t>Collabio Clouds</a:t>
            </a:r>
            <a:endParaRPr lang="en-US" sz="4000" dirty="0">
              <a:latin typeface="+mj-lt"/>
            </a:endParaRPr>
          </a:p>
        </p:txBody>
      </p:sp>
      <p:sp>
        <p:nvSpPr>
          <p:cNvPr id="9" name="TextBox 8"/>
          <p:cNvSpPr txBox="1"/>
          <p:nvPr/>
        </p:nvSpPr>
        <p:spPr>
          <a:xfrm>
            <a:off x="304800" y="2286000"/>
            <a:ext cx="2892267" cy="707886"/>
          </a:xfrm>
          <a:prstGeom prst="rect">
            <a:avLst/>
          </a:prstGeom>
          <a:noFill/>
        </p:spPr>
        <p:txBody>
          <a:bodyPr wrap="none" rtlCol="0">
            <a:spAutoFit/>
          </a:bodyPr>
          <a:lstStyle/>
          <a:p>
            <a:r>
              <a:rPr lang="en-US" sz="4000" dirty="0" smtClean="0">
                <a:latin typeface="+mj-lt"/>
              </a:rPr>
              <a:t>Collabio </a:t>
            </a:r>
            <a:r>
              <a:rPr lang="en-US" sz="4000" dirty="0" err="1" smtClean="0">
                <a:latin typeface="+mj-lt"/>
              </a:rPr>
              <a:t>QnA</a:t>
            </a:r>
            <a:endParaRPr lang="en-US" sz="4000" dirty="0">
              <a:latin typeface="+mj-lt"/>
            </a:endParaRPr>
          </a:p>
        </p:txBody>
      </p:sp>
      <p:sp>
        <p:nvSpPr>
          <p:cNvPr id="10" name="TextBox 9"/>
          <p:cNvSpPr txBox="1"/>
          <p:nvPr/>
        </p:nvSpPr>
        <p:spPr>
          <a:xfrm>
            <a:off x="304800" y="4849505"/>
            <a:ext cx="2706318" cy="707886"/>
          </a:xfrm>
          <a:prstGeom prst="rect">
            <a:avLst/>
          </a:prstGeom>
          <a:noFill/>
        </p:spPr>
        <p:txBody>
          <a:bodyPr wrap="none" rtlCol="0">
            <a:spAutoFit/>
          </a:bodyPr>
          <a:lstStyle/>
          <a:p>
            <a:r>
              <a:rPr lang="en-US" sz="4000" dirty="0" smtClean="0">
                <a:latin typeface="+mj-lt"/>
              </a:rPr>
              <a:t>Collabio RSS</a:t>
            </a:r>
            <a:endParaRPr lang="en-US" sz="4000" dirty="0">
              <a:latin typeface="+mj-lt"/>
            </a:endParaRPr>
          </a:p>
        </p:txBody>
      </p:sp>
      <p:sp>
        <p:nvSpPr>
          <p:cNvPr id="14" name="TextBox 13"/>
          <p:cNvSpPr txBox="1"/>
          <p:nvPr/>
        </p:nvSpPr>
        <p:spPr>
          <a:xfrm>
            <a:off x="7835757" y="5534561"/>
            <a:ext cx="1308243" cy="1323439"/>
          </a:xfrm>
          <a:prstGeom prst="rect">
            <a:avLst/>
          </a:prstGeom>
          <a:noFill/>
        </p:spPr>
        <p:txBody>
          <a:bodyPr wrap="none" rtlCol="0">
            <a:spAutoFit/>
          </a:bodyPr>
          <a:lstStyle/>
          <a:p>
            <a:r>
              <a:rPr lang="en-US" sz="1600" dirty="0" smtClean="0">
                <a:solidFill>
                  <a:schemeClr val="tx1">
                    <a:lumMod val="50000"/>
                    <a:lumOff val="50000"/>
                  </a:schemeClr>
                </a:solidFill>
              </a:rPr>
              <a:t>Introduction</a:t>
            </a:r>
          </a:p>
          <a:p>
            <a:r>
              <a:rPr lang="en-US" sz="1600" dirty="0" smtClean="0">
                <a:solidFill>
                  <a:schemeClr val="tx1">
                    <a:lumMod val="50000"/>
                    <a:lumOff val="50000"/>
                  </a:schemeClr>
                </a:solidFill>
              </a:rPr>
              <a:t>Demo</a:t>
            </a:r>
          </a:p>
          <a:p>
            <a:r>
              <a:rPr lang="en-US" sz="1600" dirty="0" smtClean="0">
                <a:solidFill>
                  <a:schemeClr val="tx1">
                    <a:lumMod val="50000"/>
                    <a:lumOff val="50000"/>
                  </a:schemeClr>
                </a:solidFill>
              </a:rPr>
              <a:t>Related Work</a:t>
            </a:r>
          </a:p>
          <a:p>
            <a:r>
              <a:rPr lang="en-US" sz="1600" dirty="0" smtClean="0">
                <a:solidFill>
                  <a:schemeClr val="tx1">
                    <a:lumMod val="50000"/>
                    <a:lumOff val="50000"/>
                  </a:schemeClr>
                </a:solidFill>
              </a:rPr>
              <a:t>Evaluation</a:t>
            </a:r>
          </a:p>
          <a:p>
            <a:r>
              <a:rPr lang="en-US" sz="1600" dirty="0" smtClean="0">
                <a:solidFill>
                  <a:srgbClr val="C67F07"/>
                </a:solidFill>
              </a:rPr>
              <a:t>Future Work</a:t>
            </a:r>
          </a:p>
        </p:txBody>
      </p:sp>
      <p:sp>
        <p:nvSpPr>
          <p:cNvPr id="15" name="TextBox 14"/>
          <p:cNvSpPr txBox="1"/>
          <p:nvPr/>
        </p:nvSpPr>
        <p:spPr>
          <a:xfrm rot="16200000">
            <a:off x="7123996" y="5980997"/>
            <a:ext cx="1292341" cy="461665"/>
          </a:xfrm>
          <a:prstGeom prst="rect">
            <a:avLst/>
          </a:prstGeom>
          <a:noFill/>
        </p:spPr>
        <p:txBody>
          <a:bodyPr wrap="none" rtlCol="0">
            <a:spAutoFit/>
          </a:bodyPr>
          <a:lstStyle/>
          <a:p>
            <a:r>
              <a:rPr lang="en-US" sz="2400" dirty="0" smtClean="0">
                <a:solidFill>
                  <a:schemeClr val="tx1">
                    <a:lumMod val="50000"/>
                    <a:lumOff val="50000"/>
                  </a:schemeClr>
                </a:solidFill>
                <a:latin typeface="Myriad Pro Light SemiExt" pitchFamily="34" charset="0"/>
              </a:rPr>
              <a:t>Collabio</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2C-full-pc.tif"/>
          <p:cNvPicPr>
            <a:picLocks noChangeAspect="1"/>
          </p:cNvPicPr>
          <p:nvPr/>
        </p:nvPicPr>
        <p:blipFill>
          <a:blip r:embed="rId3" cstate="print"/>
          <a:srcRect l="3999" t="3789" r="40538" b="12877"/>
          <a:stretch>
            <a:fillRect/>
          </a:stretch>
        </p:blipFill>
        <p:spPr>
          <a:xfrm>
            <a:off x="381000" y="5863388"/>
            <a:ext cx="1066800" cy="842211"/>
          </a:xfrm>
          <a:prstGeom prst="rect">
            <a:avLst/>
          </a:prstGeom>
        </p:spPr>
      </p:pic>
      <p:sp>
        <p:nvSpPr>
          <p:cNvPr id="2" name="Title 1"/>
          <p:cNvSpPr>
            <a:spLocks noGrp="1"/>
          </p:cNvSpPr>
          <p:nvPr>
            <p:ph type="ctrTitle"/>
          </p:nvPr>
        </p:nvSpPr>
        <p:spPr>
          <a:xfrm>
            <a:off x="381000" y="1123950"/>
            <a:ext cx="8229600" cy="2457450"/>
          </a:xfrm>
        </p:spPr>
        <p:txBody>
          <a:bodyPr>
            <a:normAutofit/>
          </a:bodyPr>
          <a:lstStyle/>
          <a:p>
            <a:pPr algn="l"/>
            <a:r>
              <a:rPr lang="en-US" sz="8000" dirty="0" smtClean="0">
                <a:solidFill>
                  <a:srgbClr val="385D8A"/>
                </a:solidFill>
                <a:latin typeface="+mn-lt"/>
              </a:rPr>
              <a:t>Collabio</a:t>
            </a:r>
            <a:r>
              <a:rPr lang="en-US" dirty="0" smtClean="0">
                <a:solidFill>
                  <a:srgbClr val="385D8A"/>
                </a:solidFill>
                <a:latin typeface="Myriad Pro" pitchFamily="34" charset="0"/>
              </a:rPr>
              <a:t/>
            </a:r>
            <a:br>
              <a:rPr lang="en-US" dirty="0" smtClean="0">
                <a:solidFill>
                  <a:srgbClr val="385D8A"/>
                </a:solidFill>
                <a:latin typeface="Myriad Pro" pitchFamily="34" charset="0"/>
              </a:rPr>
            </a:br>
            <a:r>
              <a:rPr lang="en-US" sz="2800" dirty="0" smtClean="0">
                <a:solidFill>
                  <a:srgbClr val="385D8A"/>
                </a:solidFill>
                <a:latin typeface="Myriad Pro" pitchFamily="34" charset="0"/>
              </a:rPr>
              <a:t>A Game for Annotating People within Social Networks</a:t>
            </a:r>
            <a:endParaRPr lang="en-US" sz="2600" dirty="0">
              <a:solidFill>
                <a:srgbClr val="385D8A"/>
              </a:solidFill>
              <a:latin typeface="Myriad Pro" pitchFamily="34" charset="0"/>
            </a:endParaRPr>
          </a:p>
        </p:txBody>
      </p:sp>
      <p:sp>
        <p:nvSpPr>
          <p:cNvPr id="3" name="Subtitle 2"/>
          <p:cNvSpPr>
            <a:spLocks noGrp="1"/>
          </p:cNvSpPr>
          <p:nvPr>
            <p:ph type="subTitle" idx="1"/>
          </p:nvPr>
        </p:nvSpPr>
        <p:spPr>
          <a:xfrm>
            <a:off x="304800" y="4038600"/>
            <a:ext cx="8534400" cy="1219200"/>
          </a:xfrm>
        </p:spPr>
        <p:txBody>
          <a:bodyPr>
            <a:noAutofit/>
          </a:bodyPr>
          <a:lstStyle/>
          <a:p>
            <a:pPr algn="l"/>
            <a:r>
              <a:rPr lang="en-US" dirty="0" smtClean="0">
                <a:solidFill>
                  <a:schemeClr val="bg1">
                    <a:lumMod val="50000"/>
                  </a:schemeClr>
                </a:solidFill>
                <a:latin typeface="Myriad Pro Light" pitchFamily="34" charset="0"/>
              </a:rPr>
              <a:t>http://apps.facebook.com/collabio</a:t>
            </a:r>
            <a:endParaRPr lang="en-US" cap="small" dirty="0" smtClean="0">
              <a:solidFill>
                <a:schemeClr val="bg1">
                  <a:lumMod val="50000"/>
                </a:schemeClr>
              </a:solidFill>
              <a:latin typeface="Myriad Pro Light" pitchFamily="34" charset="0"/>
            </a:endParaRPr>
          </a:p>
        </p:txBody>
      </p:sp>
      <p:pic>
        <p:nvPicPr>
          <p:cNvPr id="4" name="Picture 3" descr="mit-hci.png"/>
          <p:cNvPicPr>
            <a:picLocks noChangeAspect="1"/>
          </p:cNvPicPr>
          <p:nvPr/>
        </p:nvPicPr>
        <p:blipFill>
          <a:blip r:embed="rId4" cstate="print"/>
          <a:stretch>
            <a:fillRect/>
          </a:stretch>
        </p:blipFill>
        <p:spPr>
          <a:xfrm>
            <a:off x="7974708" y="5638800"/>
            <a:ext cx="1022859" cy="871537"/>
          </a:xfrm>
          <a:prstGeom prst="rect">
            <a:avLst/>
          </a:prstGeom>
        </p:spPr>
      </p:pic>
      <p:sp>
        <p:nvSpPr>
          <p:cNvPr id="6" name="TextBox 5"/>
          <p:cNvSpPr txBox="1"/>
          <p:nvPr/>
        </p:nvSpPr>
        <p:spPr>
          <a:xfrm>
            <a:off x="5978279" y="6455230"/>
            <a:ext cx="3019288" cy="276999"/>
          </a:xfrm>
          <a:prstGeom prst="rect">
            <a:avLst/>
          </a:prstGeom>
          <a:noFill/>
        </p:spPr>
        <p:txBody>
          <a:bodyPr wrap="none" lIns="0" tIns="0" rIns="0" bIns="0" rtlCol="0">
            <a:spAutoFit/>
          </a:bodyPr>
          <a:lstStyle/>
          <a:p>
            <a:pPr algn="r"/>
            <a:r>
              <a:rPr lang="en-US" cap="small" dirty="0" err="1" smtClean="0">
                <a:solidFill>
                  <a:schemeClr val="tx1">
                    <a:lumMod val="65000"/>
                    <a:lumOff val="35000"/>
                  </a:schemeClr>
                </a:solidFill>
                <a:latin typeface="Myriad Pro" pitchFamily="34" charset="0"/>
              </a:rPr>
              <a:t>mit</a:t>
            </a:r>
            <a:r>
              <a:rPr lang="en-US" cap="small" dirty="0" smtClean="0">
                <a:solidFill>
                  <a:schemeClr val="tx1">
                    <a:lumMod val="65000"/>
                    <a:lumOff val="35000"/>
                  </a:schemeClr>
                </a:solidFill>
                <a:latin typeface="Myriad Pro" pitchFamily="34" charset="0"/>
              </a:rPr>
              <a:t> human-computer interaction</a:t>
            </a:r>
            <a:endParaRPr lang="en-US" dirty="0">
              <a:solidFill>
                <a:schemeClr val="tx1">
                  <a:lumMod val="65000"/>
                  <a:lumOff val="35000"/>
                </a:schemeClr>
              </a:solidFill>
              <a:latin typeface="Myriad Pro" pitchFamily="34" charset="0"/>
            </a:endParaRPr>
          </a:p>
        </p:txBody>
      </p:sp>
      <p:pic>
        <p:nvPicPr>
          <p:cNvPr id="1027"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524000" y="6324600"/>
            <a:ext cx="1295400" cy="3614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828800" y="152400"/>
            <a:ext cx="5519737" cy="6151052"/>
          </a:xfrm>
          <a:prstGeom prst="rect">
            <a:avLst/>
          </a:prstGeom>
          <a:noFill/>
          <a:ln w="9525">
            <a:solidFill>
              <a:schemeClr val="tx1">
                <a:lumMod val="50000"/>
                <a:lumOff val="50000"/>
              </a:schemeClr>
            </a:solid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948993" y="228600"/>
            <a:ext cx="5213807" cy="6248400"/>
          </a:xfrm>
          <a:prstGeom prst="rect">
            <a:avLst/>
          </a:prstGeom>
          <a:noFill/>
          <a:ln w="9525">
            <a:solidFill>
              <a:schemeClr val="tx1">
                <a:lumMod val="50000"/>
                <a:lumOff val="50000"/>
              </a:schemeClr>
            </a:solid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6314"/>
          <a:stretch>
            <a:fillRect/>
          </a:stretch>
        </p:blipFill>
        <p:spPr bwMode="auto">
          <a:xfrm>
            <a:off x="1438275" y="990600"/>
            <a:ext cx="6267450" cy="5229225"/>
          </a:xfrm>
          <a:prstGeom prst="rect">
            <a:avLst/>
          </a:prstGeom>
          <a:noFill/>
          <a:ln w="9525">
            <a:solidFill>
              <a:schemeClr val="bg1">
                <a:lumMod val="50000"/>
              </a:schemeClr>
            </a:solid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448800" cy="3352800"/>
          </a:xfrm>
        </p:spPr>
        <p:txBody>
          <a:bodyPr>
            <a:noAutofit/>
          </a:bodyPr>
          <a:lstStyle/>
          <a:p>
            <a:pPr marL="0" indent="0">
              <a:buNone/>
            </a:pPr>
            <a:r>
              <a:rPr lang="en-US" sz="11500" dirty="0" err="1" smtClean="0">
                <a:solidFill>
                  <a:schemeClr val="bg1">
                    <a:lumMod val="75000"/>
                  </a:schemeClr>
                </a:solidFill>
              </a:rPr>
              <a:t>crowdsourcing</a:t>
            </a:r>
            <a:endParaRPr lang="en-US" sz="11500" dirty="0">
              <a:solidFill>
                <a:schemeClr val="bg1">
                  <a:lumMod val="75000"/>
                </a:schemeClr>
              </a:solidFill>
            </a:endParaRPr>
          </a:p>
        </p:txBody>
      </p:sp>
      <p:sp>
        <p:nvSpPr>
          <p:cNvPr id="5" name="TextBox 4"/>
          <p:cNvSpPr txBox="1"/>
          <p:nvPr/>
        </p:nvSpPr>
        <p:spPr>
          <a:xfrm>
            <a:off x="1828800" y="1600200"/>
            <a:ext cx="7327070" cy="523220"/>
          </a:xfrm>
          <a:prstGeom prst="rect">
            <a:avLst/>
          </a:prstGeom>
          <a:noFill/>
        </p:spPr>
        <p:txBody>
          <a:bodyPr wrap="none" rtlCol="0">
            <a:spAutoFit/>
          </a:bodyPr>
          <a:lstStyle/>
          <a:p>
            <a:pPr algn="r"/>
            <a:r>
              <a:rPr lang="en-US" sz="2800" dirty="0" smtClean="0">
                <a:solidFill>
                  <a:schemeClr val="bg1">
                    <a:lumMod val="50000"/>
                  </a:schemeClr>
                </a:solidFill>
              </a:rPr>
              <a:t>struggles when only a small network is qualified.</a:t>
            </a:r>
            <a:endParaRPr lang="en-US" sz="2800" dirty="0">
              <a:solidFill>
                <a:schemeClr val="bg1">
                  <a:lumMod val="50000"/>
                </a:schemeClr>
              </a:solidFill>
            </a:endParaRPr>
          </a:p>
        </p:txBody>
      </p:sp>
      <p:pic>
        <p:nvPicPr>
          <p:cNvPr id="2051" name="Picture 3"/>
          <p:cNvPicPr>
            <a:picLocks noChangeAspect="1" noChangeArrowheads="1"/>
          </p:cNvPicPr>
          <p:nvPr/>
        </p:nvPicPr>
        <p:blipFill>
          <a:blip r:embed="rId3" cstate="print"/>
          <a:srcRect/>
          <a:stretch>
            <a:fillRect/>
          </a:stretch>
        </p:blipFill>
        <p:spPr bwMode="auto">
          <a:xfrm>
            <a:off x="1524000" y="5114925"/>
            <a:ext cx="6134100" cy="828675"/>
          </a:xfrm>
          <a:prstGeom prst="rect">
            <a:avLst/>
          </a:prstGeom>
          <a:noFill/>
          <a:ln w="9525">
            <a:noFill/>
            <a:miter lim="800000"/>
            <a:headEnd/>
            <a:tailEnd/>
          </a:ln>
        </p:spPr>
      </p:pic>
      <p:pic>
        <p:nvPicPr>
          <p:cNvPr id="2" name="Picture 2"/>
          <p:cNvPicPr>
            <a:picLocks noChangeAspect="1" noChangeArrowheads="1"/>
          </p:cNvPicPr>
          <p:nvPr/>
        </p:nvPicPr>
        <p:blipFill>
          <a:blip r:embed="rId4" cstate="print"/>
          <a:srcRect/>
          <a:stretch>
            <a:fillRect/>
          </a:stretch>
        </p:blipFill>
        <p:spPr bwMode="auto">
          <a:xfrm>
            <a:off x="1524000" y="2466975"/>
            <a:ext cx="6124575" cy="27241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1771650" y="76200"/>
            <a:ext cx="5600700" cy="6680353"/>
          </a:xfrm>
          <a:prstGeom prst="rect">
            <a:avLst/>
          </a:prstGeom>
          <a:noFill/>
          <a:ln w="9525">
            <a:solidFill>
              <a:schemeClr val="bg1">
                <a:lumMod val="50000"/>
              </a:schemeClr>
            </a:solid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Incentive Design</a:t>
            </a:r>
            <a:endParaRPr lang="en-US" dirty="0"/>
          </a:p>
        </p:txBody>
      </p:sp>
      <p:pic>
        <p:nvPicPr>
          <p:cNvPr id="5" name="Content Placeholder 4" descr="design_space.png"/>
          <p:cNvPicPr>
            <a:picLocks noGrp="1" noChangeAspect="1"/>
          </p:cNvPicPr>
          <p:nvPr>
            <p:ph idx="1"/>
          </p:nvPr>
        </p:nvPicPr>
        <p:blipFill>
          <a:blip r:embed="rId3" cstate="print"/>
          <a:stretch>
            <a:fillRect/>
          </a:stretch>
        </p:blipFill>
        <p:spPr>
          <a:xfrm>
            <a:off x="533400" y="1219200"/>
            <a:ext cx="8229600" cy="4242816"/>
          </a:xfrm>
        </p:spPr>
      </p:pic>
      <p:sp>
        <p:nvSpPr>
          <p:cNvPr id="4" name="Rectangle 3"/>
          <p:cNvSpPr/>
          <p:nvPr/>
        </p:nvSpPr>
        <p:spPr>
          <a:xfrm>
            <a:off x="454231" y="2203805"/>
            <a:ext cx="8384969" cy="741218"/>
          </a:xfrm>
          <a:prstGeom prst="rect">
            <a:avLst/>
          </a:prstGeom>
          <a:noFill/>
          <a:ln>
            <a:solidFill>
              <a:srgbClr val="CC5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 y="2927209"/>
            <a:ext cx="8382000" cy="1046018"/>
          </a:xfrm>
          <a:prstGeom prst="rect">
            <a:avLst/>
          </a:prstGeom>
          <a:noFill/>
          <a:ln>
            <a:solidFill>
              <a:srgbClr val="CC5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7539334" y="5534561"/>
            <a:ext cx="1604666" cy="1323439"/>
            <a:chOff x="7539334" y="5534561"/>
            <a:chExt cx="1604666" cy="1323439"/>
          </a:xfrm>
        </p:grpSpPr>
        <p:sp>
          <p:nvSpPr>
            <p:cNvPr id="8" name="TextBox 7"/>
            <p:cNvSpPr txBox="1"/>
            <p:nvPr/>
          </p:nvSpPr>
          <p:spPr>
            <a:xfrm>
              <a:off x="7835757" y="5534561"/>
              <a:ext cx="1308243" cy="1323439"/>
            </a:xfrm>
            <a:prstGeom prst="rect">
              <a:avLst/>
            </a:prstGeom>
            <a:noFill/>
          </p:spPr>
          <p:txBody>
            <a:bodyPr wrap="none" rtlCol="0">
              <a:spAutoFit/>
            </a:bodyPr>
            <a:lstStyle/>
            <a:p>
              <a:r>
                <a:rPr lang="en-US" sz="1600" dirty="0" smtClean="0">
                  <a:solidFill>
                    <a:schemeClr val="tx1">
                      <a:lumMod val="50000"/>
                      <a:lumOff val="50000"/>
                    </a:schemeClr>
                  </a:solidFill>
                </a:rPr>
                <a:t>Demo</a:t>
              </a:r>
            </a:p>
            <a:p>
              <a:r>
                <a:rPr lang="en-US" sz="1600" dirty="0" smtClean="0">
                  <a:solidFill>
                    <a:schemeClr val="tx1">
                      <a:lumMod val="50000"/>
                      <a:lumOff val="50000"/>
                    </a:schemeClr>
                  </a:solidFill>
                </a:rPr>
                <a:t>Related Work</a:t>
              </a:r>
            </a:p>
            <a:p>
              <a:r>
                <a:rPr lang="en-US" sz="1600" dirty="0" smtClean="0">
                  <a:solidFill>
                    <a:schemeClr val="tx1">
                      <a:lumMod val="50000"/>
                      <a:lumOff val="50000"/>
                    </a:schemeClr>
                  </a:solidFill>
                </a:rPr>
                <a:t>Evaluation</a:t>
              </a:r>
            </a:p>
            <a:p>
              <a:r>
                <a:rPr lang="en-US" sz="1600" dirty="0" smtClean="0">
                  <a:solidFill>
                    <a:srgbClr val="C67F07"/>
                  </a:solidFill>
                </a:rPr>
                <a:t>Future Work</a:t>
              </a:r>
            </a:p>
            <a:p>
              <a:r>
                <a:rPr lang="en-US" sz="1600" dirty="0" smtClean="0">
                  <a:solidFill>
                    <a:schemeClr val="tx1">
                      <a:lumMod val="50000"/>
                      <a:lumOff val="50000"/>
                    </a:schemeClr>
                  </a:solidFill>
                </a:rPr>
                <a:t>Applications</a:t>
              </a:r>
            </a:p>
          </p:txBody>
        </p:sp>
        <p:sp>
          <p:nvSpPr>
            <p:cNvPr id="9" name="TextBox 8"/>
            <p:cNvSpPr txBox="1"/>
            <p:nvPr/>
          </p:nvSpPr>
          <p:spPr>
            <a:xfrm rot="16200000">
              <a:off x="7123996" y="5980997"/>
              <a:ext cx="1292341" cy="461665"/>
            </a:xfrm>
            <a:prstGeom prst="rect">
              <a:avLst/>
            </a:prstGeom>
            <a:noFill/>
          </p:spPr>
          <p:txBody>
            <a:bodyPr wrap="none" rtlCol="0">
              <a:spAutoFit/>
            </a:bodyPr>
            <a:lstStyle/>
            <a:p>
              <a:r>
                <a:rPr lang="en-US" sz="2400" dirty="0" smtClean="0">
                  <a:solidFill>
                    <a:schemeClr val="tx1">
                      <a:lumMod val="50000"/>
                      <a:lumOff val="50000"/>
                    </a:schemeClr>
                  </a:solidFill>
                  <a:latin typeface="Myriad Pro Light SemiExt" pitchFamily="34" charset="0"/>
                </a:rPr>
                <a:t>Collabio</a:t>
              </a:r>
              <a:endParaRPr lang="en-US" sz="2400" dirty="0">
                <a:solidFill>
                  <a:schemeClr val="tx1">
                    <a:lumMod val="50000"/>
                    <a:lumOff val="50000"/>
                  </a:schemeClr>
                </a:solidFill>
                <a:latin typeface="Myriad Pro Light SemiExt"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xit" presetSubtype="0" fill="hold" grpId="1" nodeType="with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collabio-apps-talk.wmv">
            <a:hlinkClick r:id="" action="ppaction://media"/>
          </p:cNvPr>
          <p:cNvPicPr>
            <a:picLocks noRot="1" noChangeAspect="1"/>
          </p:cNvPicPr>
          <p:nvPr>
            <a:videoFile r:link="rId1"/>
          </p:nvPr>
        </p:nvPicPr>
        <p:blipFill>
          <a:blip r:embed="rId4" cstate="print"/>
          <a:stretch>
            <a:fillRect/>
          </a:stretch>
        </p:blipFill>
        <p:spPr>
          <a:xfrm>
            <a:off x="0" y="857250"/>
            <a:ext cx="91440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014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8229600" cy="5592762"/>
          </a:xfrm>
        </p:spPr>
        <p:txBody>
          <a:bodyPr anchor="t"/>
          <a:lstStyle/>
          <a:p>
            <a:r>
              <a:rPr lang="en-US" dirty="0" smtClean="0">
                <a:latin typeface="Myriad Pro Light" pitchFamily="34" charset="0"/>
              </a:rPr>
              <a:t/>
            </a:r>
            <a:br>
              <a:rPr lang="en-US" dirty="0" smtClean="0">
                <a:latin typeface="Myriad Pro Light" pitchFamily="34" charset="0"/>
              </a:rPr>
            </a:br>
            <a:r>
              <a:rPr lang="en-US" dirty="0">
                <a:latin typeface="Myriad Pro Light" pitchFamily="34" charset="0"/>
              </a:rPr>
              <a:t/>
            </a:r>
            <a:br>
              <a:rPr lang="en-US" dirty="0">
                <a:latin typeface="Myriad Pro Light" pitchFamily="34" charset="0"/>
              </a:rPr>
            </a:br>
            <a:r>
              <a:rPr lang="en-US" dirty="0" smtClean="0">
                <a:latin typeface="Myriad Pro Light" pitchFamily="34" charset="0"/>
              </a:rPr>
              <a:t/>
            </a:r>
            <a:br>
              <a:rPr lang="en-US" dirty="0" smtClean="0">
                <a:latin typeface="Myriad Pro Light" pitchFamily="34" charset="0"/>
              </a:rPr>
            </a:br>
            <a:r>
              <a:rPr lang="en-US" dirty="0" smtClean="0">
                <a:latin typeface="Myriad Pro Light" pitchFamily="34" charset="0"/>
              </a:rPr>
              <a:t>Your friends, family and colleagues know your interests, activities, and personality.</a:t>
            </a:r>
            <a:endParaRPr lang="en-US" dirty="0">
              <a:latin typeface="Myriad Pro Light"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8229600" cy="5592762"/>
          </a:xfrm>
        </p:spPr>
        <p:txBody>
          <a:bodyPr anchor="t"/>
          <a:lstStyle/>
          <a:p>
            <a:r>
              <a:rPr lang="en-US" dirty="0" smtClean="0"/>
              <a:t/>
            </a:r>
            <a:br>
              <a:rPr lang="en-US" dirty="0" smtClean="0"/>
            </a:br>
            <a:r>
              <a:rPr lang="en-US" dirty="0"/>
              <a:t/>
            </a:r>
            <a:br>
              <a:rPr lang="en-US" dirty="0"/>
            </a:br>
            <a:r>
              <a:rPr lang="en-US" dirty="0" smtClean="0"/>
              <a:t/>
            </a:r>
            <a:br>
              <a:rPr lang="en-US" dirty="0" smtClean="0"/>
            </a:br>
            <a:r>
              <a:rPr lang="en-US" dirty="0" smtClean="0">
                <a:latin typeface="Myriad Pro Light" pitchFamily="34" charset="0"/>
              </a:rPr>
              <a:t>Your friends, family and colleagues know your interests, activities, and personality – and use it to help you.</a:t>
            </a:r>
            <a:endParaRPr lang="en-US" dirty="0">
              <a:latin typeface="Myriad Pro Light" pitchFamily="34" charset="0"/>
            </a:endParaRPr>
          </a:p>
        </p:txBody>
      </p:sp>
      <p:sp>
        <p:nvSpPr>
          <p:cNvPr id="3" name="Content Placeholder 2"/>
          <p:cNvSpPr>
            <a:spLocks noGrp="1"/>
          </p:cNvSpPr>
          <p:nvPr>
            <p:ph idx="1"/>
          </p:nvPr>
        </p:nvSpPr>
        <p:spPr>
          <a:xfrm>
            <a:off x="0" y="-304800"/>
            <a:ext cx="9448800" cy="3352800"/>
          </a:xfrm>
        </p:spPr>
        <p:txBody>
          <a:bodyPr>
            <a:noAutofit/>
          </a:bodyPr>
          <a:lstStyle/>
          <a:p>
            <a:pPr marL="0" indent="0">
              <a:buNone/>
            </a:pPr>
            <a:r>
              <a:rPr lang="en-US" sz="11500" dirty="0" smtClean="0">
                <a:solidFill>
                  <a:schemeClr val="bg1">
                    <a:lumMod val="75000"/>
                  </a:schemeClr>
                </a:solidFill>
              </a:rPr>
              <a:t>friendsourcing</a:t>
            </a:r>
            <a:endParaRPr lang="en-US" sz="11500" dirty="0">
              <a:solidFill>
                <a:schemeClr val="bg1">
                  <a:lumMod val="75000"/>
                </a:schemeClr>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711647" y="1752600"/>
            <a:ext cx="1545616" cy="4154984"/>
          </a:xfrm>
          <a:prstGeom prst="rect">
            <a:avLst/>
          </a:prstGeom>
          <a:noFill/>
        </p:spPr>
        <p:txBody>
          <a:bodyPr wrap="none" rtlCol="0">
            <a:spAutoFit/>
          </a:bodyPr>
          <a:lstStyle/>
          <a:p>
            <a:r>
              <a:rPr lang="en-US" sz="4400" dirty="0" smtClean="0"/>
              <a:t>poker</a:t>
            </a:r>
          </a:p>
          <a:p>
            <a:r>
              <a:rPr lang="en-US" sz="4400" dirty="0" smtClean="0"/>
              <a:t>MSR</a:t>
            </a:r>
          </a:p>
          <a:p>
            <a:r>
              <a:rPr lang="en-US" sz="4000" dirty="0" smtClean="0"/>
              <a:t>VIBE</a:t>
            </a:r>
          </a:p>
          <a:p>
            <a:r>
              <a:rPr lang="en-US" sz="3600" dirty="0" smtClean="0"/>
              <a:t>band</a:t>
            </a:r>
          </a:p>
          <a:p>
            <a:r>
              <a:rPr lang="en-US" sz="3200" dirty="0" smtClean="0"/>
              <a:t>dogs</a:t>
            </a:r>
          </a:p>
          <a:p>
            <a:r>
              <a:rPr lang="en-US" sz="2800" dirty="0" err="1" smtClean="0"/>
              <a:t>vegas</a:t>
            </a:r>
            <a:endParaRPr lang="en-US" sz="2800" dirty="0" smtClean="0"/>
          </a:p>
          <a:p>
            <a:r>
              <a:rPr lang="en-US" sz="2000" dirty="0" err="1" smtClean="0"/>
              <a:t>groupbar</a:t>
            </a:r>
            <a:endParaRPr lang="en-US" sz="2000" dirty="0" smtClean="0"/>
          </a:p>
          <a:p>
            <a:r>
              <a:rPr lang="en-US" sz="2000" dirty="0" smtClean="0"/>
              <a:t>c#</a:t>
            </a:r>
            <a:endParaRPr lang="en-US" sz="2000" dirty="0"/>
          </a:p>
        </p:txBody>
      </p:sp>
      <p:pic>
        <p:nvPicPr>
          <p:cNvPr id="1026" name="Picture 2"/>
          <p:cNvPicPr>
            <a:picLocks noChangeAspect="1" noChangeArrowheads="1"/>
          </p:cNvPicPr>
          <p:nvPr/>
        </p:nvPicPr>
        <p:blipFill>
          <a:blip r:embed="rId3" cstate="print"/>
          <a:srcRect l="9091" r="15909"/>
          <a:stretch>
            <a:fillRect/>
          </a:stretch>
        </p:blipFill>
        <p:spPr bwMode="auto">
          <a:xfrm>
            <a:off x="609600" y="2057400"/>
            <a:ext cx="2514600" cy="2514600"/>
          </a:xfrm>
          <a:prstGeom prst="rect">
            <a:avLst/>
          </a:prstGeom>
          <a:noFill/>
          <a:ln w="9525">
            <a:noFill/>
            <a:miter lim="800000"/>
            <a:headEnd/>
            <a:tailEnd/>
          </a:ln>
        </p:spPr>
      </p:pic>
      <p:sp>
        <p:nvSpPr>
          <p:cNvPr id="7" name="TextBox 6"/>
          <p:cNvSpPr txBox="1"/>
          <p:nvPr/>
        </p:nvSpPr>
        <p:spPr>
          <a:xfrm>
            <a:off x="457200" y="4572000"/>
            <a:ext cx="2457211" cy="1384995"/>
          </a:xfrm>
          <a:prstGeom prst="rect">
            <a:avLst/>
          </a:prstGeom>
          <a:noFill/>
        </p:spPr>
        <p:txBody>
          <a:bodyPr wrap="none" rtlCol="0">
            <a:spAutoFit/>
          </a:bodyPr>
          <a:lstStyle/>
          <a:p>
            <a:r>
              <a:rPr lang="en-US" sz="3600" dirty="0" smtClean="0"/>
              <a:t>Greg Smith</a:t>
            </a:r>
          </a:p>
          <a:p>
            <a:r>
              <a:rPr lang="en-US" sz="2400" dirty="0" smtClean="0"/>
              <a:t>Microsoft</a:t>
            </a:r>
          </a:p>
          <a:p>
            <a:r>
              <a:rPr lang="en-US" sz="2400" dirty="0" smtClean="0"/>
              <a:t>Stanford Alum ‘92</a:t>
            </a:r>
            <a:endParaRPr lang="en-US" sz="2400" dirty="0"/>
          </a:p>
        </p:txBody>
      </p:sp>
      <p:sp>
        <p:nvSpPr>
          <p:cNvPr id="8" name="Title 1"/>
          <p:cNvSpPr>
            <a:spLocks noGrp="1"/>
          </p:cNvSpPr>
          <p:nvPr>
            <p:ph type="title"/>
          </p:nvPr>
        </p:nvSpPr>
        <p:spPr>
          <a:xfrm>
            <a:off x="457200" y="274638"/>
            <a:ext cx="8229600" cy="1143000"/>
          </a:xfrm>
        </p:spPr>
        <p:txBody>
          <a:bodyPr/>
          <a:lstStyle/>
          <a:p>
            <a:r>
              <a:rPr lang="en-US" dirty="0" smtClean="0"/>
              <a:t>Our Goal</a:t>
            </a:r>
            <a:endParaRPr lang="en-US" dirty="0"/>
          </a:p>
        </p:txBody>
      </p:sp>
      <p:sp>
        <p:nvSpPr>
          <p:cNvPr id="10" name="TextBox 9"/>
          <p:cNvSpPr txBox="1"/>
          <p:nvPr/>
        </p:nvSpPr>
        <p:spPr>
          <a:xfrm>
            <a:off x="504967" y="1459468"/>
            <a:ext cx="841897" cy="461665"/>
          </a:xfrm>
          <a:prstGeom prst="rect">
            <a:avLst/>
          </a:prstGeom>
          <a:noFill/>
        </p:spPr>
        <p:txBody>
          <a:bodyPr wrap="none" rtlCol="0">
            <a:spAutoFit/>
          </a:bodyPr>
          <a:lstStyle/>
          <a:p>
            <a:r>
              <a:rPr lang="en-US" sz="2400" dirty="0" smtClean="0">
                <a:solidFill>
                  <a:schemeClr val="tx1">
                    <a:lumMod val="65000"/>
                    <a:lumOff val="35000"/>
                  </a:schemeClr>
                </a:solidFill>
                <a:latin typeface="Myriad Pro Light" pitchFamily="34" charset="0"/>
              </a:rPr>
              <a:t>input</a:t>
            </a:r>
            <a:endParaRPr lang="en-US" sz="2400" dirty="0">
              <a:solidFill>
                <a:schemeClr val="tx1">
                  <a:lumMod val="65000"/>
                  <a:lumOff val="35000"/>
                </a:schemeClr>
              </a:solidFill>
              <a:latin typeface="Myriad Pro Light" pitchFamily="34" charset="0"/>
            </a:endParaRPr>
          </a:p>
        </p:txBody>
      </p:sp>
      <p:sp>
        <p:nvSpPr>
          <p:cNvPr id="11" name="TextBox 10"/>
          <p:cNvSpPr txBox="1"/>
          <p:nvPr/>
        </p:nvSpPr>
        <p:spPr>
          <a:xfrm>
            <a:off x="5715000" y="1447800"/>
            <a:ext cx="1034257" cy="461665"/>
          </a:xfrm>
          <a:prstGeom prst="rect">
            <a:avLst/>
          </a:prstGeom>
          <a:noFill/>
        </p:spPr>
        <p:txBody>
          <a:bodyPr wrap="none" rtlCol="0">
            <a:spAutoFit/>
          </a:bodyPr>
          <a:lstStyle/>
          <a:p>
            <a:r>
              <a:rPr lang="en-US" sz="2400" dirty="0" smtClean="0">
                <a:solidFill>
                  <a:schemeClr val="tx1">
                    <a:lumMod val="65000"/>
                    <a:lumOff val="35000"/>
                  </a:schemeClr>
                </a:solidFill>
                <a:latin typeface="Myriad Pro Light" pitchFamily="34" charset="0"/>
              </a:rPr>
              <a:t>output</a:t>
            </a:r>
            <a:endParaRPr lang="en-US" sz="2400" dirty="0">
              <a:solidFill>
                <a:schemeClr val="tx1">
                  <a:lumMod val="65000"/>
                  <a:lumOff val="35000"/>
                </a:schemeClr>
              </a:solidFill>
              <a:latin typeface="Myriad Pro Light" pitchFamily="34" charset="0"/>
            </a:endParaRPr>
          </a:p>
        </p:txBody>
      </p:sp>
      <p:cxnSp>
        <p:nvCxnSpPr>
          <p:cNvPr id="13" name="Straight Arrow Connector 12"/>
          <p:cNvCxnSpPr/>
          <p:nvPr/>
        </p:nvCxnSpPr>
        <p:spPr>
          <a:xfrm>
            <a:off x="3810000" y="3581400"/>
            <a:ext cx="1371600" cy="1588"/>
          </a:xfrm>
          <a:prstGeom prst="straightConnector1">
            <a:avLst/>
          </a:prstGeom>
          <a:ln w="7620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Challenges</a:t>
            </a:r>
            <a:endParaRPr lang="en-US" dirty="0"/>
          </a:p>
        </p:txBody>
      </p:sp>
      <p:sp>
        <p:nvSpPr>
          <p:cNvPr id="3" name="Content Placeholder 2"/>
          <p:cNvSpPr>
            <a:spLocks noGrp="1"/>
          </p:cNvSpPr>
          <p:nvPr>
            <p:ph idx="1"/>
          </p:nvPr>
        </p:nvSpPr>
        <p:spPr/>
        <p:txBody>
          <a:bodyPr anchor="ctr">
            <a:normAutofit/>
          </a:bodyPr>
          <a:lstStyle/>
          <a:p>
            <a:pPr>
              <a:lnSpc>
                <a:spcPts val="2800"/>
              </a:lnSpc>
              <a:spcBef>
                <a:spcPts val="0"/>
              </a:spcBef>
            </a:pPr>
            <a:r>
              <a:rPr lang="en-US" sz="4000" dirty="0" smtClean="0">
                <a:latin typeface="+mj-lt"/>
              </a:rPr>
              <a:t>Motivation</a:t>
            </a:r>
          </a:p>
          <a:p>
            <a:pPr>
              <a:spcBef>
                <a:spcPts val="0"/>
              </a:spcBef>
            </a:pPr>
            <a:r>
              <a:rPr lang="en-US" sz="2400" i="1" dirty="0" smtClean="0">
                <a:solidFill>
                  <a:schemeClr val="tx1">
                    <a:lumMod val="50000"/>
                    <a:lumOff val="50000"/>
                  </a:schemeClr>
                </a:solidFill>
              </a:rPr>
              <a:t>	</a:t>
            </a:r>
            <a:r>
              <a:rPr lang="en-US" sz="2400" dirty="0" smtClean="0">
                <a:solidFill>
                  <a:schemeClr val="tx1">
                    <a:lumMod val="50000"/>
                    <a:lumOff val="50000"/>
                  </a:schemeClr>
                </a:solidFill>
              </a:rPr>
              <a:t>Why would anyone want to do this?</a:t>
            </a:r>
            <a:br>
              <a:rPr lang="en-US" sz="2400" dirty="0" smtClean="0">
                <a:solidFill>
                  <a:schemeClr val="tx1">
                    <a:lumMod val="50000"/>
                    <a:lumOff val="50000"/>
                  </a:schemeClr>
                </a:solidFill>
              </a:rPr>
            </a:br>
            <a:endParaRPr lang="en-US" sz="2400" dirty="0" smtClean="0">
              <a:solidFill>
                <a:schemeClr val="tx1">
                  <a:lumMod val="50000"/>
                  <a:lumOff val="50000"/>
                </a:schemeClr>
              </a:solidFill>
            </a:endParaRPr>
          </a:p>
          <a:p>
            <a:pPr>
              <a:lnSpc>
                <a:spcPts val="2800"/>
              </a:lnSpc>
              <a:spcBef>
                <a:spcPts val="0"/>
              </a:spcBef>
            </a:pPr>
            <a:r>
              <a:rPr lang="en-US" sz="4000" dirty="0" smtClean="0">
                <a:latin typeface="+mj-lt"/>
              </a:rPr>
              <a:t>Accuracy</a:t>
            </a:r>
          </a:p>
          <a:p>
            <a:pPr>
              <a:spcBef>
                <a:spcPts val="0"/>
              </a:spcBef>
            </a:pPr>
            <a:r>
              <a:rPr lang="en-US" sz="2400" i="1" dirty="0" smtClean="0">
                <a:solidFill>
                  <a:schemeClr val="tx1">
                    <a:lumMod val="50000"/>
                    <a:lumOff val="50000"/>
                  </a:schemeClr>
                </a:solidFill>
              </a:rPr>
              <a:t>	</a:t>
            </a:r>
            <a:r>
              <a:rPr lang="en-US" sz="2400" dirty="0" smtClean="0">
                <a:solidFill>
                  <a:schemeClr val="tx1">
                    <a:lumMod val="50000"/>
                    <a:lumOff val="50000"/>
                  </a:schemeClr>
                </a:solidFill>
              </a:rPr>
              <a:t> Can we trust the information? </a:t>
            </a:r>
            <a:r>
              <a:rPr lang="en-US" sz="2400" i="1" dirty="0" smtClean="0">
                <a:solidFill>
                  <a:schemeClr val="tx1">
                    <a:lumMod val="50000"/>
                    <a:lumOff val="50000"/>
                  </a:schemeClr>
                </a:solidFill>
              </a:rPr>
              <a:t/>
            </a:r>
            <a:br>
              <a:rPr lang="en-US" sz="2400" i="1" dirty="0" smtClean="0">
                <a:solidFill>
                  <a:schemeClr val="tx1">
                    <a:lumMod val="50000"/>
                    <a:lumOff val="50000"/>
                  </a:schemeClr>
                </a:solidFill>
              </a:rPr>
            </a:br>
            <a:endParaRPr lang="en-US" sz="2400" i="1" dirty="0" smtClean="0">
              <a:solidFill>
                <a:schemeClr val="tx1">
                  <a:lumMod val="50000"/>
                  <a:lumOff val="50000"/>
                </a:schemeClr>
              </a:solidFill>
            </a:endParaRPr>
          </a:p>
          <a:p>
            <a:pPr>
              <a:lnSpc>
                <a:spcPts val="2800"/>
              </a:lnSpc>
              <a:spcBef>
                <a:spcPts val="0"/>
              </a:spcBef>
            </a:pPr>
            <a:r>
              <a:rPr lang="en-US" sz="4000" smtClean="0">
                <a:latin typeface="+mj-lt"/>
              </a:rPr>
              <a:t>Novelty</a:t>
            </a:r>
            <a:endParaRPr lang="en-US" sz="4000" dirty="0" smtClean="0">
              <a:latin typeface="+mj-lt"/>
            </a:endParaRPr>
          </a:p>
          <a:p>
            <a:pPr>
              <a:spcBef>
                <a:spcPts val="0"/>
              </a:spcBef>
            </a:pPr>
            <a:r>
              <a:rPr lang="en-US" sz="2400" i="1" dirty="0" smtClean="0">
                <a:solidFill>
                  <a:schemeClr val="tx1">
                    <a:lumMod val="50000"/>
                    <a:lumOff val="50000"/>
                  </a:schemeClr>
                </a:solidFill>
              </a:rPr>
              <a:t>	 </a:t>
            </a:r>
            <a:r>
              <a:rPr lang="en-US" sz="2400" dirty="0" smtClean="0">
                <a:solidFill>
                  <a:schemeClr val="tx1">
                    <a:lumMod val="50000"/>
                    <a:lumOff val="50000"/>
                  </a:schemeClr>
                </a:solidFill>
              </a:rPr>
              <a:t>Can we find the information elsewhere?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t-michbe\Documents\collabio\75x75-1-large.png"/>
          <p:cNvPicPr>
            <a:picLocks noChangeAspect="1" noChangeArrowheads="1"/>
          </p:cNvPicPr>
          <p:nvPr/>
        </p:nvPicPr>
        <p:blipFill>
          <a:blip r:embed="rId3" cstate="print"/>
          <a:srcRect/>
          <a:stretch>
            <a:fillRect/>
          </a:stretch>
        </p:blipFill>
        <p:spPr bwMode="auto">
          <a:xfrm>
            <a:off x="228600" y="1447799"/>
            <a:ext cx="3810000" cy="3810001"/>
          </a:xfrm>
          <a:prstGeom prst="rect">
            <a:avLst/>
          </a:prstGeom>
          <a:noFill/>
          <a:ln>
            <a:solidFill>
              <a:schemeClr val="tx1"/>
            </a:solidFill>
          </a:ln>
        </p:spPr>
      </p:pic>
      <p:pic>
        <p:nvPicPr>
          <p:cNvPr id="3074" name="Picture 2" descr="C:\Users\msbernst\Documents\Collabio\UIST-technote\figures\greg-trimmed.png"/>
          <p:cNvPicPr>
            <a:picLocks noChangeAspect="1" noChangeArrowheads="1"/>
          </p:cNvPicPr>
          <p:nvPr/>
        </p:nvPicPr>
        <p:blipFill>
          <a:blip r:embed="rId4" cstate="print"/>
          <a:srcRect b="2561"/>
          <a:stretch>
            <a:fillRect/>
          </a:stretch>
        </p:blipFill>
        <p:spPr bwMode="auto">
          <a:xfrm>
            <a:off x="4267200" y="1447799"/>
            <a:ext cx="4614863" cy="3810000"/>
          </a:xfrm>
          <a:prstGeom prst="rect">
            <a:avLst/>
          </a:prstGeom>
          <a:noFill/>
          <a:ln>
            <a:solidFill>
              <a:schemeClr val="tx1"/>
            </a:solidFill>
          </a:ln>
        </p:spPr>
      </p:pic>
      <p:sp>
        <p:nvSpPr>
          <p:cNvPr id="7" name="TextBox 6"/>
          <p:cNvSpPr txBox="1"/>
          <p:nvPr/>
        </p:nvSpPr>
        <p:spPr>
          <a:xfrm>
            <a:off x="0" y="381000"/>
            <a:ext cx="9144000" cy="646331"/>
          </a:xfrm>
          <a:prstGeom prst="rect">
            <a:avLst/>
          </a:prstGeom>
          <a:noFill/>
        </p:spPr>
        <p:txBody>
          <a:bodyPr wrap="square" rtlCol="0">
            <a:spAutoFit/>
          </a:bodyPr>
          <a:lstStyle/>
          <a:p>
            <a:pPr algn="ctr"/>
            <a:r>
              <a:rPr lang="en-US" sz="3600" dirty="0" smtClean="0"/>
              <a:t>http://apps.facebook.com/collabio</a:t>
            </a:r>
            <a:endParaRPr lang="en-US" sz="3600" dirty="0"/>
          </a:p>
        </p:txBody>
      </p:sp>
      <p:sp>
        <p:nvSpPr>
          <p:cNvPr id="12" name="TextBox 11"/>
          <p:cNvSpPr txBox="1"/>
          <p:nvPr/>
        </p:nvSpPr>
        <p:spPr>
          <a:xfrm>
            <a:off x="7835757" y="5534561"/>
            <a:ext cx="1308243" cy="1323439"/>
          </a:xfrm>
          <a:prstGeom prst="rect">
            <a:avLst/>
          </a:prstGeom>
          <a:noFill/>
        </p:spPr>
        <p:txBody>
          <a:bodyPr wrap="none" rtlCol="0">
            <a:spAutoFit/>
          </a:bodyPr>
          <a:lstStyle/>
          <a:p>
            <a:r>
              <a:rPr lang="en-US" sz="1600" dirty="0" smtClean="0">
                <a:solidFill>
                  <a:schemeClr val="tx1">
                    <a:lumMod val="50000"/>
                    <a:lumOff val="50000"/>
                  </a:schemeClr>
                </a:solidFill>
              </a:rPr>
              <a:t>Introduction</a:t>
            </a:r>
          </a:p>
          <a:p>
            <a:r>
              <a:rPr lang="en-US" sz="1600" dirty="0" smtClean="0">
                <a:solidFill>
                  <a:srgbClr val="C67F07"/>
                </a:solidFill>
              </a:rPr>
              <a:t>Demo</a:t>
            </a:r>
          </a:p>
          <a:p>
            <a:r>
              <a:rPr lang="en-US" sz="1600" dirty="0" smtClean="0">
                <a:solidFill>
                  <a:schemeClr val="tx1">
                    <a:lumMod val="50000"/>
                    <a:lumOff val="50000"/>
                  </a:schemeClr>
                </a:solidFill>
              </a:rPr>
              <a:t>Related Work</a:t>
            </a:r>
          </a:p>
          <a:p>
            <a:r>
              <a:rPr lang="en-US" sz="1600" dirty="0" smtClean="0">
                <a:solidFill>
                  <a:schemeClr val="tx1">
                    <a:lumMod val="50000"/>
                    <a:lumOff val="50000"/>
                  </a:schemeClr>
                </a:solidFill>
              </a:rPr>
              <a:t>Evaluation</a:t>
            </a:r>
          </a:p>
          <a:p>
            <a:r>
              <a:rPr lang="en-US" sz="1600" dirty="0" smtClean="0">
                <a:solidFill>
                  <a:schemeClr val="tx1">
                    <a:lumMod val="50000"/>
                    <a:lumOff val="50000"/>
                  </a:schemeClr>
                </a:solidFill>
              </a:rPr>
              <a:t>Future Work</a:t>
            </a:r>
          </a:p>
        </p:txBody>
      </p:sp>
      <p:sp>
        <p:nvSpPr>
          <p:cNvPr id="13" name="TextBox 12"/>
          <p:cNvSpPr txBox="1"/>
          <p:nvPr/>
        </p:nvSpPr>
        <p:spPr>
          <a:xfrm rot="16200000">
            <a:off x="7123996" y="5980997"/>
            <a:ext cx="1292341" cy="461665"/>
          </a:xfrm>
          <a:prstGeom prst="rect">
            <a:avLst/>
          </a:prstGeom>
          <a:noFill/>
        </p:spPr>
        <p:txBody>
          <a:bodyPr wrap="none" rtlCol="0">
            <a:spAutoFit/>
          </a:bodyPr>
          <a:lstStyle/>
          <a:p>
            <a:r>
              <a:rPr lang="en-US" sz="2400" dirty="0" smtClean="0">
                <a:solidFill>
                  <a:schemeClr val="tx1">
                    <a:lumMod val="50000"/>
                    <a:lumOff val="50000"/>
                  </a:schemeClr>
                </a:solidFill>
                <a:latin typeface="Myriad Pro Light SemiExt" pitchFamily="34" charset="0"/>
              </a:rPr>
              <a:t>Collabio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63878" y="914400"/>
            <a:ext cx="641522" cy="369332"/>
          </a:xfrm>
          <a:prstGeom prst="rect">
            <a:avLst/>
          </a:prstGeom>
          <a:noFill/>
        </p:spPr>
        <p:txBody>
          <a:bodyPr wrap="none" rtlCol="0">
            <a:spAutoFit/>
          </a:bodyPr>
          <a:lstStyle/>
          <a:p>
            <a:r>
              <a:rPr lang="en-US" kern="1400" spc="100" dirty="0" smtClean="0">
                <a:latin typeface="Verdana" pitchFamily="34" charset="0"/>
                <a:ea typeface="Verdana" pitchFamily="34" charset="0"/>
                <a:cs typeface="Verdana" pitchFamily="34" charset="0"/>
              </a:rPr>
              <a:t>BCI</a:t>
            </a:r>
            <a:endParaRPr lang="en-US" kern="1400" spc="100" dirty="0">
              <a:latin typeface="Verdana" pitchFamily="34" charset="0"/>
              <a:ea typeface="Verdana" pitchFamily="34" charset="0"/>
              <a:cs typeface="Verdana" pitchFamily="34" charset="0"/>
            </a:endParaRPr>
          </a:p>
        </p:txBody>
      </p:sp>
      <p:sp>
        <p:nvSpPr>
          <p:cNvPr id="15" name="TextBox 14"/>
          <p:cNvSpPr txBox="1"/>
          <p:nvPr/>
        </p:nvSpPr>
        <p:spPr>
          <a:xfrm>
            <a:off x="3886200" y="1295400"/>
            <a:ext cx="5029200" cy="307777"/>
          </a:xfrm>
          <a:prstGeom prst="rect">
            <a:avLst/>
          </a:prstGeom>
          <a:noFill/>
        </p:spPr>
        <p:txBody>
          <a:bodyPr wrap="square" rtlCol="0">
            <a:spAutoFit/>
          </a:bodyPr>
          <a:lstStyle/>
          <a:p>
            <a:pPr algn="ctr"/>
            <a:r>
              <a:rPr lang="en-US" sz="1400" kern="1400" spc="100" dirty="0" smtClean="0">
                <a:solidFill>
                  <a:srgbClr val="FF0000"/>
                </a:solidFill>
                <a:latin typeface="Verdana" pitchFamily="34" charset="0"/>
                <a:ea typeface="Verdana" pitchFamily="34" charset="0"/>
                <a:cs typeface="Verdana" pitchFamily="34" charset="0"/>
              </a:rPr>
              <a:t>9 points</a:t>
            </a:r>
            <a:endParaRPr lang="en-US" sz="1400" kern="1400" spc="100" dirty="0">
              <a:solidFill>
                <a:srgbClr val="FF0000"/>
              </a:solidFill>
              <a:latin typeface="Verdana" pitchFamily="34" charset="0"/>
              <a:ea typeface="Verdana" pitchFamily="34" charset="0"/>
              <a:cs typeface="Verdana" pitchFamily="34" charset="0"/>
            </a:endParaRPr>
          </a:p>
        </p:txBody>
      </p:sp>
      <p:sp>
        <p:nvSpPr>
          <p:cNvPr id="24" name="TextBox 23"/>
          <p:cNvSpPr txBox="1"/>
          <p:nvPr/>
        </p:nvSpPr>
        <p:spPr>
          <a:xfrm>
            <a:off x="248017" y="304800"/>
            <a:ext cx="2266583" cy="1015663"/>
          </a:xfrm>
          <a:prstGeom prst="rect">
            <a:avLst/>
          </a:prstGeom>
          <a:noFill/>
        </p:spPr>
        <p:txBody>
          <a:bodyPr wrap="none" rtlCol="0">
            <a:spAutoFit/>
          </a:bodyPr>
          <a:lstStyle/>
          <a:p>
            <a:r>
              <a:rPr lang="en-US" sz="2800" dirty="0" smtClean="0">
                <a:solidFill>
                  <a:schemeClr val="tx2"/>
                </a:solidFill>
                <a:latin typeface="Verdana" pitchFamily="34" charset="0"/>
                <a:ea typeface="Verdana" pitchFamily="34" charset="0"/>
                <a:cs typeface="Verdana" pitchFamily="34" charset="0"/>
              </a:rPr>
              <a:t>Desney Tan</a:t>
            </a:r>
          </a:p>
          <a:p>
            <a:r>
              <a:rPr lang="en-US" sz="1600" dirty="0" smtClean="0">
                <a:latin typeface="Verdana" pitchFamily="34" charset="0"/>
                <a:ea typeface="Verdana" pitchFamily="34" charset="0"/>
                <a:cs typeface="Verdana" pitchFamily="34" charset="0"/>
              </a:rPr>
              <a:t>Microsoft</a:t>
            </a:r>
          </a:p>
          <a:p>
            <a:r>
              <a:rPr lang="en-US" sz="1600" dirty="0" smtClean="0">
                <a:latin typeface="Verdana" pitchFamily="34" charset="0"/>
                <a:ea typeface="Verdana" pitchFamily="34" charset="0"/>
                <a:cs typeface="Verdana" pitchFamily="34" charset="0"/>
              </a:rPr>
              <a:t>Carnegie Mellon</a:t>
            </a:r>
            <a:endParaRPr lang="en-US" sz="1600" dirty="0">
              <a:latin typeface="Verdana" pitchFamily="34" charset="0"/>
              <a:ea typeface="Verdana" pitchFamily="34" charset="0"/>
              <a:cs typeface="Verdana" pitchFamily="34" charset="0"/>
            </a:endParaRPr>
          </a:p>
        </p:txBody>
      </p:sp>
      <p:pic>
        <p:nvPicPr>
          <p:cNvPr id="2058" name="Picture 10"/>
          <p:cNvPicPr>
            <a:picLocks noChangeAspect="1" noChangeArrowheads="1"/>
          </p:cNvPicPr>
          <p:nvPr/>
        </p:nvPicPr>
        <p:blipFill>
          <a:blip r:embed="rId2" cstate="print"/>
          <a:srcRect/>
          <a:stretch>
            <a:fillRect/>
          </a:stretch>
        </p:blipFill>
        <p:spPr bwMode="auto">
          <a:xfrm>
            <a:off x="380999" y="1695450"/>
            <a:ext cx="2253651" cy="3257550"/>
          </a:xfrm>
          <a:prstGeom prst="rect">
            <a:avLst/>
          </a:prstGeom>
          <a:noFill/>
          <a:ln w="9525">
            <a:noFill/>
            <a:miter lim="800000"/>
            <a:headEnd/>
            <a:tailEnd/>
          </a:ln>
        </p:spPr>
      </p:pic>
      <p:sp>
        <p:nvSpPr>
          <p:cNvPr id="26" name="TextBox 25"/>
          <p:cNvSpPr txBox="1"/>
          <p:nvPr/>
        </p:nvSpPr>
        <p:spPr>
          <a:xfrm>
            <a:off x="3733800" y="381000"/>
            <a:ext cx="5314275" cy="430887"/>
          </a:xfrm>
          <a:prstGeom prst="rect">
            <a:avLst/>
          </a:prstGeom>
          <a:noFill/>
        </p:spPr>
        <p:txBody>
          <a:bodyPr wrap="none" rtlCol="0">
            <a:spAutoFit/>
          </a:bodyPr>
          <a:lstStyle/>
          <a:p>
            <a:pPr algn="ctr"/>
            <a:r>
              <a:rPr lang="en-US" sz="1100" dirty="0" smtClean="0">
                <a:latin typeface="Verdana" pitchFamily="34" charset="0"/>
                <a:ea typeface="Verdana" pitchFamily="34" charset="0"/>
                <a:cs typeface="Verdana" pitchFamily="34" charset="0"/>
              </a:rPr>
              <a:t>Tag Desney to reveal each hidden item. One point for each tag, another</a:t>
            </a:r>
            <a:br>
              <a:rPr lang="en-US" sz="1100" dirty="0" smtClean="0">
                <a:latin typeface="Verdana" pitchFamily="34" charset="0"/>
                <a:ea typeface="Verdana" pitchFamily="34" charset="0"/>
                <a:cs typeface="Verdana" pitchFamily="34" charset="0"/>
              </a:rPr>
            </a:br>
            <a:r>
              <a:rPr lang="en-US" sz="1100" dirty="0" smtClean="0">
                <a:latin typeface="Verdana" pitchFamily="34" charset="0"/>
                <a:ea typeface="Verdana" pitchFamily="34" charset="0"/>
                <a:cs typeface="Verdana" pitchFamily="34" charset="0"/>
              </a:rPr>
              <a:t>point for each other friend who used the same tag to describe Desney!</a:t>
            </a:r>
            <a:endParaRPr lang="en-US" sz="1100" dirty="0">
              <a:latin typeface="Verdana" pitchFamily="34" charset="0"/>
              <a:ea typeface="Verdana" pitchFamily="34" charset="0"/>
              <a:cs typeface="Verdana" pitchFamily="34" charset="0"/>
            </a:endParaRPr>
          </a:p>
        </p:txBody>
      </p:sp>
      <p:pic>
        <p:nvPicPr>
          <p:cNvPr id="2059" name="Picture 11"/>
          <p:cNvPicPr>
            <a:picLocks noChangeAspect="1" noChangeArrowheads="1"/>
          </p:cNvPicPr>
          <p:nvPr/>
        </p:nvPicPr>
        <p:blipFill>
          <a:blip r:embed="rId3" cstate="print"/>
          <a:srcRect/>
          <a:stretch>
            <a:fillRect/>
          </a:stretch>
        </p:blipFill>
        <p:spPr bwMode="auto">
          <a:xfrm>
            <a:off x="3638550" y="1866900"/>
            <a:ext cx="5505450" cy="4991100"/>
          </a:xfrm>
          <a:prstGeom prst="rect">
            <a:avLst/>
          </a:prstGeom>
          <a:noFill/>
          <a:ln w="9525">
            <a:noFill/>
            <a:miter lim="800000"/>
            <a:headEnd/>
            <a:tailEnd/>
          </a:ln>
        </p:spPr>
      </p:pic>
      <p:grpSp>
        <p:nvGrpSpPr>
          <p:cNvPr id="31" name="Group 30"/>
          <p:cNvGrpSpPr/>
          <p:nvPr/>
        </p:nvGrpSpPr>
        <p:grpSpPr>
          <a:xfrm>
            <a:off x="4447837" y="914400"/>
            <a:ext cx="3886200" cy="381000"/>
            <a:chOff x="4419600" y="914400"/>
            <a:chExt cx="3886200" cy="381000"/>
          </a:xfrm>
        </p:grpSpPr>
        <p:sp>
          <p:nvSpPr>
            <p:cNvPr id="30" name="Rectangle 29"/>
            <p:cNvSpPr/>
            <p:nvPr/>
          </p:nvSpPr>
          <p:spPr>
            <a:xfrm>
              <a:off x="7086600" y="914400"/>
              <a:ext cx="1219200" cy="381000"/>
            </a:xfrm>
            <a:prstGeom prst="rect">
              <a:avLst/>
            </a:prstGeom>
            <a:solidFill>
              <a:schemeClr val="tx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Tag!</a:t>
              </a:r>
              <a:endParaRPr lang="en-US" sz="2000" dirty="0"/>
            </a:p>
          </p:txBody>
        </p:sp>
        <p:sp>
          <p:nvSpPr>
            <p:cNvPr id="29" name="Rectangle 28"/>
            <p:cNvSpPr/>
            <p:nvPr/>
          </p:nvSpPr>
          <p:spPr>
            <a:xfrm>
              <a:off x="4419600" y="914400"/>
              <a:ext cx="2057400" cy="381000"/>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4449745" y="2215223"/>
            <a:ext cx="548548" cy="299377"/>
          </a:xfrm>
          <a:prstGeom prst="rect">
            <a:avLst/>
          </a:prstGeom>
          <a:solidFill>
            <a:schemeClr val="bg1"/>
          </a:solidFill>
        </p:spPr>
        <p:txBody>
          <a:bodyPr wrap="square" rtlCol="0">
            <a:spAutoFit/>
          </a:bodyPr>
          <a:lstStyle/>
          <a:p>
            <a:pPr>
              <a:lnSpc>
                <a:spcPts val="1600"/>
              </a:lnSpc>
            </a:pPr>
            <a:r>
              <a:rPr lang="en-US" sz="2000" dirty="0" err="1" smtClean="0">
                <a:solidFill>
                  <a:schemeClr val="tx2"/>
                </a:solidFill>
                <a:latin typeface="Verdana" pitchFamily="34" charset="0"/>
                <a:ea typeface="Verdana" pitchFamily="34" charset="0"/>
                <a:cs typeface="Verdana" pitchFamily="34" charset="0"/>
              </a:rPr>
              <a:t>bci</a:t>
            </a:r>
            <a:endParaRPr lang="en-US" sz="2000" dirty="0">
              <a:solidFill>
                <a:schemeClr val="tx2"/>
              </a:solidFill>
              <a:latin typeface="Verdana" pitchFamily="34" charset="0"/>
              <a:ea typeface="Verdana" pitchFamily="34" charset="0"/>
              <a:cs typeface="Verdana" pitchFamily="34" charset="0"/>
            </a:endParaRPr>
          </a:p>
        </p:txBody>
      </p:sp>
      <p:sp>
        <p:nvSpPr>
          <p:cNvPr id="16" name="Freeform 15"/>
          <p:cNvSpPr/>
          <p:nvPr/>
        </p:nvSpPr>
        <p:spPr>
          <a:xfrm>
            <a:off x="9525000" y="1981200"/>
            <a:ext cx="160255" cy="304799"/>
          </a:xfrm>
          <a:custGeom>
            <a:avLst/>
            <a:gdLst>
              <a:gd name="connsiteX0" fmla="*/ 10632 w 542260"/>
              <a:gd name="connsiteY0" fmla="*/ 0 h 1031359"/>
              <a:gd name="connsiteX1" fmla="*/ 542260 w 542260"/>
              <a:gd name="connsiteY1" fmla="*/ 563526 h 1031359"/>
              <a:gd name="connsiteX2" fmla="*/ 329609 w 542260"/>
              <a:gd name="connsiteY2" fmla="*/ 584791 h 1031359"/>
              <a:gd name="connsiteX3" fmla="*/ 542260 w 542260"/>
              <a:gd name="connsiteY3" fmla="*/ 956931 h 1031359"/>
              <a:gd name="connsiteX4" fmla="*/ 435934 w 542260"/>
              <a:gd name="connsiteY4" fmla="*/ 1031359 h 1031359"/>
              <a:gd name="connsiteX5" fmla="*/ 212651 w 542260"/>
              <a:gd name="connsiteY5" fmla="*/ 627321 h 1031359"/>
              <a:gd name="connsiteX6" fmla="*/ 0 w 542260"/>
              <a:gd name="connsiteY6" fmla="*/ 829340 h 1031359"/>
              <a:gd name="connsiteX7" fmla="*/ 10632 w 542260"/>
              <a:gd name="connsiteY7" fmla="*/ 0 h 103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260" h="1031359">
                <a:moveTo>
                  <a:pt x="10632" y="0"/>
                </a:moveTo>
                <a:lnTo>
                  <a:pt x="542260" y="563526"/>
                </a:lnTo>
                <a:lnTo>
                  <a:pt x="329609" y="584791"/>
                </a:lnTo>
                <a:lnTo>
                  <a:pt x="542260" y="956931"/>
                </a:lnTo>
                <a:lnTo>
                  <a:pt x="435934" y="1031359"/>
                </a:lnTo>
                <a:lnTo>
                  <a:pt x="212651" y="627321"/>
                </a:lnTo>
                <a:lnTo>
                  <a:pt x="0" y="829340"/>
                </a:lnTo>
                <a:lnTo>
                  <a:pt x="10632" y="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7" name="Picture 9"/>
          <p:cNvPicPr>
            <a:picLocks noChangeAspect="1" noChangeArrowheads="1"/>
          </p:cNvPicPr>
          <p:nvPr/>
        </p:nvPicPr>
        <p:blipFill>
          <a:blip r:embed="rId4" cstate="print"/>
          <a:srcRect l="885"/>
          <a:stretch>
            <a:fillRect/>
          </a:stretch>
        </p:blipFill>
        <p:spPr bwMode="auto">
          <a:xfrm>
            <a:off x="3733800" y="1752600"/>
            <a:ext cx="5334000" cy="5305425"/>
          </a:xfrm>
          <a:prstGeom prst="rect">
            <a:avLst/>
          </a:prstGeom>
          <a:noFill/>
          <a:ln w="9525">
            <a:noFill/>
            <a:miter lim="800000"/>
            <a:headEnd/>
            <a:tailEnd/>
          </a:ln>
        </p:spPr>
      </p:pic>
      <p:sp>
        <p:nvSpPr>
          <p:cNvPr id="27" name="TextBox 26"/>
          <p:cNvSpPr txBox="1"/>
          <p:nvPr/>
        </p:nvSpPr>
        <p:spPr>
          <a:xfrm>
            <a:off x="4800600" y="1600200"/>
            <a:ext cx="3012364" cy="261610"/>
          </a:xfrm>
          <a:prstGeom prst="rect">
            <a:avLst/>
          </a:prstGeom>
          <a:solidFill>
            <a:schemeClr val="bg1"/>
          </a:solidFill>
        </p:spPr>
        <p:txBody>
          <a:bodyPr wrap="none" rtlCol="0">
            <a:spAutoFit/>
          </a:bodyPr>
          <a:lstStyle/>
          <a:p>
            <a:pPr algn="ctr"/>
            <a:r>
              <a:rPr lang="en-US" sz="1100" dirty="0" err="1" smtClean="0">
                <a:latin typeface="Verdana" pitchFamily="34" charset="0"/>
                <a:ea typeface="Verdana" pitchFamily="34" charset="0"/>
                <a:cs typeface="Verdana" pitchFamily="34" charset="0"/>
              </a:rPr>
              <a:t>Desney’s</a:t>
            </a:r>
            <a:r>
              <a:rPr lang="en-US" sz="1100" dirty="0" smtClean="0">
                <a:latin typeface="Verdana" pitchFamily="34" charset="0"/>
                <a:ea typeface="Verdana" pitchFamily="34" charset="0"/>
                <a:cs typeface="Verdana" pitchFamily="34" charset="0"/>
              </a:rPr>
              <a:t> friends have tagged him with:</a:t>
            </a:r>
            <a:endParaRPr lang="en-US" sz="11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2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2.77778E-6 -3.31175E-6 L -0.22535 -0.12211 " pathEditMode="relative" rAng="0" ptsTypes="AA">
                                      <p:cBhvr>
                                        <p:cTn id="10" dur="1000" fill="hold"/>
                                        <p:tgtEl>
                                          <p:spTgt spid="16"/>
                                        </p:tgtEl>
                                        <p:attrNameLst>
                                          <p:attrName>ppt_x</p:attrName>
                                          <p:attrName>ppt_y</p:attrName>
                                        </p:attrNameLst>
                                      </p:cBhvr>
                                      <p:rCtr x="-113" y="-61"/>
                                    </p:animMotion>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par>
                          <p:cTn id="18" fill="hold">
                            <p:stCondLst>
                              <p:cond delay="1500"/>
                            </p:stCondLst>
                            <p:childTnLst>
                              <p:par>
                                <p:cTn id="19" presetID="10" presetClass="exit" presetSubtype="0" fill="hold" grpId="1" nodeType="afterEffect">
                                  <p:stCondLst>
                                    <p:cond delay="300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par>
                                <p:cTn id="22" presetID="10" presetClass="exit" presetSubtype="0" fill="hold" grpId="1" nodeType="withEffect">
                                  <p:stCondLst>
                                    <p:cond delay="0"/>
                                  </p:stCondLst>
                                  <p:iterate type="lt">
                                    <p:tmPct val="0"/>
                                  </p:iterate>
                                  <p:childTnLst>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57"/>
                                        </p:tgtEl>
                                        <p:attrNameLst>
                                          <p:attrName>style.visibility</p:attrName>
                                        </p:attrNameLst>
                                      </p:cBhvr>
                                      <p:to>
                                        <p:strVal val="visible"/>
                                      </p:to>
                                    </p:set>
                                    <p:animEffect transition="in" filter="fade">
                                      <p:cBhvr>
                                        <p:cTn id="29"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5" grpId="0"/>
      <p:bldP spid="15" grpId="1"/>
      <p:bldP spid="32"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a:majorFont>
        <a:latin typeface="Myriad Pro Light"/>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a:majorFont>
      <a:latin typeface="Myriad Pro Light"/>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3282</TotalTime>
  <Words>963</Words>
  <Application>Microsoft Office PowerPoint</Application>
  <PresentationFormat>On-screen Show (4:3)</PresentationFormat>
  <Paragraphs>213</Paragraphs>
  <Slides>32</Slides>
  <Notes>17</Notes>
  <HiddenSlides>2</HiddenSlides>
  <MMClips>1</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Collabio A Game for Annotating People within Social Networks</vt:lpstr>
      <vt:lpstr>Slide 2</vt:lpstr>
      <vt:lpstr>Slide 3</vt:lpstr>
      <vt:lpstr>   Your friends, family and colleagues know your interests, activities, and personality.</vt:lpstr>
      <vt:lpstr>   Your friends, family and colleagues know your interests, activities, and personality – and use it to help you.</vt:lpstr>
      <vt:lpstr>Our Goal</vt:lpstr>
      <vt:lpstr>The Challenges</vt:lpstr>
      <vt:lpstr>Slide 8</vt:lpstr>
      <vt:lpstr>Slide 9</vt:lpstr>
      <vt:lpstr>Slide 10</vt:lpstr>
      <vt:lpstr>Collabio’s Influences</vt:lpstr>
      <vt:lpstr>Collabio’s usage on Facebook</vt:lpstr>
      <vt:lpstr>Are Collabio tags accurate?</vt:lpstr>
      <vt:lpstr>Accuracy survey</vt:lpstr>
      <vt:lpstr>Accuracy results N=49</vt:lpstr>
      <vt:lpstr>Popularity results N=49</vt:lpstr>
      <vt:lpstr>Are Collabio tags accurate?</vt:lpstr>
      <vt:lpstr>Slide 18</vt:lpstr>
      <vt:lpstr>Four trained raters</vt:lpstr>
      <vt:lpstr>Novelty results</vt:lpstr>
      <vt:lpstr>Ranking results</vt:lpstr>
      <vt:lpstr>Are Collabio tags novel?</vt:lpstr>
      <vt:lpstr>Thus, tags in Collabio’s long tail are accurate and novel.</vt:lpstr>
      <vt:lpstr>Slide 24</vt:lpstr>
      <vt:lpstr>Slide 25</vt:lpstr>
      <vt:lpstr>Collabio A Game for Annotating People within Social Networks</vt:lpstr>
      <vt:lpstr>Slide 27</vt:lpstr>
      <vt:lpstr>Slide 28</vt:lpstr>
      <vt:lpstr>Slide 29</vt:lpstr>
      <vt:lpstr>Slide 30</vt:lpstr>
      <vt:lpstr>Incentive Design</vt:lpstr>
      <vt:lpstr>Slide 32</vt:lpstr>
    </vt:vector>
  </TitlesOfParts>
  <Company>MIT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Personalization via Friendsourcing</dc:title>
  <dc:creator>Michael Bernstein</dc:creator>
  <cp:lastModifiedBy>Michael Bernstein</cp:lastModifiedBy>
  <cp:revision>248</cp:revision>
  <dcterms:created xsi:type="dcterms:W3CDTF">2009-07-19T20:17:58Z</dcterms:created>
  <dcterms:modified xsi:type="dcterms:W3CDTF">2009-10-06T16:01:51Z</dcterms:modified>
</cp:coreProperties>
</file>