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8" r:id="rId2"/>
    <p:sldId id="260" r:id="rId3"/>
    <p:sldId id="261" r:id="rId4"/>
    <p:sldId id="259" r:id="rId5"/>
    <p:sldId id="267" r:id="rId6"/>
    <p:sldId id="268" r:id="rId7"/>
    <p:sldId id="263" r:id="rId8"/>
    <p:sldId id="262" r:id="rId9"/>
    <p:sldId id="265" r:id="rId10"/>
    <p:sldId id="264" r:id="rId11"/>
    <p:sldId id="266"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95" autoAdjust="0"/>
  </p:normalViewPr>
  <p:slideViewPr>
    <p:cSldViewPr>
      <p:cViewPr varScale="1">
        <p:scale>
          <a:sx n="81" d="100"/>
          <a:sy n="81" d="100"/>
        </p:scale>
        <p:origin x="-6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57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sz="quarter" idx="1"/>
          </p:nvPr>
        </p:nvSpPr>
        <p:spPr bwMode="auto">
          <a:xfrm>
            <a:off x="3972560" y="0"/>
            <a:ext cx="3037840" cy="46457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a:defRPr sz="1200"/>
            </a:lvl1pPr>
          </a:lstStyle>
          <a:p>
            <a:endParaRPr lang="en-US"/>
          </a:p>
        </p:txBody>
      </p:sp>
      <p:sp>
        <p:nvSpPr>
          <p:cNvPr id="10244" name="Rectangle 4"/>
          <p:cNvSpPr>
            <a:spLocks noGrp="1" noChangeArrowheads="1"/>
          </p:cNvSpPr>
          <p:nvPr>
            <p:ph type="ftr" sz="quarter" idx="2"/>
          </p:nvPr>
        </p:nvSpPr>
        <p:spPr bwMode="auto">
          <a:xfrm>
            <a:off x="0" y="8831823"/>
            <a:ext cx="3037840" cy="464578"/>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defRPr sz="1200"/>
            </a:lvl1pPr>
          </a:lstStyle>
          <a:p>
            <a:endParaRPr lang="en-US"/>
          </a:p>
        </p:txBody>
      </p:sp>
      <p:sp>
        <p:nvSpPr>
          <p:cNvPr id="10245" name="Rectangle 5"/>
          <p:cNvSpPr>
            <a:spLocks noGrp="1" noChangeArrowheads="1"/>
          </p:cNvSpPr>
          <p:nvPr>
            <p:ph type="sldNum" sz="quarter" idx="3"/>
          </p:nvPr>
        </p:nvSpPr>
        <p:spPr bwMode="auto">
          <a:xfrm>
            <a:off x="3972560" y="8831823"/>
            <a:ext cx="3037840" cy="464578"/>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a:defRPr sz="1200"/>
            </a:lvl1pPr>
          </a:lstStyle>
          <a:p>
            <a:fld id="{AD19DAB4-5C31-4B6D-BDC5-0FD63BFB63C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0A46C2-6826-46F9-A491-16C85D107E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9C72E6-3CE8-4E7A-BD05-886F31CBF4A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0"/>
            <a:ext cx="20764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60769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24B16F-BD35-494E-B142-724B5E814E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681E45-3BE1-42C0-9043-8E0CB4DE3B7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6E8469-C91E-4517-BAEE-82FDAC1FE07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DB5114-DC65-4BE4-8C66-C5CEAB4D71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1936A50-3CFB-435F-BC56-57362BBD664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CE9CAF3-0F47-4213-AF14-6B9203D7E15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AB82945-389F-4415-9FB5-7B7C3C548F0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79665D-4932-422A-89B3-AFC6428704F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3681C2-84E2-4243-8503-E87BF77F08B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EA26B26-0D7F-44B9-901C-5056B7540233}" type="slidenum">
              <a:rPr lang="en-US"/>
              <a:pPr/>
              <a:t>‹#›</a:t>
            </a:fld>
            <a:endParaRPr lang="en-US"/>
          </a:p>
        </p:txBody>
      </p:sp>
      <p:pic>
        <p:nvPicPr>
          <p:cNvPr id="1031" name="Picture 7" descr="4_SUMC"/>
          <p:cNvPicPr>
            <a:picLocks noChangeAspect="1" noChangeArrowheads="1"/>
          </p:cNvPicPr>
          <p:nvPr/>
        </p:nvPicPr>
        <p:blipFill>
          <a:blip r:embed="rId13" cstate="print"/>
          <a:srcRect/>
          <a:stretch>
            <a:fillRect/>
          </a:stretch>
        </p:blipFill>
        <p:spPr bwMode="auto">
          <a:xfrm>
            <a:off x="304800" y="98425"/>
            <a:ext cx="3581400" cy="1155700"/>
          </a:xfrm>
          <a:prstGeom prst="rect">
            <a:avLst/>
          </a:prstGeom>
          <a:noFill/>
        </p:spPr>
      </p:pic>
      <p:sp>
        <p:nvSpPr>
          <p:cNvPr id="1032" name="Rectangle 8"/>
          <p:cNvSpPr>
            <a:spLocks noChangeArrowheads="1"/>
          </p:cNvSpPr>
          <p:nvPr/>
        </p:nvSpPr>
        <p:spPr bwMode="auto">
          <a:xfrm>
            <a:off x="0" y="1295400"/>
            <a:ext cx="9131300" cy="76200"/>
          </a:xfrm>
          <a:prstGeom prst="rect">
            <a:avLst/>
          </a:prstGeom>
          <a:gradFill rotWithShape="0">
            <a:gsLst>
              <a:gs pos="0">
                <a:srgbClr val="E20051"/>
              </a:gs>
              <a:gs pos="100000">
                <a:srgbClr val="E20051">
                  <a:gamma/>
                  <a:tint val="36471"/>
                  <a:invGamma/>
                </a:srgbClr>
              </a:gs>
            </a:gsLst>
            <a:lin ang="0" scaled="1"/>
          </a:gradFill>
          <a:ln w="12700">
            <a:noFill/>
            <a:miter lim="800000"/>
            <a:headEnd/>
            <a:tailEnd/>
          </a:ln>
          <a:effectLst/>
        </p:spPr>
        <p:txBody>
          <a:bodyPr lIns="92075" tIns="182562" rIns="92075" bIns="182562" anchor="b"/>
          <a:lstStyle/>
          <a:p>
            <a:pPr algn="ctr"/>
            <a:r>
              <a:rPr lang="en-US" sz="4400">
                <a:solidFill>
                  <a:schemeClr val="tx2"/>
                </a:solidFill>
              </a:rPr>
              <a:t>	</a:t>
            </a:r>
          </a:p>
        </p:txBody>
      </p:sp>
      <p:sp>
        <p:nvSpPr>
          <p:cNvPr id="1034" name="Rectangle 10"/>
          <p:cNvSpPr>
            <a:spLocks noGrp="1" noChangeArrowheads="1"/>
          </p:cNvSpPr>
          <p:nvPr>
            <p:ph type="title"/>
          </p:nvPr>
        </p:nvSpPr>
        <p:spPr bwMode="auto">
          <a:xfrm>
            <a:off x="4191000" y="0"/>
            <a:ext cx="4800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191000" y="152400"/>
            <a:ext cx="4343400" cy="1066800"/>
          </a:xfrm>
        </p:spPr>
        <p:txBody>
          <a:bodyPr/>
          <a:lstStyle/>
          <a:p>
            <a:r>
              <a:rPr lang="en-US" sz="3200" dirty="0" smtClean="0">
                <a:latin typeface="Cambria" pitchFamily="18" charset="0"/>
              </a:rPr>
              <a:t>Faculty Sabbaticals </a:t>
            </a:r>
            <a:br>
              <a:rPr lang="en-US" sz="3200" dirty="0" smtClean="0">
                <a:latin typeface="Cambria" pitchFamily="18" charset="0"/>
              </a:rPr>
            </a:br>
            <a:r>
              <a:rPr lang="en-US" sz="3200" dirty="0" smtClean="0">
                <a:latin typeface="Cambria" pitchFamily="18" charset="0"/>
              </a:rPr>
              <a:t>and Leaves</a:t>
            </a:r>
            <a:endParaRPr lang="en-US" sz="3200" dirty="0">
              <a:latin typeface="Cambria" pitchFamily="18" charset="0"/>
            </a:endParaRPr>
          </a:p>
        </p:txBody>
      </p:sp>
      <p:sp>
        <p:nvSpPr>
          <p:cNvPr id="4099" name="Rectangle 3"/>
          <p:cNvSpPr>
            <a:spLocks noGrp="1" noChangeArrowheads="1"/>
          </p:cNvSpPr>
          <p:nvPr>
            <p:ph type="subTitle" idx="1"/>
          </p:nvPr>
        </p:nvSpPr>
        <p:spPr>
          <a:xfrm>
            <a:off x="1219200" y="2286000"/>
            <a:ext cx="7086600" cy="3581400"/>
          </a:xfrm>
        </p:spPr>
        <p:txBody>
          <a:bodyPr/>
          <a:lstStyle/>
          <a:p>
            <a:pPr marL="1028700" indent="-1028700" algn="l">
              <a:spcAft>
                <a:spcPct val="100000"/>
              </a:spcAft>
              <a:buFont typeface="Arial" pitchFamily="34" charset="0"/>
              <a:buChar char="•"/>
            </a:pPr>
            <a:r>
              <a:rPr lang="en-US" sz="1800" dirty="0" smtClean="0">
                <a:latin typeface="Cambria" pitchFamily="18" charset="0"/>
              </a:rPr>
              <a:t>Sabbaticals</a:t>
            </a:r>
          </a:p>
          <a:p>
            <a:pPr marL="1028700" indent="-1028700" algn="l">
              <a:spcAft>
                <a:spcPct val="100000"/>
              </a:spcAft>
              <a:buFont typeface="Arial" pitchFamily="34" charset="0"/>
              <a:buChar char="•"/>
            </a:pPr>
            <a:r>
              <a:rPr lang="en-US" sz="1800" dirty="0" smtClean="0">
                <a:latin typeface="Cambria" pitchFamily="18" charset="0"/>
              </a:rPr>
              <a:t>Exceptions</a:t>
            </a:r>
          </a:p>
          <a:p>
            <a:pPr marL="1028700" indent="-1028700" algn="l">
              <a:spcAft>
                <a:spcPct val="100000"/>
              </a:spcAft>
              <a:buFont typeface="Arial" pitchFamily="34" charset="0"/>
              <a:buChar char="•"/>
            </a:pPr>
            <a:r>
              <a:rPr lang="en-US" sz="1800" dirty="0" smtClean="0">
                <a:latin typeface="Cambria" pitchFamily="18" charset="0"/>
              </a:rPr>
              <a:t>Post-chair administrative leave</a:t>
            </a:r>
          </a:p>
          <a:p>
            <a:pPr marL="1028700" indent="-1028700" algn="l">
              <a:spcAft>
                <a:spcPct val="100000"/>
              </a:spcAft>
              <a:buFont typeface="Arial" pitchFamily="34" charset="0"/>
              <a:buChar char="•"/>
            </a:pPr>
            <a:r>
              <a:rPr lang="en-US" sz="1800" dirty="0" smtClean="0">
                <a:latin typeface="Cambria" pitchFamily="18" charset="0"/>
              </a:rPr>
              <a:t>Leave without Salary</a:t>
            </a:r>
          </a:p>
          <a:p>
            <a:pPr marL="1028700" indent="-1028700" algn="l">
              <a:spcAft>
                <a:spcPct val="100000"/>
              </a:spcAft>
              <a:buFont typeface="Arial" pitchFamily="34" charset="0"/>
              <a:buChar char="•"/>
            </a:pPr>
            <a:r>
              <a:rPr lang="en-US" sz="1800" dirty="0" smtClean="0">
                <a:latin typeface="Cambria" pitchFamily="18" charset="0"/>
              </a:rPr>
              <a:t>Other leaves - handouts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Sabbatical – Example 2</a:t>
            </a:r>
            <a:endParaRPr lang="en-US" sz="3600" dirty="0"/>
          </a:p>
        </p:txBody>
      </p:sp>
      <p:sp>
        <p:nvSpPr>
          <p:cNvPr id="3" name="Content Placeholder 2"/>
          <p:cNvSpPr>
            <a:spLocks noGrp="1"/>
          </p:cNvSpPr>
          <p:nvPr>
            <p:ph idx="1"/>
          </p:nvPr>
        </p:nvSpPr>
        <p:spPr/>
        <p:txBody>
          <a:bodyPr/>
          <a:lstStyle/>
          <a:p>
            <a:pPr>
              <a:buNone/>
            </a:pPr>
            <a:r>
              <a:rPr lang="en-US" sz="2800" dirty="0" smtClean="0"/>
              <a:t>Dr. Rowling requests sabbatical for 6 months at 80% pay.  She will draw 20% salary from her grants.</a:t>
            </a:r>
            <a:endParaRPr lang="en-US" sz="2800" dirty="0" smtClean="0"/>
          </a:p>
          <a:p>
            <a:r>
              <a:rPr lang="en-US" sz="2400" u="sng" dirty="0" smtClean="0"/>
              <a:t>How is she paid?</a:t>
            </a:r>
            <a:r>
              <a:rPr lang="en-US" sz="2400" dirty="0" smtClean="0"/>
              <a:t>  80% salary (</a:t>
            </a:r>
            <a:r>
              <a:rPr lang="en-US" sz="2400" dirty="0" err="1" smtClean="0"/>
              <a:t>b+v</a:t>
            </a:r>
            <a:r>
              <a:rPr lang="en-US" sz="2400" dirty="0" smtClean="0"/>
              <a:t>) charged to sabbatical fund, 20% salary (</a:t>
            </a:r>
            <a:r>
              <a:rPr lang="en-US" sz="2400" dirty="0" err="1" smtClean="0"/>
              <a:t>b+v</a:t>
            </a:r>
            <a:r>
              <a:rPr lang="en-US" sz="2400" dirty="0" smtClean="0"/>
              <a:t>) charged to grant funding.</a:t>
            </a:r>
          </a:p>
          <a:p>
            <a:r>
              <a:rPr lang="en-US" sz="2400" u="sng" dirty="0" smtClean="0"/>
              <a:t>How much sabbatical does she use? </a:t>
            </a:r>
            <a:br>
              <a:rPr lang="en-US" sz="2400" u="sng" dirty="0" smtClean="0"/>
            </a:br>
            <a:r>
              <a:rPr lang="en-US" sz="2400" dirty="0" smtClean="0"/>
              <a:t>6 months * 30 days/month * 80% = 144 days</a:t>
            </a:r>
          </a:p>
          <a:p>
            <a:pPr>
              <a:buNone/>
            </a:pPr>
            <a:r>
              <a:rPr lang="en-US" sz="2400" dirty="0" smtClean="0"/>
              <a:t>Note: she is receiving 100% pay, but only 80% is charged to sabbatical fund, so she uses up sabbatical at 80% of normal rate.</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Sabbatical - Exceptions</a:t>
            </a:r>
            <a:endParaRPr lang="en-US" sz="3600" dirty="0"/>
          </a:p>
        </p:txBody>
      </p:sp>
      <p:graphicFrame>
        <p:nvGraphicFramePr>
          <p:cNvPr id="4" name="Content Placeholder 3"/>
          <p:cNvGraphicFramePr>
            <a:graphicFrameLocks noGrp="1"/>
          </p:cNvGraphicFramePr>
          <p:nvPr>
            <p:ph idx="1"/>
          </p:nvPr>
        </p:nvGraphicFramePr>
        <p:xfrm>
          <a:off x="685800" y="1600200"/>
          <a:ext cx="7772400" cy="451612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Policy</a:t>
                      </a:r>
                      <a:endParaRPr lang="en-US" dirty="0"/>
                    </a:p>
                  </a:txBody>
                  <a:tcPr/>
                </a:tc>
                <a:tc>
                  <a:txBody>
                    <a:bodyPr/>
                    <a:lstStyle/>
                    <a:p>
                      <a:r>
                        <a:rPr lang="en-US" dirty="0" smtClean="0"/>
                        <a:t>Who</a:t>
                      </a:r>
                      <a:r>
                        <a:rPr lang="en-US" baseline="0" dirty="0" smtClean="0"/>
                        <a:t> Grants Exception</a:t>
                      </a:r>
                      <a:endParaRPr lang="en-US" dirty="0"/>
                    </a:p>
                  </a:txBody>
                  <a:tcPr/>
                </a:tc>
              </a:tr>
              <a:tr h="370840">
                <a:tc>
                  <a:txBody>
                    <a:bodyPr/>
                    <a:lstStyle/>
                    <a:p>
                      <a:r>
                        <a:rPr lang="en-US" dirty="0" smtClean="0"/>
                        <a:t>Relieved</a:t>
                      </a:r>
                      <a:r>
                        <a:rPr lang="en-US" baseline="0" dirty="0" smtClean="0"/>
                        <a:t> from clinical duties</a:t>
                      </a:r>
                      <a:endParaRPr lang="en-US" dirty="0"/>
                    </a:p>
                  </a:txBody>
                  <a:tcPr/>
                </a:tc>
                <a:tc>
                  <a:txBody>
                    <a:bodyPr/>
                    <a:lstStyle/>
                    <a:p>
                      <a:r>
                        <a:rPr lang="en-US" dirty="0" smtClean="0"/>
                        <a:t>Senior Associate Dean for Academic Affairs (Dr. Stevenson)</a:t>
                      </a:r>
                      <a:endParaRPr lang="en-US" dirty="0"/>
                    </a:p>
                  </a:txBody>
                  <a:tcPr/>
                </a:tc>
              </a:tr>
              <a:tr h="370840">
                <a:tc>
                  <a:txBody>
                    <a:bodyPr/>
                    <a:lstStyle/>
                    <a:p>
                      <a:r>
                        <a:rPr lang="en-US" dirty="0" smtClean="0"/>
                        <a:t>Relieved from administrative duties</a:t>
                      </a:r>
                      <a:endParaRPr lang="en-US" dirty="0"/>
                    </a:p>
                  </a:txBody>
                  <a:tcPr/>
                </a:tc>
                <a:tc>
                  <a:txBody>
                    <a:bodyPr/>
                    <a:lstStyle/>
                    <a:p>
                      <a:r>
                        <a:rPr lang="en-US" dirty="0" smtClean="0"/>
                        <a:t>Dr. Stevenson</a:t>
                      </a:r>
                      <a:endParaRPr lang="en-US" dirty="0"/>
                    </a:p>
                  </a:txBody>
                  <a:tcPr/>
                </a:tc>
              </a:tr>
              <a:tr h="370840">
                <a:tc>
                  <a:txBody>
                    <a:bodyPr/>
                    <a:lstStyle/>
                    <a:p>
                      <a:r>
                        <a:rPr lang="en-US" dirty="0" smtClean="0"/>
                        <a:t>No</a:t>
                      </a:r>
                      <a:r>
                        <a:rPr lang="en-US" baseline="0" dirty="0" smtClean="0"/>
                        <a:t> administrative supplement</a:t>
                      </a:r>
                      <a:endParaRPr lang="en-US" dirty="0"/>
                    </a:p>
                  </a:txBody>
                  <a:tcPr/>
                </a:tc>
                <a:tc>
                  <a:txBody>
                    <a:bodyPr/>
                    <a:lstStyle/>
                    <a:p>
                      <a:r>
                        <a:rPr lang="en-US" dirty="0" smtClean="0"/>
                        <a:t>Dr. Stevenson</a:t>
                      </a:r>
                      <a:endParaRPr lang="en-US" dirty="0"/>
                    </a:p>
                  </a:txBody>
                  <a:tcPr/>
                </a:tc>
              </a:tr>
              <a:tr h="370840">
                <a:tc>
                  <a:txBody>
                    <a:bodyPr/>
                    <a:lstStyle/>
                    <a:p>
                      <a:r>
                        <a:rPr lang="en-US" baseline="0" dirty="0" smtClean="0"/>
                        <a:t>Relieved from teaching duties</a:t>
                      </a:r>
                      <a:endParaRPr lang="en-US" dirty="0"/>
                    </a:p>
                  </a:txBody>
                  <a:tcPr/>
                </a:tc>
                <a:tc>
                  <a:txBody>
                    <a:bodyPr/>
                    <a:lstStyle/>
                    <a:p>
                      <a:r>
                        <a:rPr lang="en-US" dirty="0" smtClean="0"/>
                        <a:t>Provost (Dr. Etchemendy)</a:t>
                      </a:r>
                      <a:endParaRPr lang="en-US" dirty="0"/>
                    </a:p>
                  </a:txBody>
                  <a:tcPr/>
                </a:tc>
              </a:tr>
              <a:tr h="370840">
                <a:tc>
                  <a:txBody>
                    <a:bodyPr/>
                    <a:lstStyle/>
                    <a:p>
                      <a:r>
                        <a:rPr lang="en-US" dirty="0" smtClean="0"/>
                        <a:t>Return</a:t>
                      </a:r>
                      <a:r>
                        <a:rPr lang="en-US" baseline="0" dirty="0" smtClean="0"/>
                        <a:t> to duty for same or greater amount of time as on leave</a:t>
                      </a:r>
                      <a:endParaRPr lang="en-US" dirty="0"/>
                    </a:p>
                  </a:txBody>
                  <a:tcPr/>
                </a:tc>
                <a:tc>
                  <a:txBody>
                    <a:bodyPr/>
                    <a:lstStyle/>
                    <a:p>
                      <a:r>
                        <a:rPr lang="en-US" dirty="0" smtClean="0"/>
                        <a:t>Provost</a:t>
                      </a:r>
                      <a:endParaRPr lang="en-US" dirty="0"/>
                    </a:p>
                  </a:txBody>
                  <a:tcPr/>
                </a:tc>
              </a:tr>
              <a:tr h="370840">
                <a:tc>
                  <a:txBody>
                    <a:bodyPr/>
                    <a:lstStyle/>
                    <a:p>
                      <a:r>
                        <a:rPr lang="en-US" dirty="0" smtClean="0"/>
                        <a:t>No sabbatical during final year of appt</a:t>
                      </a:r>
                      <a:endParaRPr lang="en-US" dirty="0"/>
                    </a:p>
                  </a:txBody>
                  <a:tcPr/>
                </a:tc>
                <a:tc>
                  <a:txBody>
                    <a:bodyPr/>
                    <a:lstStyle/>
                    <a:p>
                      <a:r>
                        <a:rPr lang="en-US" dirty="0" smtClean="0"/>
                        <a:t>Provost</a:t>
                      </a:r>
                      <a:endParaRPr lang="en-US" dirty="0"/>
                    </a:p>
                  </a:txBody>
                  <a:tcPr/>
                </a:tc>
              </a:tr>
              <a:tr h="370840">
                <a:tc>
                  <a:txBody>
                    <a:bodyPr/>
                    <a:lstStyle/>
                    <a:p>
                      <a:r>
                        <a:rPr lang="en-US" dirty="0" smtClean="0"/>
                        <a:t>Time</a:t>
                      </a:r>
                      <a:r>
                        <a:rPr lang="en-US" baseline="0" dirty="0" smtClean="0"/>
                        <a:t> limits (2 years contiguous, 24 months in 7 years)</a:t>
                      </a:r>
                      <a:endParaRPr lang="en-US" dirty="0"/>
                    </a:p>
                  </a:txBody>
                  <a:tcPr/>
                </a:tc>
                <a:tc>
                  <a:txBody>
                    <a:bodyPr/>
                    <a:lstStyle/>
                    <a:p>
                      <a:r>
                        <a:rPr lang="en-US" dirty="0" smtClean="0"/>
                        <a:t>Provost</a:t>
                      </a:r>
                      <a:endParaRPr lang="en-US" dirty="0"/>
                    </a:p>
                  </a:txBody>
                  <a:tcPr/>
                </a:tc>
              </a:tr>
              <a:tr h="370840">
                <a:tc>
                  <a:txBody>
                    <a:bodyPr/>
                    <a:lstStyle/>
                    <a:p>
                      <a:r>
                        <a:rPr lang="en-US" dirty="0" smtClean="0"/>
                        <a:t>Cannot “borrow” accrual</a:t>
                      </a:r>
                      <a:endParaRPr lang="en-US" dirty="0"/>
                    </a:p>
                  </a:txBody>
                  <a:tcPr/>
                </a:tc>
                <a:tc>
                  <a:txBody>
                    <a:bodyPr/>
                    <a:lstStyle/>
                    <a:p>
                      <a:r>
                        <a:rPr lang="en-US" dirty="0" smtClean="0"/>
                        <a:t>Provost (for junior faculty only)</a:t>
                      </a:r>
                      <a:endParaRPr lang="en-US" dirty="0"/>
                    </a:p>
                  </a:txBody>
                  <a:tcPr/>
                </a:tc>
              </a:tr>
              <a:tr h="370840">
                <a:tc>
                  <a:txBody>
                    <a:bodyPr/>
                    <a:lstStyle/>
                    <a:p>
                      <a:r>
                        <a:rPr lang="en-US" dirty="0" smtClean="0"/>
                        <a:t>Sabbatical pay 50%</a:t>
                      </a:r>
                      <a:r>
                        <a:rPr lang="en-US" baseline="0" dirty="0" smtClean="0"/>
                        <a:t> or more</a:t>
                      </a:r>
                      <a:endParaRPr lang="en-US" dirty="0"/>
                    </a:p>
                  </a:txBody>
                  <a:tcPr/>
                </a:tc>
                <a:tc>
                  <a:txBody>
                    <a:bodyPr/>
                    <a:lstStyle/>
                    <a:p>
                      <a:r>
                        <a:rPr lang="en-US" dirty="0" smtClean="0"/>
                        <a:t>Provost</a:t>
                      </a:r>
                      <a:endParaRPr lang="en-US"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“Exception to Policy?”</a:t>
            </a:r>
            <a:endParaRPr lang="en-US" sz="3600" dirty="0"/>
          </a:p>
        </p:txBody>
      </p:sp>
      <p:sp>
        <p:nvSpPr>
          <p:cNvPr id="3" name="Content Placeholder 2"/>
          <p:cNvSpPr>
            <a:spLocks noGrp="1"/>
          </p:cNvSpPr>
          <p:nvPr>
            <p:ph idx="1"/>
          </p:nvPr>
        </p:nvSpPr>
        <p:spPr/>
        <p:txBody>
          <a:bodyPr/>
          <a:lstStyle/>
          <a:p>
            <a:pPr>
              <a:buNone/>
            </a:pPr>
            <a:r>
              <a:rPr lang="en-US" sz="2400" i="1" dirty="0" smtClean="0"/>
              <a:t>Who do I ask?</a:t>
            </a:r>
          </a:p>
          <a:p>
            <a:r>
              <a:rPr lang="en-US" sz="2000" dirty="0" smtClean="0"/>
              <a:t>Sabbatical “exceptions” requested through Academic Affairs</a:t>
            </a:r>
          </a:p>
          <a:p>
            <a:r>
              <a:rPr lang="en-US" sz="2000" dirty="0" smtClean="0"/>
              <a:t>Request exception from Dr. Stevenson:  if </a:t>
            </a:r>
            <a:r>
              <a:rPr lang="en-US" sz="2000" dirty="0" err="1" smtClean="0"/>
              <a:t>Provostial</a:t>
            </a:r>
            <a:r>
              <a:rPr lang="en-US" sz="2000" dirty="0" smtClean="0"/>
              <a:t> approval also required, OAA staff will request it</a:t>
            </a:r>
          </a:p>
          <a:p>
            <a:r>
              <a:rPr lang="en-US" sz="2000" dirty="0" smtClean="0"/>
              <a:t>Email is OK</a:t>
            </a:r>
          </a:p>
          <a:p>
            <a:pPr>
              <a:buNone/>
            </a:pPr>
            <a:r>
              <a:rPr lang="en-US" sz="2400" i="1" dirty="0" smtClean="0"/>
              <a:t>What do I say?</a:t>
            </a:r>
          </a:p>
          <a:p>
            <a:r>
              <a:rPr lang="en-US" sz="2000" dirty="0" smtClean="0"/>
              <a:t>Request must come from dept chair</a:t>
            </a:r>
          </a:p>
          <a:p>
            <a:r>
              <a:rPr lang="en-US" sz="2000" dirty="0" smtClean="0"/>
              <a:t>Briefly explain purpose of sabbatical, exception needed</a:t>
            </a:r>
          </a:p>
          <a:p>
            <a:r>
              <a:rPr lang="en-US" sz="2000" dirty="0"/>
              <a:t>W</a:t>
            </a:r>
            <a:r>
              <a:rPr lang="en-US" sz="2000" dirty="0" smtClean="0"/>
              <a:t>hy exception is needed</a:t>
            </a:r>
          </a:p>
          <a:p>
            <a:r>
              <a:rPr lang="en-US" sz="2000" dirty="0" smtClean="0"/>
              <a:t>How much time it will take up</a:t>
            </a:r>
          </a:p>
          <a:p>
            <a:r>
              <a:rPr lang="en-US" sz="2000" dirty="0" smtClean="0"/>
              <a:t>Exception, if granted, will not interfere with faculty member’s ability to take advantage of sabbatical.</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Exception to Policy – Example Request 1</a:t>
            </a:r>
            <a:endParaRPr lang="en-US" sz="3600" dirty="0"/>
          </a:p>
        </p:txBody>
      </p:sp>
      <p:sp>
        <p:nvSpPr>
          <p:cNvPr id="3" name="Content Placeholder 2"/>
          <p:cNvSpPr>
            <a:spLocks noGrp="1"/>
          </p:cNvSpPr>
          <p:nvPr>
            <p:ph idx="1"/>
          </p:nvPr>
        </p:nvSpPr>
        <p:spPr/>
        <p:txBody>
          <a:bodyPr/>
          <a:lstStyle/>
          <a:p>
            <a:pPr>
              <a:buNone/>
            </a:pPr>
            <a:r>
              <a:rPr lang="en-US" sz="2400" i="1" dirty="0" smtClean="0"/>
              <a:t>Dr. Grisham is requesting a six month sabbatical at 100% pay from January 1, 2011 to May 31, 2011.  He is planning to write a book and several research papers based on his recent research.  </a:t>
            </a:r>
          </a:p>
          <a:p>
            <a:pPr>
              <a:buNone/>
            </a:pPr>
            <a:r>
              <a:rPr lang="en-US" sz="2400" i="1" dirty="0" smtClean="0"/>
              <a:t>I am requesting an exception to the policy that requires that faculty be relieved from all clinical duties.  Dr. Colbert has a highly specialized monthly clinic that receives referrals from all over the West Coast.  </a:t>
            </a:r>
            <a:r>
              <a:rPr lang="en-US" sz="2400" i="1" dirty="0"/>
              <a:t>W</a:t>
            </a:r>
            <a:r>
              <a:rPr lang="en-US" sz="2400" i="1" dirty="0" smtClean="0"/>
              <a:t>e have no one who can replace him there and we do not want to lose continuity of care for these fragile patients.  If granted, he will attend in clinic one half day per month so it will take up less than 5% of his time.</a:t>
            </a:r>
            <a:endParaRPr lang="en-US" sz="24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Exception to Policy – Example Request 2</a:t>
            </a:r>
            <a:endParaRPr lang="en-US" sz="3600" dirty="0"/>
          </a:p>
        </p:txBody>
      </p:sp>
      <p:sp>
        <p:nvSpPr>
          <p:cNvPr id="3" name="Content Placeholder 2"/>
          <p:cNvSpPr>
            <a:spLocks noGrp="1"/>
          </p:cNvSpPr>
          <p:nvPr>
            <p:ph idx="1"/>
          </p:nvPr>
        </p:nvSpPr>
        <p:spPr/>
        <p:txBody>
          <a:bodyPr/>
          <a:lstStyle/>
          <a:p>
            <a:pPr>
              <a:buNone/>
            </a:pPr>
            <a:r>
              <a:rPr lang="en-US" sz="2000" i="1" dirty="0" smtClean="0"/>
              <a:t>Dr. Alcott is requesting a three month sabbatical at 100% pay, from December 1, 2010 to February 28, 2011.  She is the Division Chief of Specialized Medicine in our department.  </a:t>
            </a:r>
          </a:p>
          <a:p>
            <a:pPr>
              <a:buNone/>
            </a:pPr>
            <a:r>
              <a:rPr lang="en-US" sz="2000" i="1" dirty="0" smtClean="0"/>
              <a:t>I am asking for an exception to the policy that faculty must be relieved of all administrative duties to allow her to continue her work as Division Chief while on sabbatical.  There are three searches that are nearing completion in her division and it is important for continuity’s sake that she stay active in those recruitments.  Also there is no other senior faculty member available to take over.  This will take no more than 10% of her time.  </a:t>
            </a:r>
          </a:p>
          <a:p>
            <a:pPr>
              <a:buNone/>
            </a:pPr>
            <a:r>
              <a:rPr lang="en-US" sz="2000" i="1" dirty="0" smtClean="0"/>
              <a:t>I would also like to request an exception to allow her to receive her administrative supplement while on sabbatical, as she will be performing her administrative duties.</a:t>
            </a:r>
            <a:endParaRPr lang="en-US" sz="20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Troubleshooting with Sabbaticals</a:t>
            </a:r>
            <a:endParaRPr lang="en-US" sz="3200" dirty="0"/>
          </a:p>
        </p:txBody>
      </p:sp>
      <p:sp>
        <p:nvSpPr>
          <p:cNvPr id="3" name="Content Placeholder 2"/>
          <p:cNvSpPr>
            <a:spLocks noGrp="1"/>
          </p:cNvSpPr>
          <p:nvPr>
            <p:ph idx="1"/>
          </p:nvPr>
        </p:nvSpPr>
        <p:spPr/>
        <p:txBody>
          <a:bodyPr/>
          <a:lstStyle/>
          <a:p>
            <a:r>
              <a:rPr lang="en-US" sz="2400" dirty="0" smtClean="0"/>
              <a:t>Does faculty member have sufficient sabbatical?  (hint:  ask OAA)</a:t>
            </a:r>
          </a:p>
          <a:p>
            <a:r>
              <a:rPr lang="en-US" sz="2400" dirty="0" smtClean="0"/>
              <a:t>Does their current appointment end within a year (or within a year of the dates requested)?</a:t>
            </a:r>
          </a:p>
          <a:p>
            <a:r>
              <a:rPr lang="en-US" sz="2400" dirty="0" smtClean="0"/>
              <a:t>Are they in the reappointment or promotion process?</a:t>
            </a:r>
          </a:p>
          <a:p>
            <a:r>
              <a:rPr lang="en-US" sz="2400" dirty="0" smtClean="0"/>
              <a:t>Are they in their final year at Stanford or as faculty?  (retirement, change in line, terminal year)</a:t>
            </a:r>
          </a:p>
          <a:p>
            <a:r>
              <a:rPr lang="en-US" sz="2400" dirty="0" smtClean="0"/>
              <a:t>Do they receive a supplement for administrative duties?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Troubleshooting – read the form…</a:t>
            </a:r>
            <a:endParaRPr lang="en-US" sz="4000" dirty="0"/>
          </a:p>
        </p:txBody>
      </p:sp>
      <p:sp>
        <p:nvSpPr>
          <p:cNvPr id="3" name="Content Placeholder 2"/>
          <p:cNvSpPr>
            <a:spLocks noGrp="1"/>
          </p:cNvSpPr>
          <p:nvPr>
            <p:ph idx="1"/>
          </p:nvPr>
        </p:nvSpPr>
        <p:spPr/>
        <p:txBody>
          <a:bodyPr/>
          <a:lstStyle/>
          <a:p>
            <a:r>
              <a:rPr lang="en-US" sz="2000" dirty="0" smtClean="0"/>
              <a:t>Front page filled out completely?</a:t>
            </a:r>
          </a:p>
          <a:p>
            <a:r>
              <a:rPr lang="en-US" sz="2000" dirty="0" smtClean="0"/>
              <a:t>Purpose of sabbatical filled out (preferably more than one sentence)?</a:t>
            </a:r>
          </a:p>
          <a:p>
            <a:r>
              <a:rPr lang="en-US" sz="2000" dirty="0" smtClean="0"/>
              <a:t>Teaching duties noted and delegated to others?</a:t>
            </a:r>
          </a:p>
          <a:p>
            <a:r>
              <a:rPr lang="en-US" sz="2000" dirty="0" smtClean="0"/>
              <a:t>Student advising duties noted and delegated?</a:t>
            </a:r>
          </a:p>
          <a:p>
            <a:r>
              <a:rPr lang="en-US" sz="2000" dirty="0" smtClean="0"/>
              <a:t>Clinical duties noted and delegated?</a:t>
            </a:r>
          </a:p>
          <a:p>
            <a:r>
              <a:rPr lang="en-US" sz="2000" dirty="0" smtClean="0"/>
              <a:t>Admin duties noted and delegated?</a:t>
            </a:r>
          </a:p>
          <a:p>
            <a:r>
              <a:rPr lang="en-US" sz="2000" dirty="0" smtClean="0"/>
              <a:t>Outside compensation, if any, noted, and total compensation not greater than </a:t>
            </a:r>
            <a:r>
              <a:rPr lang="en-US" sz="2000" dirty="0" err="1" smtClean="0"/>
              <a:t>b+v</a:t>
            </a:r>
            <a:r>
              <a:rPr lang="en-US" sz="2000" dirty="0" smtClean="0"/>
              <a:t> salary?</a:t>
            </a:r>
          </a:p>
          <a:p>
            <a:r>
              <a:rPr lang="en-US" sz="2000" dirty="0" smtClean="0"/>
              <a:t>Form signed by faculty member and chair?</a:t>
            </a:r>
          </a:p>
          <a:p>
            <a:r>
              <a:rPr lang="en-US" sz="2000" dirty="0" smtClean="0"/>
              <a:t>Attachment A and Financial Impact of Leave form included?</a:t>
            </a:r>
          </a:p>
          <a:p>
            <a:r>
              <a:rPr lang="en-US" sz="2000" dirty="0" smtClean="0"/>
              <a:t>Memo from chair to request any exceptions?</a:t>
            </a:r>
          </a:p>
          <a:p>
            <a:pPr>
              <a:buNone/>
            </a:pPr>
            <a:r>
              <a:rPr lang="en-US" sz="2800" dirty="0" smtClean="0"/>
              <a:t>…and, of course, start date at least 30 days ahead!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Leaves without Salary</a:t>
            </a:r>
            <a:endParaRPr lang="en-US" sz="3600" dirty="0"/>
          </a:p>
        </p:txBody>
      </p:sp>
      <p:sp>
        <p:nvSpPr>
          <p:cNvPr id="3" name="Content Placeholder 2"/>
          <p:cNvSpPr>
            <a:spLocks noGrp="1"/>
          </p:cNvSpPr>
          <p:nvPr>
            <p:ph idx="1"/>
          </p:nvPr>
        </p:nvSpPr>
        <p:spPr/>
        <p:txBody>
          <a:bodyPr/>
          <a:lstStyle/>
          <a:p>
            <a:r>
              <a:rPr lang="en-US" sz="2800" dirty="0" smtClean="0"/>
              <a:t>Requested with same leave form</a:t>
            </a:r>
          </a:p>
          <a:p>
            <a:r>
              <a:rPr lang="en-US" sz="2800" dirty="0" smtClean="0"/>
              <a:t>Can be complete or partial</a:t>
            </a:r>
            <a:br>
              <a:rPr lang="en-US" sz="2800" dirty="0" smtClean="0"/>
            </a:br>
            <a:r>
              <a:rPr lang="en-US" sz="2800" dirty="0" smtClean="0"/>
              <a:t>100% - % LWOS = % on duty</a:t>
            </a:r>
          </a:p>
          <a:p>
            <a:r>
              <a:rPr lang="en-US" sz="2800" dirty="0" smtClean="0"/>
              <a:t>May extend tenure clock/promotion decision deadline</a:t>
            </a:r>
          </a:p>
          <a:p>
            <a:r>
              <a:rPr lang="en-US" sz="2800" dirty="0" smtClean="0"/>
              <a:t>No more than 24 months contiguous</a:t>
            </a:r>
          </a:p>
          <a:p>
            <a:r>
              <a:rPr lang="en-US" sz="2800" dirty="0" smtClean="0"/>
              <a:t>No more than 24 months in 7 years (pro-rated)</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Leaves without Salary</a:t>
            </a:r>
            <a:endParaRPr lang="en-US" sz="3600" dirty="0"/>
          </a:p>
        </p:txBody>
      </p:sp>
      <p:sp>
        <p:nvSpPr>
          <p:cNvPr id="3" name="Content Placeholder 2"/>
          <p:cNvSpPr>
            <a:spLocks noGrp="1"/>
          </p:cNvSpPr>
          <p:nvPr>
            <p:ph idx="1"/>
          </p:nvPr>
        </p:nvSpPr>
        <p:spPr/>
        <p:txBody>
          <a:bodyPr/>
          <a:lstStyle/>
          <a:p>
            <a:r>
              <a:rPr lang="en-US" dirty="0" smtClean="0"/>
              <a:t>Can affect benefits depending on percentage</a:t>
            </a:r>
          </a:p>
          <a:p>
            <a:r>
              <a:rPr lang="en-US" dirty="0" smtClean="0"/>
              <a:t>If more than 2 years of partial leave desired, “reduce billet FTE” instead or in addition</a:t>
            </a:r>
          </a:p>
          <a:p>
            <a:r>
              <a:rPr lang="en-US" dirty="0" smtClean="0"/>
              <a:t>Faculty should not work for Stanford during unpaid time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Leave Without Salary – Examples</a:t>
            </a:r>
            <a:endParaRPr lang="en-US" sz="3600" dirty="0"/>
          </a:p>
        </p:txBody>
      </p:sp>
      <p:sp>
        <p:nvSpPr>
          <p:cNvPr id="3" name="Content Placeholder 2"/>
          <p:cNvSpPr>
            <a:spLocks noGrp="1"/>
          </p:cNvSpPr>
          <p:nvPr>
            <p:ph idx="1"/>
          </p:nvPr>
        </p:nvSpPr>
        <p:spPr/>
        <p:txBody>
          <a:bodyPr/>
          <a:lstStyle/>
          <a:p>
            <a:r>
              <a:rPr lang="en-US" dirty="0" smtClean="0"/>
              <a:t>Dr. Poe wants to take two years of LWOS at 100% FTE (completely unpaid) to work in industry.</a:t>
            </a:r>
          </a:p>
          <a:p>
            <a:r>
              <a:rPr lang="en-US" dirty="0" smtClean="0"/>
              <a:t>Dr. Kipling wants to go on a permanent leave at 20% to care for his aging parents.</a:t>
            </a:r>
          </a:p>
          <a:p>
            <a:r>
              <a:rPr lang="en-US" dirty="0" smtClean="0"/>
              <a:t>Dr. Potter wants to take 18 months of 80% LWOS to work in industry and will be paid by the company.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Sabbatical - Theory</a:t>
            </a:r>
            <a:endParaRPr lang="en-US" dirty="0"/>
          </a:p>
        </p:txBody>
      </p:sp>
      <p:sp>
        <p:nvSpPr>
          <p:cNvPr id="3" name="Content Placeholder 2"/>
          <p:cNvSpPr>
            <a:spLocks noGrp="1"/>
          </p:cNvSpPr>
          <p:nvPr>
            <p:ph idx="1"/>
          </p:nvPr>
        </p:nvSpPr>
        <p:spPr/>
        <p:txBody>
          <a:bodyPr/>
          <a:lstStyle/>
          <a:p>
            <a:pPr>
              <a:buNone/>
            </a:pPr>
            <a:r>
              <a:rPr lang="en-US" sz="2800" dirty="0" smtClean="0"/>
              <a:t>Professoriate Members (MCL, UTL, NTL) take a sabbatical to focus on research:</a:t>
            </a:r>
          </a:p>
          <a:p>
            <a:r>
              <a:rPr lang="en-US" sz="2400" dirty="0" smtClean="0"/>
              <a:t>Duration – several months</a:t>
            </a:r>
          </a:p>
          <a:p>
            <a:r>
              <a:rPr lang="en-US" sz="2400" dirty="0" smtClean="0"/>
              <a:t>Required return to duty:  1 year between sabbaticals</a:t>
            </a:r>
          </a:p>
          <a:p>
            <a:r>
              <a:rPr lang="en-US" sz="2400" dirty="0" smtClean="0"/>
              <a:t>Normal duties – completely relieved of all usual responsibilities (clinical, teaching, administrative)</a:t>
            </a:r>
          </a:p>
          <a:p>
            <a:r>
              <a:rPr lang="en-US" sz="2400" dirty="0" smtClean="0"/>
              <a:t>No administrative supplement (no administrative duties)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LWOS - Troubleshooting</a:t>
            </a:r>
            <a:endParaRPr lang="en-US" sz="3200" dirty="0"/>
          </a:p>
        </p:txBody>
      </p:sp>
      <p:sp>
        <p:nvSpPr>
          <p:cNvPr id="3" name="Content Placeholder 2"/>
          <p:cNvSpPr>
            <a:spLocks noGrp="1"/>
          </p:cNvSpPr>
          <p:nvPr>
            <p:ph idx="1"/>
          </p:nvPr>
        </p:nvSpPr>
        <p:spPr/>
        <p:txBody>
          <a:bodyPr/>
          <a:lstStyle/>
          <a:p>
            <a:r>
              <a:rPr lang="en-US" dirty="0" smtClean="0"/>
              <a:t>Conflict of Interest/Commitment</a:t>
            </a:r>
          </a:p>
          <a:p>
            <a:r>
              <a:rPr lang="en-US" dirty="0" smtClean="0"/>
              <a:t>Pay</a:t>
            </a:r>
          </a:p>
          <a:p>
            <a:r>
              <a:rPr lang="en-US" dirty="0" smtClean="0"/>
              <a:t>Time limits</a:t>
            </a:r>
          </a:p>
          <a:p>
            <a:r>
              <a:rPr lang="en-US" dirty="0" smtClean="0"/>
              <a:t>Benefits</a:t>
            </a:r>
          </a:p>
          <a:p>
            <a:r>
              <a:rPr lang="en-US" dirty="0" smtClean="0"/>
              <a:t>Medical privileges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Test</a:t>
            </a:r>
            <a:endParaRPr lang="en-US" dirty="0"/>
          </a:p>
        </p:txBody>
      </p:sp>
      <p:sp>
        <p:nvSpPr>
          <p:cNvPr id="3" name="Content Placeholder 2"/>
          <p:cNvSpPr>
            <a:spLocks noGrp="1"/>
          </p:cNvSpPr>
          <p:nvPr>
            <p:ph idx="1"/>
          </p:nvPr>
        </p:nvSpPr>
        <p:spPr>
          <a:xfrm>
            <a:off x="685800" y="1676400"/>
            <a:ext cx="7772400" cy="4114800"/>
          </a:xfrm>
        </p:spPr>
        <p:txBody>
          <a:bodyPr/>
          <a:lstStyle/>
          <a:p>
            <a:pPr>
              <a:buNone/>
            </a:pPr>
            <a:r>
              <a:rPr lang="en-US" i="1" dirty="0" smtClean="0"/>
              <a:t>What questions would you ask?</a:t>
            </a:r>
          </a:p>
          <a:p>
            <a:r>
              <a:rPr lang="en-US" sz="2400" dirty="0" smtClean="0"/>
              <a:t>Department chair wants to take sabbatical.</a:t>
            </a:r>
          </a:p>
          <a:p>
            <a:r>
              <a:rPr lang="en-US" sz="2400" dirty="0" smtClean="0"/>
              <a:t>Faculty member who is being reappointed wants 50% sabbatical, is unclear about what duties are being delegated.</a:t>
            </a:r>
          </a:p>
          <a:p>
            <a:r>
              <a:rPr lang="en-US" sz="2400" dirty="0" smtClean="0"/>
              <a:t>Faculty member who is retiring, but being recalled to active duty, wants sabbatical in final year.</a:t>
            </a:r>
          </a:p>
          <a:p>
            <a:r>
              <a:rPr lang="en-US" sz="2400" dirty="0" smtClean="0"/>
              <a:t>Faculty member wants 70% sabbatical, 30% from sabbatical fund, 40% from grants.</a:t>
            </a:r>
          </a:p>
          <a:p>
            <a:r>
              <a:rPr lang="en-US" sz="2400" dirty="0" smtClean="0"/>
              <a:t>Faculty member wants to take one month on, one month off sabbatical for six months.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Sabbatical – Practice (</a:t>
            </a:r>
            <a:r>
              <a:rPr lang="en-US" sz="3200" dirty="0" err="1" smtClean="0"/>
              <a:t>SoM</a:t>
            </a:r>
            <a:r>
              <a:rPr lang="en-US" sz="3200" dirty="0" smtClean="0"/>
              <a:t>)</a:t>
            </a:r>
            <a:endParaRPr lang="en-US" sz="3200" dirty="0"/>
          </a:p>
        </p:txBody>
      </p:sp>
      <p:sp>
        <p:nvSpPr>
          <p:cNvPr id="3" name="Content Placeholder 2"/>
          <p:cNvSpPr>
            <a:spLocks noGrp="1"/>
          </p:cNvSpPr>
          <p:nvPr>
            <p:ph idx="1"/>
          </p:nvPr>
        </p:nvSpPr>
        <p:spPr/>
        <p:txBody>
          <a:bodyPr/>
          <a:lstStyle/>
          <a:p>
            <a:pPr>
              <a:buNone/>
            </a:pPr>
            <a:r>
              <a:rPr lang="en-US" sz="2800" dirty="0" smtClean="0"/>
              <a:t>Professoriate Members (MCL, UTL, NTL) take a sabbatical to focus on research:</a:t>
            </a:r>
          </a:p>
          <a:p>
            <a:r>
              <a:rPr lang="en-US" sz="2400" dirty="0" smtClean="0"/>
              <a:t>Duration: &gt;= 1 month</a:t>
            </a:r>
          </a:p>
          <a:p>
            <a:r>
              <a:rPr lang="en-US" sz="2400" dirty="0" smtClean="0"/>
              <a:t>Required return to duty:  = time on sabbatical </a:t>
            </a:r>
          </a:p>
          <a:p>
            <a:r>
              <a:rPr lang="en-US" sz="2400" dirty="0" smtClean="0"/>
              <a:t>May need exceptions to policy to allow continuation of clinical, teaching, or admin duties</a:t>
            </a:r>
          </a:p>
          <a:p>
            <a:r>
              <a:rPr lang="en-US" sz="2400" dirty="0" smtClean="0"/>
              <a:t>If continuing admin duties (e.g. Chair, Chief, Director), may request exception to continue admin supplement</a:t>
            </a:r>
          </a:p>
          <a:p>
            <a:endParaRPr lang="en-US" sz="2800" dirty="0" smtClean="0"/>
          </a:p>
          <a:p>
            <a:endParaRPr lang="en-US" sz="2800" dirty="0" smtClean="0"/>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mbria" pitchFamily="18" charset="0"/>
              </a:rPr>
              <a:t>Sabbatical Accrual (Faculty)</a:t>
            </a:r>
            <a:endParaRPr lang="en-US" sz="3600" dirty="0">
              <a:latin typeface="Cambria" pitchFamily="18" charset="0"/>
            </a:endParaRPr>
          </a:p>
        </p:txBody>
      </p:sp>
      <p:sp>
        <p:nvSpPr>
          <p:cNvPr id="3" name="Content Placeholder 2"/>
          <p:cNvSpPr>
            <a:spLocks noGrp="1"/>
          </p:cNvSpPr>
          <p:nvPr>
            <p:ph idx="1"/>
          </p:nvPr>
        </p:nvSpPr>
        <p:spPr/>
        <p:txBody>
          <a:bodyPr/>
          <a:lstStyle/>
          <a:p>
            <a:r>
              <a:rPr lang="en-US" dirty="0" smtClean="0">
                <a:latin typeface="Cambria" pitchFamily="18" charset="0"/>
              </a:rPr>
              <a:t>MCL, UTL, and NTL faculty (“Professoriate”) accrue sabbatical </a:t>
            </a:r>
          </a:p>
          <a:p>
            <a:pPr lvl="1"/>
            <a:r>
              <a:rPr lang="en-US" sz="2400" dirty="0" smtClean="0">
                <a:latin typeface="Cambria" pitchFamily="18" charset="0"/>
              </a:rPr>
              <a:t>2.5 days per month or 30 days per year at 100% FTE</a:t>
            </a:r>
          </a:p>
          <a:p>
            <a:pPr lvl="1"/>
            <a:r>
              <a:rPr lang="en-US" sz="2400" dirty="0" smtClean="0">
                <a:latin typeface="Cambria" pitchFamily="18" charset="0"/>
              </a:rPr>
              <a:t>If working at reduced FTE, accruing sabbatical at that FTE (30 days/yr * %FTE)</a:t>
            </a:r>
          </a:p>
          <a:p>
            <a:pPr lvl="1"/>
            <a:r>
              <a:rPr lang="en-US" sz="2400" dirty="0" smtClean="0">
                <a:latin typeface="Cambria" pitchFamily="18" charset="0"/>
              </a:rPr>
              <a:t>No accrual while on LWOS or sabbatical</a:t>
            </a:r>
          </a:p>
          <a:p>
            <a:pPr lvl="1"/>
            <a:r>
              <a:rPr lang="en-US" sz="2400" dirty="0" smtClean="0">
                <a:latin typeface="Cambria" pitchFamily="18" charset="0"/>
              </a:rPr>
              <a:t>Accrual Limit:  360 days = 1 year (12 years of accrual)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Sabbatical Accrual (Chairs)</a:t>
            </a:r>
            <a:endParaRPr lang="en-US" sz="3600" dirty="0"/>
          </a:p>
        </p:txBody>
      </p:sp>
      <p:sp>
        <p:nvSpPr>
          <p:cNvPr id="3" name="Content Placeholder 2"/>
          <p:cNvSpPr>
            <a:spLocks noGrp="1"/>
          </p:cNvSpPr>
          <p:nvPr>
            <p:ph idx="1"/>
          </p:nvPr>
        </p:nvSpPr>
        <p:spPr/>
        <p:txBody>
          <a:bodyPr/>
          <a:lstStyle/>
          <a:p>
            <a:r>
              <a:rPr lang="en-US" dirty="0" smtClean="0"/>
              <a:t>Department chairs accrue sabbatical at same rate (30 days/year, 2.5 days/mo) </a:t>
            </a:r>
          </a:p>
          <a:p>
            <a:r>
              <a:rPr lang="en-US" dirty="0" smtClean="0"/>
              <a:t>Accrual limit:  540 days = 18 years of accrual</a:t>
            </a:r>
          </a:p>
          <a:p>
            <a:r>
              <a:rPr lang="en-US" dirty="0" smtClean="0"/>
              <a:t>Clinical chairs also accrue 30 days per year of “post-chair administrative leave” up to limit of 6 months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Post-Chair Administrative Leave</a:t>
            </a:r>
            <a:endParaRPr lang="en-US" sz="2400" dirty="0"/>
          </a:p>
        </p:txBody>
      </p:sp>
      <p:sp>
        <p:nvSpPr>
          <p:cNvPr id="3" name="Content Placeholder 2"/>
          <p:cNvSpPr>
            <a:spLocks noGrp="1"/>
          </p:cNvSpPr>
          <p:nvPr>
            <p:ph idx="1"/>
          </p:nvPr>
        </p:nvSpPr>
        <p:spPr/>
        <p:txBody>
          <a:bodyPr/>
          <a:lstStyle/>
          <a:p>
            <a:r>
              <a:rPr lang="en-US" dirty="0" smtClean="0"/>
              <a:t>Clinical department chairs may, at the end of their term as chair, take up to 18 months of sabbatical (if accrued) plus up to 6 months of post-chair administrative leave</a:t>
            </a:r>
          </a:p>
          <a:p>
            <a:r>
              <a:rPr lang="en-US" dirty="0" smtClean="0"/>
              <a:t>Note:  post-chair administrative leave funded </a:t>
            </a:r>
            <a:r>
              <a:rPr lang="en-US" u="sng" dirty="0" smtClean="0"/>
              <a:t>by department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Sabbatical - Use</a:t>
            </a:r>
            <a:endParaRPr lang="en-US" dirty="0"/>
          </a:p>
        </p:txBody>
      </p:sp>
      <p:sp>
        <p:nvSpPr>
          <p:cNvPr id="3" name="Content Placeholder 2"/>
          <p:cNvSpPr>
            <a:spLocks noGrp="1"/>
          </p:cNvSpPr>
          <p:nvPr>
            <p:ph idx="1"/>
          </p:nvPr>
        </p:nvSpPr>
        <p:spPr>
          <a:xfrm>
            <a:off x="685800" y="1981200"/>
            <a:ext cx="7772400" cy="4495800"/>
          </a:xfrm>
        </p:spPr>
        <p:txBody>
          <a:bodyPr/>
          <a:lstStyle/>
          <a:p>
            <a:r>
              <a:rPr lang="en-US" sz="2800" dirty="0" smtClean="0"/>
              <a:t>Sabbatical is used up at 30 days per month (any month, even February) at full pay (100% </a:t>
            </a:r>
            <a:r>
              <a:rPr lang="en-US" sz="2800" dirty="0" err="1" smtClean="0"/>
              <a:t>b+v</a:t>
            </a:r>
            <a:r>
              <a:rPr lang="en-US" sz="2800" dirty="0" smtClean="0"/>
              <a:t>)</a:t>
            </a:r>
          </a:p>
          <a:p>
            <a:pPr>
              <a:buNone/>
            </a:pPr>
            <a:r>
              <a:rPr lang="en-US" sz="2400" dirty="0" smtClean="0"/>
              <a:t>Dr. Bronte requests sabbatical for 12 months at 100% pay.  </a:t>
            </a:r>
            <a:br>
              <a:rPr lang="en-US" sz="2400" dirty="0" smtClean="0"/>
            </a:br>
            <a:r>
              <a:rPr lang="en-US" sz="2400" dirty="0" smtClean="0"/>
              <a:t>12 months * 30 days/month = 360 days used.</a:t>
            </a:r>
          </a:p>
          <a:p>
            <a:r>
              <a:rPr lang="en-US" sz="2800" dirty="0" smtClean="0"/>
              <a:t>If faculty member takes partial pay from sabbatical fund, sabbatical is used up at partial pay rate</a:t>
            </a:r>
          </a:p>
          <a:p>
            <a:pPr>
              <a:buNone/>
            </a:pPr>
            <a:r>
              <a:rPr lang="en-US" sz="2400" dirty="0" smtClean="0"/>
              <a:t>Dr. Eyre requests sabbatical at 80% pay for 12 months.  </a:t>
            </a:r>
            <a:br>
              <a:rPr lang="en-US" sz="2400" dirty="0" smtClean="0"/>
            </a:br>
            <a:r>
              <a:rPr lang="en-US" sz="2400" dirty="0" smtClean="0"/>
              <a:t>12 months * 30 days/month * 80% = 288 days used.</a:t>
            </a:r>
          </a:p>
          <a:p>
            <a:pPr>
              <a:buNone/>
            </a:pPr>
            <a:r>
              <a:rPr lang="en-US" sz="2400" b="1" dirty="0" smtClean="0"/>
              <a:t>NOTE:  Sabbatical must be 50% pay or more.</a:t>
            </a:r>
            <a:endParaRPr lang="en-US"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Sabbatical - Funding</a:t>
            </a:r>
            <a:endParaRPr lang="en-US" sz="3600" dirty="0"/>
          </a:p>
        </p:txBody>
      </p:sp>
      <p:sp>
        <p:nvSpPr>
          <p:cNvPr id="3" name="Content Placeholder 2"/>
          <p:cNvSpPr>
            <a:spLocks noGrp="1"/>
          </p:cNvSpPr>
          <p:nvPr>
            <p:ph idx="1"/>
          </p:nvPr>
        </p:nvSpPr>
        <p:spPr/>
        <p:txBody>
          <a:bodyPr/>
          <a:lstStyle/>
          <a:p>
            <a:r>
              <a:rPr lang="en-US" sz="2800" dirty="0" smtClean="0"/>
              <a:t>Faculty salary:  base + variable (+ admin supplement)</a:t>
            </a:r>
          </a:p>
          <a:p>
            <a:r>
              <a:rPr lang="en-US" sz="2800" dirty="0" smtClean="0"/>
              <a:t>Base + variable charged to sabbatical account</a:t>
            </a:r>
          </a:p>
          <a:p>
            <a:r>
              <a:rPr lang="en-US" sz="2800" dirty="0" smtClean="0"/>
              <a:t>Admin supplement </a:t>
            </a:r>
            <a:r>
              <a:rPr lang="en-US" sz="2800" u="sng" dirty="0" smtClean="0"/>
              <a:t>always</a:t>
            </a:r>
            <a:r>
              <a:rPr lang="en-US" sz="2800" dirty="0" smtClean="0"/>
              <a:t> paid by dept (never sabbatical fund)</a:t>
            </a:r>
          </a:p>
          <a:p>
            <a:r>
              <a:rPr lang="en-US" sz="2800" dirty="0" smtClean="0"/>
              <a:t>Partial pay from sabbatical fund OK</a:t>
            </a:r>
          </a:p>
          <a:p>
            <a:r>
              <a:rPr lang="en-US" sz="2800" dirty="0" smtClean="0"/>
              <a:t>Partial support from grants OK</a:t>
            </a:r>
          </a:p>
          <a:p>
            <a:pPr algn="ctr">
              <a:buNone/>
            </a:pPr>
            <a:r>
              <a:rPr lang="en-US" sz="2800" b="1" dirty="0" smtClean="0"/>
              <a:t>Funding level != “% time off duty”</a:t>
            </a:r>
            <a:endParaRPr lang="en-US"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Sabbatical – Example 1</a:t>
            </a:r>
            <a:endParaRPr lang="en-US" sz="3600" dirty="0"/>
          </a:p>
        </p:txBody>
      </p:sp>
      <p:sp>
        <p:nvSpPr>
          <p:cNvPr id="3" name="Content Placeholder 2"/>
          <p:cNvSpPr>
            <a:spLocks noGrp="1"/>
          </p:cNvSpPr>
          <p:nvPr>
            <p:ph idx="1"/>
          </p:nvPr>
        </p:nvSpPr>
        <p:spPr/>
        <p:txBody>
          <a:bodyPr/>
          <a:lstStyle/>
          <a:p>
            <a:pPr>
              <a:buNone/>
            </a:pPr>
            <a:r>
              <a:rPr lang="en-US" sz="2800" dirty="0" smtClean="0"/>
              <a:t>Dr. Angelou requests 9 months of sabbatical at 100% pay.  She normally receives an administrative supplement because she is a Division Chief.</a:t>
            </a:r>
          </a:p>
          <a:p>
            <a:r>
              <a:rPr lang="en-US" sz="2400" u="sng" dirty="0" smtClean="0"/>
              <a:t>How is she paid?</a:t>
            </a:r>
            <a:r>
              <a:rPr lang="en-US" sz="2400" dirty="0" smtClean="0"/>
              <a:t>  100% salary (</a:t>
            </a:r>
            <a:r>
              <a:rPr lang="en-US" sz="2400" dirty="0" err="1" smtClean="0"/>
              <a:t>base+variable</a:t>
            </a:r>
            <a:r>
              <a:rPr lang="en-US" sz="2400" dirty="0" smtClean="0"/>
              <a:t> only!) is charged to sabbatical fund.</a:t>
            </a:r>
          </a:p>
          <a:p>
            <a:r>
              <a:rPr lang="en-US" sz="2400" u="sng" dirty="0" smtClean="0"/>
              <a:t>How much sabbatical does she use?  </a:t>
            </a:r>
            <a:r>
              <a:rPr lang="en-US" sz="2400" dirty="0" smtClean="0"/>
              <a:t/>
            </a:r>
            <a:br>
              <a:rPr lang="en-US" sz="2400" dirty="0" smtClean="0"/>
            </a:br>
            <a:r>
              <a:rPr lang="en-US" sz="2400" dirty="0" smtClean="0"/>
              <a:t>9 months * 30 days/month = 270 days.</a:t>
            </a:r>
          </a:p>
          <a:p>
            <a:pPr>
              <a:buNone/>
            </a:pPr>
            <a:r>
              <a:rPr lang="en-US" sz="2400" dirty="0" smtClean="0"/>
              <a:t>Note:  She does not receive administrative supplement as she has delegated her normal responsibilities to others.</a:t>
            </a:r>
          </a:p>
          <a:p>
            <a:pPr>
              <a:buNone/>
            </a:pPr>
            <a:endParaRPr lang="en-US" sz="2400" dirty="0"/>
          </a:p>
        </p:txBody>
      </p:sp>
    </p:spTree>
  </p:cSld>
  <p:clrMapOvr>
    <a:masterClrMapping/>
  </p:clrMapOvr>
</p:sld>
</file>

<file path=ppt/theme/theme1.xml><?xml version="1.0" encoding="utf-8"?>
<a:theme xmlns:a="http://schemas.openxmlformats.org/drawingml/2006/main" name="SoM shield">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SoM shield</Template>
  <TotalTime>3134</TotalTime>
  <Words>1397</Words>
  <Application>Microsoft Office PowerPoint</Application>
  <PresentationFormat>On-screen Show (4:3)</PresentationFormat>
  <Paragraphs>139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Times New Roman</vt:lpstr>
      <vt:lpstr>Comic Sans MS</vt:lpstr>
      <vt:lpstr>SoM shield</vt:lpstr>
      <vt:lpstr>Faculty Sabbaticals  and Leaves</vt:lpstr>
      <vt:lpstr>Sabbatical - Theory</vt:lpstr>
      <vt:lpstr>Sabbatical – Practice (SoM)</vt:lpstr>
      <vt:lpstr>Sabbatical Accrual (Faculty)</vt:lpstr>
      <vt:lpstr>Sabbatical Accrual (Chairs)</vt:lpstr>
      <vt:lpstr>Post-Chair Administrative Leave</vt:lpstr>
      <vt:lpstr>Sabbatical - Use</vt:lpstr>
      <vt:lpstr>Sabbatical - Funding</vt:lpstr>
      <vt:lpstr>Sabbatical – Example 1</vt:lpstr>
      <vt:lpstr>Sabbatical – Example 2</vt:lpstr>
      <vt:lpstr>Sabbatical - Exceptions</vt:lpstr>
      <vt:lpstr>“Exception to Policy?”</vt:lpstr>
      <vt:lpstr>Exception to Policy – Example Request 1</vt:lpstr>
      <vt:lpstr>Exception to Policy – Example Request 2</vt:lpstr>
      <vt:lpstr>Troubleshooting with Sabbaticals</vt:lpstr>
      <vt:lpstr>Troubleshooting – read the form…</vt:lpstr>
      <vt:lpstr>Leaves without Salary</vt:lpstr>
      <vt:lpstr>Leaves without Salary</vt:lpstr>
      <vt:lpstr>Leave Without Salary – Examples</vt:lpstr>
      <vt:lpstr>LWOS - Troubleshooting</vt:lpstr>
      <vt:lpstr>The Test</vt:lpstr>
    </vt:vector>
  </TitlesOfParts>
  <Company>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Sabbaticals  and Leaves</dc:title>
  <dc:creator>Rebecca Robinson</dc:creator>
  <cp:lastModifiedBy>Rebecca Robinson</cp:lastModifiedBy>
  <cp:revision>346</cp:revision>
  <dcterms:created xsi:type="dcterms:W3CDTF">2010-10-19T16:41:00Z</dcterms:created>
  <dcterms:modified xsi:type="dcterms:W3CDTF">2010-10-21T20:55:42Z</dcterms:modified>
</cp:coreProperties>
</file>