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28" r:id="rId1"/>
    <p:sldMasterId id="2147484125" r:id="rId2"/>
    <p:sldMasterId id="2147484139" r:id="rId3"/>
  </p:sldMasterIdLst>
  <p:notesMasterIdLst>
    <p:notesMasterId r:id="rId11"/>
  </p:notesMasterIdLst>
  <p:handoutMasterIdLst>
    <p:handoutMasterId r:id="rId12"/>
  </p:handoutMasterIdLst>
  <p:sldIdLst>
    <p:sldId id="317" r:id="rId4"/>
    <p:sldId id="311" r:id="rId5"/>
    <p:sldId id="312" r:id="rId6"/>
    <p:sldId id="313" r:id="rId7"/>
    <p:sldId id="314" r:id="rId8"/>
    <p:sldId id="315" r:id="rId9"/>
    <p:sldId id="316" r:id="rId10"/>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Source Sans Pro" charset="0"/>
        <a:ea typeface="ＭＳ Ｐゴシック" charset="0"/>
        <a:cs typeface="ＭＳ Ｐゴシック" charset="0"/>
      </a:defRPr>
    </a:lvl5pPr>
    <a:lvl6pPr marL="2286000" algn="l" defTabSz="457200" rtl="0" eaLnBrk="1" latinLnBrk="0" hangingPunct="1">
      <a:defRPr kern="1200">
        <a:solidFill>
          <a:schemeClr val="tx1"/>
        </a:solidFill>
        <a:latin typeface="Source Sans Pro" charset="0"/>
        <a:ea typeface="ＭＳ Ｐゴシック" charset="0"/>
        <a:cs typeface="ＭＳ Ｐゴシック" charset="0"/>
      </a:defRPr>
    </a:lvl6pPr>
    <a:lvl7pPr marL="2743200" algn="l" defTabSz="457200" rtl="0" eaLnBrk="1" latinLnBrk="0" hangingPunct="1">
      <a:defRPr kern="1200">
        <a:solidFill>
          <a:schemeClr val="tx1"/>
        </a:solidFill>
        <a:latin typeface="Source Sans Pro" charset="0"/>
        <a:ea typeface="ＭＳ Ｐゴシック" charset="0"/>
        <a:cs typeface="ＭＳ Ｐゴシック" charset="0"/>
      </a:defRPr>
    </a:lvl7pPr>
    <a:lvl8pPr marL="3200400" algn="l" defTabSz="457200" rtl="0" eaLnBrk="1" latinLnBrk="0" hangingPunct="1">
      <a:defRPr kern="1200">
        <a:solidFill>
          <a:schemeClr val="tx1"/>
        </a:solidFill>
        <a:latin typeface="Source Sans Pro" charset="0"/>
        <a:ea typeface="ＭＳ Ｐゴシック" charset="0"/>
        <a:cs typeface="ＭＳ Ｐゴシック" charset="0"/>
      </a:defRPr>
    </a:lvl8pPr>
    <a:lvl9pPr marL="3657600" algn="l" defTabSz="457200" rtl="0" eaLnBrk="1" latinLnBrk="0" hangingPunct="1">
      <a:defRPr kern="1200">
        <a:solidFill>
          <a:schemeClr val="tx1"/>
        </a:solidFill>
        <a:latin typeface="Source Sans Pro"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ittany Cripe" initials="" lastIdx="3" clrIdx="0"/>
  <p:cmAuthor id="1" name="Chris Wenzler" initials="CW" lastIdx="2"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5C"/>
    <a:srgbClr val="175E54"/>
    <a:srgbClr val="4D4F53"/>
    <a:srgbClr val="918873"/>
    <a:srgbClr val="8C1515"/>
    <a:srgbClr val="D6DDD3"/>
    <a:srgbClr val="EDE8DD"/>
    <a:srgbClr val="C2B7A1"/>
    <a:srgbClr val="3C3623"/>
    <a:srgbClr val="D0A7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81"/>
  </p:normalViewPr>
  <p:slideViewPr>
    <p:cSldViewPr snapToGrid="0" snapToObjects="1">
      <p:cViewPr varScale="1">
        <p:scale>
          <a:sx n="96" d="100"/>
          <a:sy n="96" d="100"/>
        </p:scale>
        <p:origin x="-808" y="-104"/>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5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16DD2606-979A-D440-AC03-2EDCE5A5C08C}" type="datetimeFigureOut">
              <a:rPr lang="en-US"/>
              <a:pPr>
                <a:defRPr/>
              </a:pPr>
              <a:t>10/17/16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07BACB25-C7A8-1A46-A163-337CCE466D39}" type="slidenum">
              <a:rPr lang="en-US"/>
              <a:pPr>
                <a:defRPr/>
              </a:pPr>
              <a:t>‹#›</a:t>
            </a:fld>
            <a:endParaRPr lang="en-US" dirty="0"/>
          </a:p>
        </p:txBody>
      </p:sp>
    </p:spTree>
    <p:extLst>
      <p:ext uri="{BB962C8B-B14F-4D97-AF65-F5344CB8AC3E}">
        <p14:creationId xmlns:p14="http://schemas.microsoft.com/office/powerpoint/2010/main" val="3482085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947A73CB-4014-DF4A-B09A-532AE07A2660}" type="datetimeFigureOut">
              <a:rPr lang="en-US"/>
              <a:pPr>
                <a:defRPr/>
              </a:pPr>
              <a:t>10/17/16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AD7B854-94F8-084E-AFA7-3CF56C28B0D7}" type="slidenum">
              <a:rPr lang="en-US"/>
              <a:pPr>
                <a:defRPr/>
              </a:pPr>
              <a:t>‹#›</a:t>
            </a:fld>
            <a:endParaRPr lang="en-US" dirty="0"/>
          </a:p>
        </p:txBody>
      </p:sp>
    </p:spTree>
    <p:extLst>
      <p:ext uri="{BB962C8B-B14F-4D97-AF65-F5344CB8AC3E}">
        <p14:creationId xmlns:p14="http://schemas.microsoft.com/office/powerpoint/2010/main" val="273033429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8081" eaLnBrk="1" fontAlgn="auto" hangingPunct="1">
              <a:spcBef>
                <a:spcPts val="0"/>
              </a:spcBef>
              <a:spcAft>
                <a:spcPts val="0"/>
              </a:spcAft>
              <a:defRPr/>
            </a:pPr>
            <a:r>
              <a:rPr lang="en-US" dirty="0"/>
              <a:t>Welcome to an overview of the processes surrounding retirement from Stanford. We hope this provides useful information for those of you thinking about retirement – whether your retirement is a few months or years away. </a:t>
            </a:r>
          </a:p>
        </p:txBody>
      </p:sp>
      <p:sp>
        <p:nvSpPr>
          <p:cNvPr id="4" name="Slide Number Placeholder 3"/>
          <p:cNvSpPr>
            <a:spLocks noGrp="1"/>
          </p:cNvSpPr>
          <p:nvPr>
            <p:ph type="sldNum" sz="quarter" idx="10"/>
          </p:nvPr>
        </p:nvSpPr>
        <p:spPr/>
        <p:txBody>
          <a:bodyPr/>
          <a:lstStyle/>
          <a:p>
            <a:pPr>
              <a:defRPr/>
            </a:pPr>
            <a:fld id="{3AD7B854-94F8-084E-AFA7-3CF56C28B0D7}" type="slidenum">
              <a:rPr lang="en-US" smtClean="0"/>
              <a:pPr>
                <a:defRPr/>
              </a:pPr>
              <a:t>1</a:t>
            </a:fld>
            <a:endParaRPr lang="en-US" dirty="0"/>
          </a:p>
        </p:txBody>
      </p:sp>
    </p:spTree>
    <p:extLst>
      <p:ext uri="{BB962C8B-B14F-4D97-AF65-F5344CB8AC3E}">
        <p14:creationId xmlns:p14="http://schemas.microsoft.com/office/powerpoint/2010/main" val="151578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listo MT" pitchFamily="18" charset="0"/>
              </a:rPr>
              <a:t>If you were hired before 1/1/1992 you can qualify by meeting the requirements for either the first or second rules listed on this slide.</a:t>
            </a:r>
          </a:p>
          <a:p>
            <a:r>
              <a:rPr lang="en-US" dirty="0" smtClean="0">
                <a:latin typeface="Calisto MT" pitchFamily="18" charset="0"/>
              </a:rPr>
              <a:t> </a:t>
            </a:r>
          </a:p>
          <a:p>
            <a:r>
              <a:rPr lang="en-US" dirty="0" smtClean="0">
                <a:latin typeface="Calisto MT" pitchFamily="18" charset="0"/>
              </a:rPr>
              <a:t>If you were hired after 01/01/1992 you must meet the Rule of 75.  </a:t>
            </a:r>
          </a:p>
          <a:p>
            <a:r>
              <a:rPr lang="en-US" dirty="0" smtClean="0">
                <a:latin typeface="Calisto MT" pitchFamily="18" charset="0"/>
              </a:rPr>
              <a:t>Both of these rules require ten years of benefits-eligible service.</a:t>
            </a:r>
            <a:endParaRPr lang="en-US" baseline="0" dirty="0" smtClean="0">
              <a:latin typeface="Calisto MT" pitchFamily="18" charset="0"/>
            </a:endParaRPr>
          </a:p>
        </p:txBody>
      </p:sp>
      <p:sp>
        <p:nvSpPr>
          <p:cNvPr id="4" name="Slide Number Placeholder 3"/>
          <p:cNvSpPr>
            <a:spLocks noGrp="1"/>
          </p:cNvSpPr>
          <p:nvPr>
            <p:ph type="sldNum" sz="quarter" idx="10"/>
          </p:nvPr>
        </p:nvSpPr>
        <p:spPr/>
        <p:txBody>
          <a:bodyPr/>
          <a:lstStyle/>
          <a:p>
            <a:fld id="{5812AB22-521B-D346-B43B-D3C730C6EC9B}" type="slidenum">
              <a:rPr lang="en-US" smtClean="0"/>
              <a:pPr/>
              <a:t>2</a:t>
            </a:fld>
            <a:endParaRPr lang="en-US" dirty="0"/>
          </a:p>
        </p:txBody>
      </p:sp>
    </p:spTree>
    <p:extLst>
      <p:ext uri="{BB962C8B-B14F-4D97-AF65-F5344CB8AC3E}">
        <p14:creationId xmlns:p14="http://schemas.microsoft.com/office/powerpoint/2010/main" val="1448634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
                <a:schemeClr val="tx1"/>
              </a:buClr>
            </a:pPr>
            <a:r>
              <a:rPr lang="en-US" dirty="0" smtClean="0">
                <a:latin typeface="Calisto MT" pitchFamily="18" charset="0"/>
              </a:rPr>
              <a:t>You assign your Medicare Part A and Part B benefits to the HMO by completing the Medicare Advantage Enrollment Form. You cannot be in the Medicare Advantage HMO until Medicare gets this form. With these plans your Medicare is assigned to the health plan.</a:t>
            </a:r>
          </a:p>
          <a:p>
            <a:pPr>
              <a:buClr>
                <a:schemeClr val="tx1"/>
              </a:buClr>
            </a:pPr>
            <a:endParaRPr lang="en-US" dirty="0" smtClean="0">
              <a:latin typeface="Calisto MT" pitchFamily="18" charset="0"/>
            </a:endParaRPr>
          </a:p>
          <a:p>
            <a:pPr>
              <a:buClr>
                <a:schemeClr val="tx1"/>
              </a:buClr>
            </a:pPr>
            <a:r>
              <a:rPr lang="en-US" dirty="0" smtClean="0">
                <a:latin typeface="Calisto MT" pitchFamily="18" charset="0"/>
              </a:rPr>
              <a:t>Remember, these plans are HMOs. This means, if you do not go to your Primary Care Physician or receive your Primary Care Physician’s referral, your services won’t be covered. If you are out of your HMO’s service area, only a life threatening emergency will be covered.</a:t>
            </a:r>
          </a:p>
          <a:p>
            <a:pPr>
              <a:buClr>
                <a:schemeClr val="tx1"/>
              </a:buClr>
            </a:pPr>
            <a:endParaRPr lang="en-US" dirty="0" smtClean="0">
              <a:latin typeface="Calisto MT" pitchFamily="18" charset="0"/>
            </a:endParaRPr>
          </a:p>
          <a:p>
            <a:pPr>
              <a:buClr>
                <a:schemeClr val="tx1"/>
              </a:buClr>
            </a:pPr>
            <a:r>
              <a:rPr lang="en-US" dirty="0" smtClean="0">
                <a:latin typeface="Calisto MT" pitchFamily="18" charset="0"/>
              </a:rPr>
              <a:t>We suggest that you do not enroll</a:t>
            </a:r>
            <a:r>
              <a:rPr lang="en-US" baseline="0" dirty="0" smtClean="0">
                <a:latin typeface="Calisto MT" pitchFamily="18" charset="0"/>
              </a:rPr>
              <a:t> in Medicare Part D because Stanford retiree medical plans provide equal or better drug benefits.</a:t>
            </a:r>
            <a:endParaRPr lang="en-US" dirty="0" smtClean="0">
              <a:latin typeface="Calisto MT" pitchFamily="18" charset="0"/>
            </a:endParaRPr>
          </a:p>
          <a:p>
            <a:pPr>
              <a:buClr>
                <a:schemeClr val="tx1"/>
              </a:buClr>
            </a:pPr>
            <a:endParaRPr lang="en-US" dirty="0" smtClean="0">
              <a:latin typeface="Calisto MT" pitchFamily="18" charset="0"/>
            </a:endParaRPr>
          </a:p>
          <a:p>
            <a:pPr>
              <a:buClr>
                <a:schemeClr val="tx1"/>
              </a:buClr>
            </a:pPr>
            <a:r>
              <a:rPr lang="en-US" dirty="0" smtClean="0">
                <a:latin typeface="Calisto MT" pitchFamily="18" charset="0"/>
              </a:rPr>
              <a:t>Medicare Advantage plans include:</a:t>
            </a:r>
          </a:p>
          <a:p>
            <a:r>
              <a:rPr lang="en-US" dirty="0" smtClean="0">
                <a:latin typeface="Calisto MT" pitchFamily="18" charset="0"/>
              </a:rPr>
              <a:t>Kaiser Senior Advantage</a:t>
            </a:r>
          </a:p>
          <a:p>
            <a:r>
              <a:rPr lang="en-US" dirty="0">
                <a:latin typeface="Calisto MT" pitchFamily="18" charset="0"/>
                <a:ea typeface="ＭＳ Ｐゴシック" pitchFamily="-109" charset="-128"/>
                <a:cs typeface="ＭＳ Ｐゴシック" pitchFamily="-109" charset="-128"/>
              </a:rPr>
              <a:t>United Healthcare Group Medicare Advantage</a:t>
            </a:r>
          </a:p>
          <a:p>
            <a:r>
              <a:rPr lang="en-US" dirty="0" smtClean="0">
                <a:latin typeface="Calisto MT" pitchFamily="18" charset="0"/>
              </a:rPr>
              <a:t>Health Net Seniority Plus</a:t>
            </a:r>
          </a:p>
        </p:txBody>
      </p:sp>
      <p:sp>
        <p:nvSpPr>
          <p:cNvPr id="4" name="Slide Number Placeholder 3"/>
          <p:cNvSpPr>
            <a:spLocks noGrp="1"/>
          </p:cNvSpPr>
          <p:nvPr>
            <p:ph type="sldNum" sz="quarter" idx="10"/>
          </p:nvPr>
        </p:nvSpPr>
        <p:spPr/>
        <p:txBody>
          <a:bodyPr/>
          <a:lstStyle/>
          <a:p>
            <a:fld id="{5812AB22-521B-D346-B43B-D3C730C6EC9B}" type="slidenum">
              <a:rPr lang="en-US" smtClean="0"/>
              <a:pPr/>
              <a:t>3</a:t>
            </a:fld>
            <a:endParaRPr lang="en-US" dirty="0"/>
          </a:p>
        </p:txBody>
      </p:sp>
    </p:spTree>
    <p:extLst>
      <p:ext uri="{BB962C8B-B14F-4D97-AF65-F5344CB8AC3E}">
        <p14:creationId xmlns:p14="http://schemas.microsoft.com/office/powerpoint/2010/main" val="1095779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8081" eaLnBrk="1" fontAlgn="auto" hangingPunct="1">
              <a:spcBef>
                <a:spcPts val="0"/>
              </a:spcBef>
              <a:spcAft>
                <a:spcPts val="0"/>
              </a:spcAft>
              <a:defRPr/>
            </a:pPr>
            <a:r>
              <a:rPr lang="en-US" dirty="0" smtClean="0"/>
              <a:t>This concludes</a:t>
            </a:r>
            <a:r>
              <a:rPr lang="en-US" baseline="0" dirty="0" smtClean="0"/>
              <a:t> our benefits presentation. Thank you. </a:t>
            </a:r>
            <a:endParaRPr lang="en-US" dirty="0" smtClean="0"/>
          </a:p>
          <a:p>
            <a:endParaRPr lang="en-US" dirty="0"/>
          </a:p>
        </p:txBody>
      </p:sp>
      <p:sp>
        <p:nvSpPr>
          <p:cNvPr id="4" name="Slide Number Placeholder 3"/>
          <p:cNvSpPr>
            <a:spLocks noGrp="1"/>
          </p:cNvSpPr>
          <p:nvPr>
            <p:ph type="sldNum" sz="quarter" idx="10"/>
          </p:nvPr>
        </p:nvSpPr>
        <p:spPr/>
        <p:txBody>
          <a:bodyPr/>
          <a:lstStyle/>
          <a:p>
            <a:fld id="{5812AB22-521B-D346-B43B-D3C730C6EC9B}" type="slidenum">
              <a:rPr lang="en-US" smtClean="0"/>
              <a:pPr/>
              <a:t>7</a:t>
            </a:fld>
            <a:endParaRPr lang="en-US" dirty="0"/>
          </a:p>
        </p:txBody>
      </p:sp>
    </p:spTree>
    <p:extLst>
      <p:ext uri="{BB962C8B-B14F-4D97-AF65-F5344CB8AC3E}">
        <p14:creationId xmlns:p14="http://schemas.microsoft.com/office/powerpoint/2010/main" val="1008558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5" name="Rectangle 4"/>
          <p:cNvSpPr/>
          <p:nvPr/>
        </p:nvSpPr>
        <p:spPr>
          <a:xfrm>
            <a:off x="0" y="4806950"/>
            <a:ext cx="9155113" cy="342900"/>
          </a:xfrm>
          <a:prstGeom prst="rect">
            <a:avLst/>
          </a:prstGeom>
          <a:solidFill>
            <a:srgbClr val="8C1515"/>
          </a:solidFill>
          <a:ln>
            <a:solidFill>
              <a:srgbClr val="8C1515"/>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pic>
        <p:nvPicPr>
          <p:cNvPr id="6" name="Picture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56450" y="4883150"/>
            <a:ext cx="1546225"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457200" y="1792517"/>
            <a:ext cx="8229600" cy="618473"/>
          </a:xfrm>
          <a:prstGeom prst="rect">
            <a:avLst/>
          </a:prstGeom>
        </p:spPr>
        <p:txBody>
          <a:bodyPr>
            <a:noAutofit/>
          </a:bodyPr>
          <a:lstStyle>
            <a:lvl1pPr algn="ctr">
              <a:defRPr sz="3600">
                <a:solidFill>
                  <a:schemeClr val="tx1"/>
                </a:solidFill>
              </a:defRPr>
            </a:lvl1pPr>
          </a:lstStyle>
          <a:p>
            <a:r>
              <a:rPr lang="en-US" smtClean="0"/>
              <a:t>Click to edit Master title style</a:t>
            </a:r>
            <a:endParaRPr lang="en-US" dirty="0"/>
          </a:p>
        </p:txBody>
      </p:sp>
      <p:sp>
        <p:nvSpPr>
          <p:cNvPr id="12" name="Text Placeholder 33"/>
          <p:cNvSpPr>
            <a:spLocks noGrp="1"/>
          </p:cNvSpPr>
          <p:nvPr>
            <p:ph type="body" sz="quarter" idx="18"/>
          </p:nvPr>
        </p:nvSpPr>
        <p:spPr>
          <a:xfrm>
            <a:off x="1603375" y="3599022"/>
            <a:ext cx="6059488" cy="205740"/>
          </a:xfrm>
          <a:prstGeom prst="rect">
            <a:avLst/>
          </a:prstGeom>
        </p:spPr>
        <p:txBody>
          <a:bodyPr wrap="none" anchor="ctr" anchorCtr="1">
            <a:noAutofit/>
          </a:bodyPr>
          <a:lstStyle>
            <a:lvl1pPr algn="ctr">
              <a:buNone/>
              <a:defRPr sz="1800" cap="none" spc="0" baseline="0">
                <a:solidFill>
                  <a:schemeClr val="tx1">
                    <a:lumMod val="65000"/>
                    <a:lumOff val="35000"/>
                  </a:schemeClr>
                </a:solidFill>
              </a:defRPr>
            </a:lvl1pPr>
            <a:lvl2pPr>
              <a:buNone/>
              <a:defRPr/>
            </a:lvl2pPr>
            <a:lvl3pPr>
              <a:buNone/>
              <a:defRPr/>
            </a:lvl3pPr>
            <a:lvl4pPr>
              <a:buNone/>
              <a:defRPr/>
            </a:lvl4pPr>
            <a:lvl5pPr>
              <a:buNone/>
              <a:defRPr/>
            </a:lvl5pPr>
          </a:lstStyle>
          <a:p>
            <a:pPr lvl="0"/>
            <a:r>
              <a:rPr lang="en-US" smtClean="0"/>
              <a:t>Click to edit Master text styles</a:t>
            </a:r>
          </a:p>
        </p:txBody>
      </p:sp>
      <p:sp>
        <p:nvSpPr>
          <p:cNvPr id="13" name="Subtitle 2"/>
          <p:cNvSpPr>
            <a:spLocks noGrp="1"/>
          </p:cNvSpPr>
          <p:nvPr>
            <p:ph type="subTitle" idx="1"/>
          </p:nvPr>
        </p:nvSpPr>
        <p:spPr>
          <a:xfrm>
            <a:off x="457200" y="2410990"/>
            <a:ext cx="8229600" cy="461897"/>
          </a:xfrm>
          <a:prstGeom prst="rect">
            <a:avLst/>
          </a:prstGeom>
        </p:spPr>
        <p:txBody>
          <a:bodyPr>
            <a:noAutofit/>
          </a:bodyPr>
          <a:lstStyle>
            <a:lvl1pPr marL="0" indent="0" algn="ctr">
              <a:buNone/>
              <a:defRPr sz="2100" cap="small" spc="300">
                <a:solidFill>
                  <a:srgbClr val="A4001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256554022"/>
      </p:ext>
    </p:extLst>
  </p:cSld>
  <p:clrMapOvr>
    <a:masterClrMapping/>
  </p:clrMapOvr>
  <p:transition xmlns:p14="http://schemas.microsoft.com/office/powerpoint/2010/mai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2"/>
            <a:ext cx="7707862" cy="488024"/>
          </a:xfrm>
          <a:prstGeom prst="rect">
            <a:avLst/>
          </a:prstGeom>
        </p:spPr>
        <p:txBody>
          <a:bodyPr/>
          <a:lstStyle>
            <a:lvl1pPr algn="l">
              <a:defRPr sz="2400">
                <a:solidFill>
                  <a:schemeClr val="bg2"/>
                </a:solidFill>
              </a:defRPr>
            </a:lvl1pPr>
          </a:lstStyle>
          <a:p>
            <a:r>
              <a:rPr lang="en-US" smtClean="0"/>
              <a:t>Click to edit Master title style</a:t>
            </a:r>
            <a:endParaRPr lang="en-US" dirty="0"/>
          </a:p>
        </p:txBody>
      </p:sp>
      <p:sp>
        <p:nvSpPr>
          <p:cNvPr id="7" name="Content Placeholder 6"/>
          <p:cNvSpPr>
            <a:spLocks noGrp="1"/>
          </p:cNvSpPr>
          <p:nvPr>
            <p:ph sz="quarter" idx="10"/>
          </p:nvPr>
        </p:nvSpPr>
        <p:spPr>
          <a:xfrm>
            <a:off x="955683" y="908685"/>
            <a:ext cx="7700963" cy="3759042"/>
          </a:xfrm>
        </p:spPr>
        <p:txBody>
          <a:bodyPr/>
          <a:lstStyle>
            <a:lvl1pPr marL="342900" marR="0" indent="-342900" algn="l" defTabSz="457200" rtl="0" eaLnBrk="1" fontAlgn="base" latinLnBrk="0" hangingPunct="1">
              <a:lnSpc>
                <a:spcPct val="100000"/>
              </a:lnSpc>
              <a:spcBef>
                <a:spcPct val="20000"/>
              </a:spcBef>
              <a:spcAft>
                <a:spcPct val="0"/>
              </a:spcAft>
              <a:buClr>
                <a:srgbClr val="8C1515"/>
              </a:buClr>
              <a:buSzTx/>
              <a:buFont typeface="Wingdings" charset="0"/>
              <a:buNone/>
              <a:tabLst/>
              <a:defRPr sz="1600"/>
            </a:lvl1pPr>
            <a:lvl2pPr marL="288925" marR="0" indent="-288925" algn="l" defTabSz="457200" rtl="0" eaLnBrk="1" fontAlgn="base" latinLnBrk="0" hangingPunct="1">
              <a:lnSpc>
                <a:spcPct val="100000"/>
              </a:lnSpc>
              <a:spcBef>
                <a:spcPct val="20000"/>
              </a:spcBef>
              <a:spcAft>
                <a:spcPct val="0"/>
              </a:spcAft>
              <a:buClr>
                <a:srgbClr val="8C1515"/>
              </a:buClr>
              <a:buSzTx/>
              <a:buFont typeface="Wingdings" charset="0"/>
              <a:buChar char="§"/>
              <a:tabLst/>
              <a:defRPr/>
            </a:lvl2pPr>
            <a:lvl3pPr marL="569913" marR="0" indent="-225425" algn="l" defTabSz="457200" rtl="0" eaLnBrk="1" fontAlgn="base" latinLnBrk="0" hangingPunct="1">
              <a:lnSpc>
                <a:spcPct val="100000"/>
              </a:lnSpc>
              <a:spcBef>
                <a:spcPct val="20000"/>
              </a:spcBef>
              <a:spcAft>
                <a:spcPct val="0"/>
              </a:spcAft>
              <a:buClr>
                <a:srgbClr val="8C1515"/>
              </a:buClr>
              <a:buSzPct val="102000"/>
              <a:buFont typeface="Source Sans Pro" charset="0"/>
              <a:buChar char="›"/>
              <a:tabLst/>
              <a:defRPr/>
            </a:lvl3pPr>
            <a:lvl4pPr marL="914400" marR="0" indent="-227013" algn="l" defTabSz="457200" rtl="0" eaLnBrk="1" fontAlgn="base" latinLnBrk="0" hangingPunct="1">
              <a:lnSpc>
                <a:spcPct val="100000"/>
              </a:lnSpc>
              <a:spcBef>
                <a:spcPct val="20000"/>
              </a:spcBef>
              <a:spcAft>
                <a:spcPct val="0"/>
              </a:spcAft>
              <a:buClr>
                <a:srgbClr val="8C1515"/>
              </a:buClr>
              <a:buSzTx/>
              <a:buFont typeface="Arial" charset="0"/>
              <a:buChar char="•"/>
              <a:tabLst/>
              <a:defRPr/>
            </a:lvl4pPr>
            <a:lvl5pPr marL="1258888" marR="0" indent="-227013" algn="l" defTabSz="457200" rtl="0" eaLnBrk="1" fontAlgn="base" latinLnBrk="0" hangingPunct="1">
              <a:lnSpc>
                <a:spcPct val="100000"/>
              </a:lnSpc>
              <a:spcBef>
                <a:spcPct val="20000"/>
              </a:spcBef>
              <a:spcAft>
                <a:spcPct val="0"/>
              </a:spcAft>
              <a:buClr>
                <a:srgbClr val="8C1515"/>
              </a:buClr>
              <a:buSzTx/>
              <a:buFont typeface="Source Sans Pro" charset="0"/>
              <a:buChar char="–"/>
              <a:tabLst/>
              <a:defRPr/>
            </a:lvl5pPr>
          </a:lstStyle>
          <a:p>
            <a:pPr marL="342900" marR="0" lvl="0" indent="-342900" algn="l" defTabSz="457200" rtl="0" eaLnBrk="1" fontAlgn="base" latinLnBrk="0" hangingPunct="1">
              <a:lnSpc>
                <a:spcPct val="100000"/>
              </a:lnSpc>
              <a:spcBef>
                <a:spcPct val="20000"/>
              </a:spcBef>
              <a:spcAft>
                <a:spcPct val="0"/>
              </a:spcAft>
              <a:buClr>
                <a:srgbClr val="8C1515"/>
              </a:buClr>
              <a:buSzTx/>
              <a:buFont typeface="Wingdings" charset="0"/>
              <a:buNone/>
              <a:tabLst/>
              <a:defRPr/>
            </a:pPr>
            <a:r>
              <a:rPr kumimoji="0" lang="en-US" sz="1800" b="0" i="0" u="none" strike="noStrike" kern="1200" cap="none" spc="20" normalizeH="0" baseline="0" noProof="0" dirty="0" smtClean="0">
                <a:ln>
                  <a:noFill/>
                </a:ln>
                <a:solidFill>
                  <a:srgbClr val="000000"/>
                </a:solidFill>
                <a:effectLst/>
                <a:uLnTx/>
                <a:uFillTx/>
                <a:latin typeface="Arial"/>
                <a:ea typeface="ＭＳ Ｐゴシック" charset="0"/>
              </a:rPr>
              <a:t>Click to edit Master text styles</a:t>
            </a:r>
          </a:p>
          <a:p>
            <a:pPr marL="288925" marR="0" lvl="1" indent="-288925" algn="l" defTabSz="457200" rtl="0" eaLnBrk="1" fontAlgn="base" latinLnBrk="0" hangingPunct="1">
              <a:lnSpc>
                <a:spcPct val="100000"/>
              </a:lnSpc>
              <a:spcBef>
                <a:spcPct val="20000"/>
              </a:spcBef>
              <a:spcAft>
                <a:spcPct val="0"/>
              </a:spcAft>
              <a:buClr>
                <a:srgbClr val="8C1515"/>
              </a:buClr>
              <a:buSzTx/>
              <a:buFont typeface="Wingdings" charset="0"/>
              <a:buChar char="§"/>
              <a:tabLst/>
              <a:defRPr/>
            </a:pPr>
            <a:r>
              <a:rPr kumimoji="0" lang="en-US" sz="1800" b="0" i="0" u="none" strike="noStrike" kern="1200" cap="none" spc="0" normalizeH="0" baseline="0" noProof="0" dirty="0" smtClean="0">
                <a:ln>
                  <a:noFill/>
                </a:ln>
                <a:solidFill>
                  <a:srgbClr val="595959"/>
                </a:solidFill>
                <a:effectLst/>
                <a:uLnTx/>
                <a:uFillTx/>
                <a:latin typeface="Arial"/>
                <a:ea typeface="ＭＳ Ｐゴシック" charset="0"/>
                <a:cs typeface="+mn-cs"/>
              </a:rPr>
              <a:t>Second level</a:t>
            </a:r>
          </a:p>
          <a:p>
            <a:pPr marL="569913" marR="0" lvl="2" indent="-225425" algn="l" defTabSz="457200" rtl="0" eaLnBrk="1" fontAlgn="base" latinLnBrk="0" hangingPunct="1">
              <a:lnSpc>
                <a:spcPct val="100000"/>
              </a:lnSpc>
              <a:spcBef>
                <a:spcPct val="20000"/>
              </a:spcBef>
              <a:spcAft>
                <a:spcPct val="0"/>
              </a:spcAft>
              <a:buClr>
                <a:srgbClr val="8C1515"/>
              </a:buClr>
              <a:buSzPct val="102000"/>
              <a:buFont typeface="Source Sans Pro" charset="0"/>
              <a:buChar char="›"/>
              <a:tabLst/>
              <a:defRPr/>
            </a:pPr>
            <a:r>
              <a:rPr kumimoji="0" lang="en-US" sz="1800" b="0" i="0" u="none" strike="noStrike" kern="1200" cap="none" spc="0" normalizeH="0" baseline="0" noProof="0" dirty="0" smtClean="0">
                <a:ln>
                  <a:noFill/>
                </a:ln>
                <a:solidFill>
                  <a:srgbClr val="595959"/>
                </a:solidFill>
                <a:effectLst/>
                <a:uLnTx/>
                <a:uFillTx/>
                <a:latin typeface="Arial"/>
                <a:ea typeface="ＭＳ Ｐゴシック" charset="0"/>
                <a:cs typeface="+mn-cs"/>
              </a:rPr>
              <a:t>Third level</a:t>
            </a:r>
          </a:p>
          <a:p>
            <a:pPr marL="914400" marR="0" lvl="3" indent="-227013" algn="l" defTabSz="457200" rtl="0" eaLnBrk="1" fontAlgn="base" latinLnBrk="0" hangingPunct="1">
              <a:lnSpc>
                <a:spcPct val="100000"/>
              </a:lnSpc>
              <a:spcBef>
                <a:spcPct val="20000"/>
              </a:spcBef>
              <a:spcAft>
                <a:spcPct val="0"/>
              </a:spcAft>
              <a:buClr>
                <a:srgbClr val="8C1515"/>
              </a:buClr>
              <a:buSzTx/>
              <a:buFont typeface="Arial" charset="0"/>
              <a:buChar char="•"/>
              <a:tabLst/>
              <a:defRPr/>
            </a:pPr>
            <a:r>
              <a:rPr kumimoji="0" lang="en-US" sz="1800" b="0" i="0" u="none" strike="noStrike" kern="1200" cap="none" spc="0" normalizeH="0" baseline="0" noProof="0" dirty="0" smtClean="0">
                <a:ln>
                  <a:noFill/>
                </a:ln>
                <a:solidFill>
                  <a:srgbClr val="595959"/>
                </a:solidFill>
                <a:effectLst/>
                <a:uLnTx/>
                <a:uFillTx/>
                <a:latin typeface="Arial"/>
                <a:ea typeface="ＭＳ Ｐゴシック" charset="0"/>
                <a:cs typeface="+mn-cs"/>
              </a:rPr>
              <a:t>Fourth level</a:t>
            </a:r>
          </a:p>
          <a:p>
            <a:pPr marL="1258888" marR="0" lvl="4" indent="-227013" algn="l" defTabSz="457200" rtl="0" eaLnBrk="1" fontAlgn="base" latinLnBrk="0" hangingPunct="1">
              <a:lnSpc>
                <a:spcPct val="100000"/>
              </a:lnSpc>
              <a:spcBef>
                <a:spcPct val="20000"/>
              </a:spcBef>
              <a:spcAft>
                <a:spcPct val="0"/>
              </a:spcAft>
              <a:buClr>
                <a:srgbClr val="8C1515"/>
              </a:buClr>
              <a:buSzTx/>
              <a:buFont typeface="Source Sans Pro" charset="0"/>
              <a:buChar char="–"/>
              <a:tabLst/>
              <a:defRPr/>
            </a:pPr>
            <a:r>
              <a:rPr kumimoji="0" lang="en-US" sz="1800" b="0" i="0" u="none" strike="noStrike" kern="1200" cap="none" spc="0" normalizeH="0" baseline="0" noProof="0" dirty="0" smtClean="0">
                <a:ln>
                  <a:noFill/>
                </a:ln>
                <a:solidFill>
                  <a:srgbClr val="595959"/>
                </a:solidFill>
                <a:effectLst/>
                <a:uLnTx/>
                <a:uFillTx/>
                <a:latin typeface="Arial"/>
                <a:ea typeface="ＭＳ Ｐゴシック" charset="0"/>
                <a:cs typeface="+mn-cs"/>
              </a:rPr>
              <a:t>Fifth level</a:t>
            </a:r>
            <a:endParaRPr kumimoji="0" lang="en-US" sz="1800" b="0" i="0" u="none" strike="noStrike" kern="1200" cap="none" spc="0" normalizeH="0" baseline="0" noProof="0" dirty="0">
              <a:ln>
                <a:noFill/>
              </a:ln>
              <a:solidFill>
                <a:srgbClr val="595959"/>
              </a:solidFill>
              <a:effectLst/>
              <a:uLnTx/>
              <a:uFillTx/>
              <a:latin typeface="Arial"/>
              <a:ea typeface="ＭＳ Ｐゴシック" charset="0"/>
              <a:cs typeface="+mn-cs"/>
            </a:endParaRPr>
          </a:p>
        </p:txBody>
      </p:sp>
    </p:spTree>
    <p:extLst>
      <p:ext uri="{BB962C8B-B14F-4D97-AF65-F5344CB8AC3E}">
        <p14:creationId xmlns:p14="http://schemas.microsoft.com/office/powerpoint/2010/main" val="3044516553"/>
      </p:ext>
    </p:extLst>
  </p:cSld>
  <p:clrMapOvr>
    <a:masterClrMapping/>
  </p:clrMapOvr>
  <p:transition xmlns:p14="http://schemas.microsoft.com/office/powerpoint/2010/mai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5" name="Rectangle 4"/>
          <p:cNvSpPr/>
          <p:nvPr/>
        </p:nvSpPr>
        <p:spPr>
          <a:xfrm>
            <a:off x="0" y="4806950"/>
            <a:ext cx="9155113" cy="342900"/>
          </a:xfrm>
          <a:prstGeom prst="rect">
            <a:avLst/>
          </a:prstGeom>
          <a:solidFill>
            <a:srgbClr val="8C1515"/>
          </a:solidFill>
          <a:ln>
            <a:solidFill>
              <a:srgbClr val="8C1515"/>
            </a:solid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pic>
        <p:nvPicPr>
          <p:cNvPr id="6" name="Picture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56450" y="4883150"/>
            <a:ext cx="1546225"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2"/>
          <p:cNvSpPr>
            <a:spLocks noGrp="1"/>
          </p:cNvSpPr>
          <p:nvPr>
            <p:ph type="body" sz="half" idx="2" hasCustomPrompt="1"/>
          </p:nvPr>
        </p:nvSpPr>
        <p:spPr>
          <a:xfrm>
            <a:off x="1577975" y="2571752"/>
            <a:ext cx="6159500" cy="752475"/>
          </a:xfrm>
        </p:spPr>
        <p:txBody>
          <a:bodyPr>
            <a:normAutofit/>
          </a:bodyPr>
          <a:lstStyle>
            <a:lvl1pPr marL="0" indent="0" algn="ctr" defTabSz="457200" rtl="0" eaLnBrk="1" fontAlgn="auto" hangingPunct="1">
              <a:spcBef>
                <a:spcPct val="20000"/>
              </a:spcBef>
              <a:spcAft>
                <a:spcPts val="0"/>
              </a:spcAft>
              <a:buClr>
                <a:schemeClr val="bg2"/>
              </a:buClr>
              <a:buFont typeface="Wingdings" charset="0"/>
              <a:buNone/>
              <a:defRPr lang="en-US" sz="1200" kern="1200" cap="all" spc="300" dirty="0">
                <a:solidFill>
                  <a:srgbClr val="A4001D"/>
                </a:solidFill>
                <a:latin typeface="Arial"/>
                <a:ea typeface="ＭＳ Ｐゴシック" charset="0"/>
                <a:cs typeface="ＭＳ Ｐゴシック" charset="0"/>
              </a:defRPr>
            </a:lvl1pPr>
          </a:lstStyle>
          <a:p>
            <a:pPr algn="ctr" eaLnBrk="1" fontAlgn="auto" hangingPunct="1">
              <a:spcAft>
                <a:spcPts val="0"/>
              </a:spcAft>
              <a:defRPr/>
            </a:pPr>
            <a:r>
              <a:rPr lang="en-US" dirty="0" smtClean="0"/>
              <a:t>Layout Options</a:t>
            </a:r>
            <a:endParaRPr lang="en-US" dirty="0">
              <a:ea typeface="+mn-ea"/>
              <a:cs typeface="+mn-cs"/>
            </a:endParaRPr>
          </a:p>
        </p:txBody>
      </p:sp>
      <p:sp>
        <p:nvSpPr>
          <p:cNvPr id="9" name="Title 1"/>
          <p:cNvSpPr>
            <a:spLocks noGrp="1"/>
          </p:cNvSpPr>
          <p:nvPr>
            <p:ph type="title" hasCustomPrompt="1"/>
          </p:nvPr>
        </p:nvSpPr>
        <p:spPr>
          <a:xfrm>
            <a:off x="1577975" y="1538292"/>
            <a:ext cx="6159500" cy="803275"/>
          </a:xfrm>
        </p:spPr>
        <p:txBody>
          <a:bodyPr/>
          <a:lstStyle>
            <a:lvl1pPr algn="ctr" defTabSz="457200" rtl="0" eaLnBrk="1" fontAlgn="base" hangingPunct="1">
              <a:lnSpc>
                <a:spcPct val="100000"/>
              </a:lnSpc>
              <a:spcBef>
                <a:spcPct val="0"/>
              </a:spcBef>
              <a:spcAft>
                <a:spcPct val="0"/>
              </a:spcAft>
              <a:defRPr lang="en-US" sz="2000" b="1" kern="1200" dirty="0">
                <a:solidFill>
                  <a:schemeClr val="tx1"/>
                </a:solidFill>
                <a:latin typeface="Arial" charset="0"/>
                <a:ea typeface="ＭＳ Ｐゴシック" charset="0"/>
                <a:cs typeface="ＭＳ Ｐゴシック" charset="0"/>
              </a:defRPr>
            </a:lvl1pPr>
          </a:lstStyle>
          <a:p>
            <a:pPr algn="ctr" eaLnBrk="1" hangingPunct="1"/>
            <a:r>
              <a:rPr lang="en-US" dirty="0" smtClean="0">
                <a:latin typeface="Arial" charset="0"/>
              </a:rPr>
              <a:t>Stanford University</a:t>
            </a:r>
            <a:br>
              <a:rPr lang="en-US" dirty="0" smtClean="0">
                <a:latin typeface="Arial" charset="0"/>
              </a:rPr>
            </a:br>
            <a:r>
              <a:rPr lang="en-US" dirty="0" smtClean="0">
                <a:latin typeface="Arial" charset="0"/>
              </a:rPr>
              <a:t>Template for Microsoft Office PowerPoint</a:t>
            </a:r>
            <a:endParaRPr lang="en-US" dirty="0">
              <a:latin typeface="Arial" charset="0"/>
            </a:endParaRPr>
          </a:p>
        </p:txBody>
      </p:sp>
    </p:spTree>
    <p:extLst>
      <p:ext uri="{BB962C8B-B14F-4D97-AF65-F5344CB8AC3E}">
        <p14:creationId xmlns:p14="http://schemas.microsoft.com/office/powerpoint/2010/main" val="2507969773"/>
      </p:ext>
    </p:extLst>
  </p:cSld>
  <p:clrMapOvr>
    <a:masterClrMapping/>
  </p:clrMapOvr>
  <p:transition xmlns:p14="http://schemas.microsoft.com/office/powerpoint/2010/mai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2"/>
            <a:ext cx="7707862" cy="488024"/>
          </a:xfrm>
          <a:prstGeom prst="rect">
            <a:avLst/>
          </a:prstGeom>
        </p:spPr>
        <p:txBody>
          <a:bodyPr/>
          <a:lstStyle>
            <a:lvl1pPr algn="l">
              <a:defRPr sz="2400">
                <a:solidFill>
                  <a:schemeClr val="bg2"/>
                </a:solidFill>
              </a:defRPr>
            </a:lvl1pPr>
          </a:lstStyle>
          <a:p>
            <a:r>
              <a:rPr lang="en-US" smtClean="0"/>
              <a:t>Click to edit Master title style</a:t>
            </a:r>
            <a:endParaRPr lang="en-US" dirty="0"/>
          </a:p>
        </p:txBody>
      </p:sp>
      <p:sp>
        <p:nvSpPr>
          <p:cNvPr id="7" name="Content Placeholder 6"/>
          <p:cNvSpPr>
            <a:spLocks noGrp="1"/>
          </p:cNvSpPr>
          <p:nvPr>
            <p:ph sz="quarter" idx="10"/>
          </p:nvPr>
        </p:nvSpPr>
        <p:spPr>
          <a:xfrm>
            <a:off x="955683" y="908685"/>
            <a:ext cx="7700963" cy="375904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03731773"/>
      </p:ext>
    </p:extLst>
  </p:cSld>
  <p:clrMapOvr>
    <a:masterClrMapping/>
  </p:clrMapOvr>
  <p:transition xmlns:p14="http://schemas.microsoft.com/office/powerpoint/2010/mai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2"/>
            <a:ext cx="7707862" cy="488024"/>
          </a:xfrm>
          <a:prstGeom prst="rect">
            <a:avLst/>
          </a:prstGeom>
        </p:spPr>
        <p:txBody>
          <a:bodyPr/>
          <a:lstStyle>
            <a:lvl1pPr algn="l">
              <a:defRPr sz="2400">
                <a:solidFill>
                  <a:schemeClr val="bg2"/>
                </a:solidFill>
              </a:defRPr>
            </a:lvl1pPr>
          </a:lstStyle>
          <a:p>
            <a:r>
              <a:rPr lang="en-US" smtClean="0"/>
              <a:t>Click to edit Master title style</a:t>
            </a:r>
            <a:endParaRPr lang="en-US" dirty="0"/>
          </a:p>
        </p:txBody>
      </p:sp>
      <p:sp>
        <p:nvSpPr>
          <p:cNvPr id="14" name="Content Placeholder 13"/>
          <p:cNvSpPr>
            <a:spLocks noGrp="1"/>
          </p:cNvSpPr>
          <p:nvPr>
            <p:ph sz="quarter" idx="10"/>
          </p:nvPr>
        </p:nvSpPr>
        <p:spPr>
          <a:xfrm>
            <a:off x="949335" y="908685"/>
            <a:ext cx="3787775" cy="37590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1"/>
          </p:nvPr>
        </p:nvSpPr>
        <p:spPr>
          <a:xfrm>
            <a:off x="4876800" y="908685"/>
            <a:ext cx="3779838" cy="37590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0295842"/>
      </p:ext>
    </p:extLst>
  </p:cSld>
  <p:clrMapOvr>
    <a:masterClrMapping/>
  </p:clrMapOvr>
  <p:transition xmlns:p14="http://schemas.microsoft.com/office/powerpoint/2010/mai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Horizontal">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2"/>
            <a:ext cx="7707862" cy="488024"/>
          </a:xfrm>
          <a:prstGeom prst="rect">
            <a:avLst/>
          </a:prstGeom>
        </p:spPr>
        <p:txBody>
          <a:bodyPr/>
          <a:lstStyle>
            <a:lvl1pPr algn="l">
              <a:defRPr sz="2400">
                <a:solidFill>
                  <a:schemeClr val="bg2"/>
                </a:solidFill>
              </a:defRPr>
            </a:lvl1pPr>
          </a:lstStyle>
          <a:p>
            <a:r>
              <a:rPr lang="en-US" smtClean="0"/>
              <a:t>Click to edit Master title style</a:t>
            </a:r>
            <a:endParaRPr lang="en-US" dirty="0"/>
          </a:p>
        </p:txBody>
      </p:sp>
      <p:sp>
        <p:nvSpPr>
          <p:cNvPr id="12" name="Content Placeholder 11"/>
          <p:cNvSpPr>
            <a:spLocks noGrp="1"/>
          </p:cNvSpPr>
          <p:nvPr>
            <p:ph sz="quarter" idx="10"/>
          </p:nvPr>
        </p:nvSpPr>
        <p:spPr>
          <a:xfrm>
            <a:off x="948777" y="908689"/>
            <a:ext cx="7707862" cy="18166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13"/>
          <p:cNvSpPr>
            <a:spLocks noGrp="1"/>
          </p:cNvSpPr>
          <p:nvPr>
            <p:ph sz="quarter" idx="11"/>
          </p:nvPr>
        </p:nvSpPr>
        <p:spPr>
          <a:xfrm>
            <a:off x="949335" y="2841317"/>
            <a:ext cx="7707313" cy="18166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6086254"/>
      </p:ext>
    </p:extLst>
  </p:cSld>
  <p:clrMapOvr>
    <a:masterClrMapping/>
  </p:clrMapOvr>
  <p:transition xmlns:p14="http://schemas.microsoft.com/office/powerpoint/2010/mai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2"/>
            <a:ext cx="7707862" cy="488024"/>
          </a:xfrm>
          <a:prstGeom prst="rect">
            <a:avLst/>
          </a:prstGeom>
        </p:spPr>
        <p:txBody>
          <a:bodyPr/>
          <a:lstStyle>
            <a:lvl1pPr algn="l">
              <a:defRPr sz="2400">
                <a:solidFill>
                  <a:schemeClr val="bg2"/>
                </a:solidFill>
              </a:defRPr>
            </a:lvl1pPr>
          </a:lstStyle>
          <a:p>
            <a:r>
              <a:rPr lang="en-US" smtClean="0"/>
              <a:t>Click to edit Master title style</a:t>
            </a:r>
            <a:endParaRPr lang="en-US" dirty="0"/>
          </a:p>
        </p:txBody>
      </p:sp>
      <p:sp>
        <p:nvSpPr>
          <p:cNvPr id="3" name="Content Placeholder 2"/>
          <p:cNvSpPr>
            <a:spLocks noGrp="1"/>
          </p:cNvSpPr>
          <p:nvPr>
            <p:ph sz="quarter" idx="10"/>
          </p:nvPr>
        </p:nvSpPr>
        <p:spPr>
          <a:xfrm>
            <a:off x="949335" y="908685"/>
            <a:ext cx="3787775" cy="37590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11"/>
          </p:nvPr>
        </p:nvSpPr>
        <p:spPr>
          <a:xfrm>
            <a:off x="4876800" y="908687"/>
            <a:ext cx="3779838" cy="1823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2"/>
          </p:nvPr>
        </p:nvSpPr>
        <p:spPr>
          <a:xfrm>
            <a:off x="4876800" y="2837497"/>
            <a:ext cx="3779838" cy="18302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0830563"/>
      </p:ext>
    </p:extLst>
  </p:cSld>
  <p:clrMapOvr>
    <a:masterClrMapping/>
  </p:clrMapOvr>
  <p:transition xmlns:p14="http://schemas.microsoft.com/office/powerpoint/2010/mai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7" name="Title 1"/>
          <p:cNvSpPr>
            <a:spLocks noGrp="1"/>
          </p:cNvSpPr>
          <p:nvPr>
            <p:ph type="title"/>
          </p:nvPr>
        </p:nvSpPr>
        <p:spPr>
          <a:xfrm>
            <a:off x="948776" y="359541"/>
            <a:ext cx="7707862" cy="488024"/>
          </a:xfrm>
          <a:prstGeom prst="rect">
            <a:avLst/>
          </a:prstGeom>
        </p:spPr>
        <p:txBody>
          <a:bodyPr/>
          <a:lstStyle>
            <a:lvl1pPr algn="l">
              <a:defRPr sz="2400">
                <a:solidFill>
                  <a:schemeClr val="bg2"/>
                </a:solidFill>
              </a:defRPr>
            </a:lvl1pPr>
          </a:lstStyle>
          <a:p>
            <a:r>
              <a:rPr lang="en-US" smtClean="0"/>
              <a:t>Click to edit Master title style</a:t>
            </a:r>
            <a:endParaRPr lang="en-US" dirty="0"/>
          </a:p>
        </p:txBody>
      </p:sp>
      <p:sp>
        <p:nvSpPr>
          <p:cNvPr id="4" name="Content Placeholder 3"/>
          <p:cNvSpPr>
            <a:spLocks noGrp="1"/>
          </p:cNvSpPr>
          <p:nvPr>
            <p:ph sz="quarter" idx="10"/>
          </p:nvPr>
        </p:nvSpPr>
        <p:spPr>
          <a:xfrm>
            <a:off x="949327" y="908686"/>
            <a:ext cx="3787775" cy="1823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1"/>
          </p:nvPr>
        </p:nvSpPr>
        <p:spPr>
          <a:xfrm>
            <a:off x="955677" y="2840613"/>
            <a:ext cx="3781425" cy="18271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2"/>
          </p:nvPr>
        </p:nvSpPr>
        <p:spPr>
          <a:xfrm>
            <a:off x="4876800" y="908686"/>
            <a:ext cx="3779838" cy="18230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Content Placeholder 14"/>
          <p:cNvSpPr>
            <a:spLocks noGrp="1"/>
          </p:cNvSpPr>
          <p:nvPr>
            <p:ph sz="quarter" idx="13"/>
          </p:nvPr>
        </p:nvSpPr>
        <p:spPr>
          <a:xfrm>
            <a:off x="4876800" y="2840613"/>
            <a:ext cx="3779838" cy="18271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0923370"/>
      </p:ext>
    </p:extLst>
  </p:cSld>
  <p:clrMapOvr>
    <a:masterClrMapping/>
  </p:clrMapOvr>
  <p:transition xmlns:p14="http://schemas.microsoft.com/office/powerpoint/2010/mai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Rest Blank)">
    <p:spTree>
      <p:nvGrpSpPr>
        <p:cNvPr id="1" name=""/>
        <p:cNvGrpSpPr/>
        <p:nvPr/>
      </p:nvGrpSpPr>
      <p:grpSpPr>
        <a:xfrm>
          <a:off x="0" y="0"/>
          <a:ext cx="0" cy="0"/>
          <a:chOff x="0" y="0"/>
          <a:chExt cx="0" cy="0"/>
        </a:xfrm>
      </p:grpSpPr>
      <p:sp>
        <p:nvSpPr>
          <p:cNvPr id="2" name="Title 1"/>
          <p:cNvSpPr>
            <a:spLocks noGrp="1"/>
          </p:cNvSpPr>
          <p:nvPr>
            <p:ph type="title"/>
          </p:nvPr>
        </p:nvSpPr>
        <p:spPr>
          <a:xfrm>
            <a:off x="948776" y="359542"/>
            <a:ext cx="7707862" cy="488024"/>
          </a:xfrm>
          <a:prstGeom prst="rect">
            <a:avLst/>
          </a:prstGeom>
        </p:spPr>
        <p:txBody>
          <a:bodyPr/>
          <a:lstStyle>
            <a:lvl1pPr algn="l">
              <a:defRPr sz="2400">
                <a:solidFill>
                  <a:schemeClr val="bg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476504653"/>
      </p:ext>
    </p:extLst>
  </p:cSld>
  <p:clrMapOvr>
    <a:masterClrMapping/>
  </p:clrMapOvr>
  <p:transition xmlns:p14="http://schemas.microsoft.com/office/powerpoint/2010/mai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268806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theme" Target="../theme/theme3.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2"/>
          <p:cNvSpPr>
            <a:spLocks noGrp="1"/>
          </p:cNvSpPr>
          <p:nvPr>
            <p:ph type="title"/>
          </p:nvPr>
        </p:nvSpPr>
        <p:spPr bwMode="auto">
          <a:xfrm>
            <a:off x="949325" y="358775"/>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91440" bIns="45720" numCol="1" anchor="b" anchorCtr="0" compatLnSpc="1">
            <a:prstTxWarp prst="textNoShape">
              <a:avLst/>
            </a:prstTxWarp>
          </a:bodyPr>
          <a:lstStyle/>
          <a:p>
            <a:pPr lvl="0"/>
            <a:r>
              <a:rPr lang="en-US" smtClean="0"/>
              <a:t>Click to edit Master title style</a:t>
            </a:r>
            <a:endParaRPr lang="en-US" dirty="0"/>
          </a:p>
        </p:txBody>
      </p:sp>
      <p:sp>
        <p:nvSpPr>
          <p:cNvPr id="4" name="Text Placeholder 3"/>
          <p:cNvSpPr>
            <a:spLocks noGrp="1"/>
          </p:cNvSpPr>
          <p:nvPr>
            <p:ph type="body" idx="1"/>
          </p:nvPr>
        </p:nvSpPr>
        <p:spPr>
          <a:xfrm>
            <a:off x="949325" y="903288"/>
            <a:ext cx="7707313" cy="3763962"/>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p:nvSpPr>
        <p:spPr>
          <a:xfrm>
            <a:off x="0" y="0"/>
            <a:ext cx="457200" cy="5149850"/>
          </a:xfrm>
          <a:prstGeom prst="rect">
            <a:avLst/>
          </a:prstGeom>
          <a:solidFill>
            <a:srgbClr val="8C1515"/>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Arial"/>
            </a:endParaRPr>
          </a:p>
        </p:txBody>
      </p:sp>
      <p:sp>
        <p:nvSpPr>
          <p:cNvPr id="7" name="Slide Number Placeholder 22"/>
          <p:cNvSpPr txBox="1">
            <a:spLocks/>
          </p:cNvSpPr>
          <p:nvPr/>
        </p:nvSpPr>
        <p:spPr>
          <a:xfrm>
            <a:off x="0" y="4696319"/>
            <a:ext cx="457200" cy="457200"/>
          </a:xfrm>
          <a:prstGeom prst="rect">
            <a:avLst/>
          </a:prstGeom>
        </p:spPr>
        <p:txBody>
          <a:bodyPr wrap="none" lIns="45720" tIns="0" rIns="45720" bIns="0" anchor="ctr" anchorCtr="1"/>
          <a:lstStyle>
            <a:lvl1pPr algn="ctr" eaLnBrk="1" latinLnBrk="0" hangingPunct="1">
              <a:defRPr kumimoji="0" sz="1200">
                <a:solidFill>
                  <a:schemeClr val="tx1">
                    <a:lumMod val="50000"/>
                    <a:lumOff val="50000"/>
                  </a:schemeClr>
                </a:solidFill>
              </a:defRPr>
            </a:lvl1pPr>
          </a:lstStyle>
          <a:p>
            <a:pPr fontAlgn="auto">
              <a:spcBef>
                <a:spcPts val="0"/>
              </a:spcBef>
              <a:spcAft>
                <a:spcPts val="0"/>
              </a:spcAft>
              <a:defRPr/>
            </a:pPr>
            <a:fld id="{F3C147E5-877B-49BA-A1F1-191EF4569142}" type="slidenum">
              <a:rPr lang="en-US" sz="1000" smtClean="0">
                <a:solidFill>
                  <a:schemeClr val="bg1"/>
                </a:solidFill>
                <a:latin typeface="Arial"/>
                <a:ea typeface="+mn-ea"/>
                <a:cs typeface="+mn-cs"/>
              </a:rPr>
              <a:t>‹#›</a:t>
            </a:fld>
            <a:endParaRPr lang="en-US" sz="1000" dirty="0">
              <a:solidFill>
                <a:schemeClr val="bg1"/>
              </a:solidFill>
              <a:latin typeface="Arial"/>
              <a:ea typeface="+mn-ea"/>
              <a:cs typeface="+mn-cs"/>
            </a:endParaRPr>
          </a:p>
        </p:txBody>
      </p:sp>
      <p:sp>
        <p:nvSpPr>
          <p:cNvPr id="9" name="Slide Number Placeholder 22"/>
          <p:cNvSpPr txBox="1">
            <a:spLocks/>
          </p:cNvSpPr>
          <p:nvPr userDrawn="1"/>
        </p:nvSpPr>
        <p:spPr>
          <a:xfrm>
            <a:off x="0" y="4696319"/>
            <a:ext cx="457200" cy="457200"/>
          </a:xfrm>
          <a:prstGeom prst="rect">
            <a:avLst/>
          </a:prstGeom>
        </p:spPr>
        <p:txBody>
          <a:bodyPr wrap="none" lIns="45720" tIns="0" rIns="45720" bIns="0" anchor="ctr" anchorCtr="1"/>
          <a:lstStyle>
            <a:lvl1pPr algn="ctr" eaLnBrk="1" latinLnBrk="0" hangingPunct="1">
              <a:defRPr kumimoji="0" sz="1200">
                <a:solidFill>
                  <a:schemeClr val="tx1">
                    <a:lumMod val="50000"/>
                    <a:lumOff val="50000"/>
                  </a:schemeClr>
                </a:solidFill>
              </a:defRPr>
            </a:lvl1pPr>
          </a:lstStyle>
          <a:p>
            <a:pPr fontAlgn="auto">
              <a:spcBef>
                <a:spcPts val="0"/>
              </a:spcBef>
              <a:spcAft>
                <a:spcPts val="0"/>
              </a:spcAft>
              <a:defRPr/>
            </a:pPr>
            <a:fld id="{F3C147E5-877B-49BA-A1F1-191EF4569142}" type="slidenum">
              <a:rPr lang="en-US" sz="1000" smtClean="0">
                <a:solidFill>
                  <a:schemeClr val="bg1"/>
                </a:solidFill>
                <a:latin typeface="Arial"/>
                <a:ea typeface="+mn-ea"/>
                <a:cs typeface="+mn-cs"/>
              </a:rPr>
              <a:t>‹#›</a:t>
            </a:fld>
            <a:endParaRPr lang="en-US" sz="1000" dirty="0">
              <a:solidFill>
                <a:schemeClr val="bg1"/>
              </a:solidFill>
              <a:latin typeface="Arial"/>
              <a:ea typeface="+mn-ea"/>
              <a:cs typeface="+mn-cs"/>
            </a:endParaRPr>
          </a:p>
        </p:txBody>
      </p:sp>
      <p:pic>
        <p:nvPicPr>
          <p:cNvPr id="12" name="Picture 10"/>
          <p:cNvPicPr>
            <a:picLocks noChangeAspect="1"/>
          </p:cNvPicPr>
          <p:nvPr userDrawn="1"/>
        </p:nvPicPr>
        <p:blipFill>
          <a:blip r:embed="rId10"/>
          <a:stretch>
            <a:fillRect/>
          </a:stretch>
        </p:blipFill>
        <p:spPr bwMode="auto">
          <a:xfrm>
            <a:off x="6043992" y="4693211"/>
            <a:ext cx="2785180" cy="464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userDrawn="1"/>
        </p:nvSpPr>
        <p:spPr>
          <a:xfrm rot="16200000">
            <a:off x="-1182163" y="1292455"/>
            <a:ext cx="2821527" cy="246221"/>
          </a:xfrm>
          <a:prstGeom prst="rect">
            <a:avLst/>
          </a:prstGeom>
          <a:noFill/>
        </p:spPr>
        <p:txBody>
          <a:bodyPr wrap="square" rtlCol="0">
            <a:spAutoFit/>
          </a:bodyPr>
          <a:lstStyle/>
          <a:p>
            <a:r>
              <a:rPr lang="en-US" sz="1000" dirty="0" smtClean="0">
                <a:solidFill>
                  <a:schemeClr val="bg1"/>
                </a:solidFill>
              </a:rPr>
              <a:t>CARDINAL AT WORK  |  HEALTH &amp; LIFE BENEFITS</a:t>
            </a:r>
            <a:endParaRPr lang="en-US" sz="1000" dirty="0">
              <a:solidFill>
                <a:schemeClr val="bg1"/>
              </a:solidFill>
            </a:endParaRPr>
          </a:p>
        </p:txBody>
      </p:sp>
    </p:spTree>
    <p:extLst>
      <p:ext uri="{BB962C8B-B14F-4D97-AF65-F5344CB8AC3E}">
        <p14:creationId xmlns:p14="http://schemas.microsoft.com/office/powerpoint/2010/main" val="328412082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Lst>
  <p:transition xmlns:p14="http://schemas.microsoft.com/office/powerpoint/2010/main" spd="slow">
    <p:fade/>
  </p:transition>
  <p:timing>
    <p:tnLst>
      <p:par>
        <p:cTn xmlns:p14="http://schemas.microsoft.com/office/powerpoint/2010/main" id="1" dur="indefinite" restart="never" nodeType="tmRoot"/>
      </p:par>
    </p:tnLst>
  </p:timing>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chemeClr val="bg2"/>
        </a:buClr>
        <a:buFont typeface="Wingdings" charset="0"/>
        <a:defRPr kern="1200" spc="20">
          <a:solidFill>
            <a:schemeClr val="tx1"/>
          </a:solidFill>
          <a:latin typeface="Arial"/>
          <a:ea typeface="ＭＳ Ｐゴシック" charset="0"/>
          <a:cs typeface="ＭＳ Ｐゴシック" charset="0"/>
        </a:defRPr>
      </a:lvl1pPr>
      <a:lvl2pPr marL="288925" indent="-288925" algn="l" defTabSz="457200" rtl="0" eaLnBrk="1" fontAlgn="base" hangingPunct="1">
        <a:spcBef>
          <a:spcPct val="20000"/>
        </a:spcBef>
        <a:spcAft>
          <a:spcPct val="0"/>
        </a:spcAft>
        <a:buClr>
          <a:schemeClr val="bg2"/>
        </a:buClr>
        <a:buFont typeface="Wingdings" charset="0"/>
        <a:buChar char="§"/>
        <a:defRPr kern="1200">
          <a:solidFill>
            <a:srgbClr val="595959"/>
          </a:solidFill>
          <a:latin typeface="Arial"/>
          <a:ea typeface="ＭＳ Ｐゴシック" charset="0"/>
          <a:cs typeface="+mn-cs"/>
        </a:defRPr>
      </a:lvl2pPr>
      <a:lvl3pPr marL="569913" indent="-225425" algn="l" defTabSz="457200" rtl="0" eaLnBrk="1" fontAlgn="base" hangingPunct="1">
        <a:spcBef>
          <a:spcPct val="20000"/>
        </a:spcBef>
        <a:spcAft>
          <a:spcPct val="0"/>
        </a:spcAft>
        <a:buClr>
          <a:schemeClr val="bg2"/>
        </a:buClr>
        <a:buSzPct val="102000"/>
        <a:buFont typeface="Source Sans Pro" charset="0"/>
        <a:buChar char="›"/>
        <a:defRPr kern="1200">
          <a:solidFill>
            <a:srgbClr val="595959"/>
          </a:solidFill>
          <a:latin typeface="Arial"/>
          <a:ea typeface="ＭＳ Ｐゴシック" charset="0"/>
          <a:cs typeface="+mn-cs"/>
        </a:defRPr>
      </a:lvl3pPr>
      <a:lvl4pPr marL="914400" indent="-227013" algn="l" defTabSz="457200" rtl="0" eaLnBrk="1" fontAlgn="base" hangingPunct="1">
        <a:spcBef>
          <a:spcPct val="20000"/>
        </a:spcBef>
        <a:spcAft>
          <a:spcPct val="0"/>
        </a:spcAft>
        <a:buClr>
          <a:schemeClr val="bg2"/>
        </a:buClr>
        <a:buFont typeface="Arial" charset="0"/>
        <a:buChar char="•"/>
        <a:defRPr kern="1200">
          <a:solidFill>
            <a:srgbClr val="595959"/>
          </a:solidFill>
          <a:latin typeface="Arial"/>
          <a:ea typeface="ＭＳ Ｐゴシック" charset="0"/>
          <a:cs typeface="+mn-cs"/>
        </a:defRPr>
      </a:lvl4pPr>
      <a:lvl5pPr marL="1258888" indent="-227013" algn="l" defTabSz="457200" rtl="0" eaLnBrk="1" fontAlgn="base" hangingPunct="1">
        <a:spcBef>
          <a:spcPct val="20000"/>
        </a:spcBef>
        <a:spcAft>
          <a:spcPct val="0"/>
        </a:spcAft>
        <a:buClr>
          <a:schemeClr val="bg2"/>
        </a:buClr>
        <a:buFont typeface="Source Sans Pro" charset="0"/>
        <a:buChar char="–"/>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48776" y="347609"/>
            <a:ext cx="7705725" cy="439736"/>
          </a:xfrm>
          <a:prstGeom prst="rect">
            <a:avLst/>
          </a:prstGeom>
        </p:spPr>
        <p:txBody>
          <a:bodyPr vert="horz" lIns="91440" tIns="45720" rIns="91440" bIns="45720" rtlCol="0" anchor="b">
            <a:normAutofit/>
          </a:bodyPr>
          <a:lstStyle/>
          <a:p>
            <a:pPr lvl="0" algn="l" defTabSz="457200" rtl="0" eaLnBrk="1" fontAlgn="base" latinLnBrk="0" hangingPunct="1">
              <a:lnSpc>
                <a:spcPct val="85000"/>
              </a:lnSpc>
              <a:spcBef>
                <a:spcPct val="0"/>
              </a:spcBef>
              <a:spcAft>
                <a:spcPct val="0"/>
              </a:spcAft>
              <a:buNone/>
            </a:pPr>
            <a:r>
              <a:rPr lang="en-US" dirty="0" smtClean="0"/>
              <a:t>Click to edit Master title style</a:t>
            </a:r>
            <a:endParaRPr lang="en-US" dirty="0"/>
          </a:p>
        </p:txBody>
      </p:sp>
      <p:sp>
        <p:nvSpPr>
          <p:cNvPr id="7" name="Slide Number Placeholder 22"/>
          <p:cNvSpPr txBox="1">
            <a:spLocks/>
          </p:cNvSpPr>
          <p:nvPr userDrawn="1"/>
        </p:nvSpPr>
        <p:spPr>
          <a:xfrm>
            <a:off x="0" y="4696319"/>
            <a:ext cx="457200" cy="457200"/>
          </a:xfrm>
          <a:prstGeom prst="rect">
            <a:avLst/>
          </a:prstGeom>
        </p:spPr>
        <p:txBody>
          <a:bodyPr wrap="none" lIns="45720" tIns="0" rIns="45720" bIns="0" anchor="ctr" anchorCtr="1"/>
          <a:lstStyle>
            <a:lvl1pPr algn="ctr" eaLnBrk="1" latinLnBrk="0" hangingPunct="1">
              <a:defRPr kumimoji="0" sz="1200">
                <a:solidFill>
                  <a:schemeClr val="tx1">
                    <a:lumMod val="50000"/>
                    <a:lumOff val="50000"/>
                  </a:schemeClr>
                </a:solidFill>
              </a:defRPr>
            </a:lvl1pPr>
          </a:lstStyle>
          <a:p>
            <a:pPr fontAlgn="auto">
              <a:spcBef>
                <a:spcPts val="0"/>
              </a:spcBef>
              <a:spcAft>
                <a:spcPts val="0"/>
              </a:spcAft>
              <a:defRPr/>
            </a:pPr>
            <a:fld id="{F3C147E5-877B-49BA-A1F1-191EF4569142}" type="slidenum">
              <a:rPr lang="en-US" sz="1000" smtClean="0">
                <a:solidFill>
                  <a:srgbClr val="4D4F53"/>
                </a:solidFill>
                <a:latin typeface="Arial"/>
                <a:ea typeface="+mn-ea"/>
                <a:cs typeface="+mn-cs"/>
              </a:rPr>
              <a:t>‹#›</a:t>
            </a:fld>
            <a:endParaRPr lang="en-US" sz="1000" dirty="0">
              <a:solidFill>
                <a:srgbClr val="4D4F53"/>
              </a:solidFill>
              <a:latin typeface="Arial"/>
              <a:ea typeface="+mn-ea"/>
              <a:cs typeface="+mn-cs"/>
            </a:endParaRPr>
          </a:p>
        </p:txBody>
      </p:sp>
    </p:spTree>
    <p:extLst>
      <p:ext uri="{BB962C8B-B14F-4D97-AF65-F5344CB8AC3E}">
        <p14:creationId xmlns:p14="http://schemas.microsoft.com/office/powerpoint/2010/main" val="2638133434"/>
      </p:ext>
    </p:extLst>
  </p:cSld>
  <p:clrMap bg1="lt1" tx1="dk1" bg2="lt2" tx2="dk2" accent1="accent1" accent2="accent2" accent3="accent3" accent4="accent4" accent5="accent5" accent6="accent6" hlink="hlink" folHlink="folHlink"/>
  <p:sldLayoutIdLst>
    <p:sldLayoutId id="2147484127" r:id="rId1"/>
  </p:sldLayoutIdLst>
  <p:txStyles>
    <p:titleStyle>
      <a:lvl1pPr algn="l" defTabSz="914400" rtl="0" eaLnBrk="1" latinLnBrk="0" hangingPunct="1">
        <a:lnSpc>
          <a:spcPct val="90000"/>
        </a:lnSpc>
        <a:spcBef>
          <a:spcPct val="0"/>
        </a:spcBef>
        <a:buNone/>
        <a:defRPr kumimoji="0" lang="en-US" sz="2400" b="0" i="0" u="none" strike="noStrike" kern="1200" cap="none" spc="0" normalizeH="0" baseline="0" dirty="0">
          <a:ln>
            <a:noFill/>
          </a:ln>
          <a:solidFill>
            <a:srgbClr val="8C1515"/>
          </a:solidFill>
          <a:effectLst/>
          <a:uLnTx/>
          <a:uFillTx/>
          <a:latin typeface="Arial"/>
          <a:ea typeface="ＭＳ Ｐゴシック"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2"/>
          <p:cNvSpPr>
            <a:spLocks noGrp="1"/>
          </p:cNvSpPr>
          <p:nvPr>
            <p:ph type="title"/>
          </p:nvPr>
        </p:nvSpPr>
        <p:spPr bwMode="auto">
          <a:xfrm>
            <a:off x="949333" y="358776"/>
            <a:ext cx="77073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91440" bIns="45720" numCol="1" anchor="b" anchorCtr="0" compatLnSpc="1">
            <a:prstTxWarp prst="textNoShape">
              <a:avLst/>
            </a:prstTxWarp>
          </a:bodyPr>
          <a:lstStyle/>
          <a:p>
            <a:pPr lvl="0"/>
            <a:r>
              <a:rPr lang="en-US" smtClean="0"/>
              <a:t>Click to edit Master title style</a:t>
            </a:r>
            <a:endParaRPr lang="en-US"/>
          </a:p>
        </p:txBody>
      </p:sp>
      <p:sp>
        <p:nvSpPr>
          <p:cNvPr id="4" name="Text Placeholder 3"/>
          <p:cNvSpPr>
            <a:spLocks noGrp="1"/>
          </p:cNvSpPr>
          <p:nvPr>
            <p:ph type="body" idx="1"/>
          </p:nvPr>
        </p:nvSpPr>
        <p:spPr>
          <a:xfrm>
            <a:off x="949333" y="903288"/>
            <a:ext cx="7707313" cy="3763962"/>
          </a:xfrm>
          <a:prstGeom prst="rect">
            <a:avLst/>
          </a:prstGeom>
        </p:spPr>
        <p:txBody>
          <a:bodyPr vert="horz" lIns="0" tIns="45720" rIns="0" bIns="45720" rtlCol="0">
            <a:normAutofit/>
          </a:bodyPr>
          <a:lstStyle/>
          <a:p>
            <a:pPr marL="342900" marR="0" lvl="0" indent="-342900" algn="l" defTabSz="457200" rtl="0" eaLnBrk="1" fontAlgn="base" latinLnBrk="0" hangingPunct="1">
              <a:lnSpc>
                <a:spcPct val="100000"/>
              </a:lnSpc>
              <a:spcBef>
                <a:spcPct val="20000"/>
              </a:spcBef>
              <a:spcAft>
                <a:spcPct val="0"/>
              </a:spcAft>
              <a:buClr>
                <a:srgbClr val="8C1515"/>
              </a:buClr>
              <a:buSzTx/>
              <a:buFont typeface="Wingdings" charset="0"/>
              <a:buNone/>
              <a:tabLst/>
              <a:defRPr/>
            </a:pPr>
            <a:r>
              <a:rPr kumimoji="0" lang="en-US" sz="1800" b="0" i="0" u="none" strike="noStrike" kern="1200" cap="none" spc="20" normalizeH="0" baseline="0" noProof="0" dirty="0" smtClean="0">
                <a:ln>
                  <a:noFill/>
                </a:ln>
                <a:solidFill>
                  <a:srgbClr val="000000"/>
                </a:solidFill>
                <a:effectLst/>
                <a:uLnTx/>
                <a:uFillTx/>
                <a:latin typeface="Arial"/>
                <a:ea typeface="ＭＳ Ｐゴシック" charset="0"/>
              </a:rPr>
              <a:t>Click to edit Master text styles</a:t>
            </a:r>
          </a:p>
          <a:p>
            <a:pPr marL="288925" marR="0" lvl="1" indent="-288925" algn="l" defTabSz="457200" rtl="0" eaLnBrk="1" fontAlgn="base" latinLnBrk="0" hangingPunct="1">
              <a:lnSpc>
                <a:spcPct val="100000"/>
              </a:lnSpc>
              <a:spcBef>
                <a:spcPct val="20000"/>
              </a:spcBef>
              <a:spcAft>
                <a:spcPct val="0"/>
              </a:spcAft>
              <a:buClr>
                <a:srgbClr val="8C1515"/>
              </a:buClr>
              <a:buSzTx/>
              <a:buFont typeface="Wingdings" charset="0"/>
              <a:buChar char="§"/>
              <a:tabLst/>
              <a:defRPr/>
            </a:pPr>
            <a:r>
              <a:rPr kumimoji="0" lang="en-US" sz="1800" b="0" i="0" u="none" strike="noStrike" kern="1200" cap="none" spc="0" normalizeH="0" baseline="0" noProof="0" dirty="0" smtClean="0">
                <a:ln>
                  <a:noFill/>
                </a:ln>
                <a:solidFill>
                  <a:srgbClr val="595959"/>
                </a:solidFill>
                <a:effectLst/>
                <a:uLnTx/>
                <a:uFillTx/>
                <a:latin typeface="Arial"/>
                <a:ea typeface="ＭＳ Ｐゴシック" charset="0"/>
                <a:cs typeface="+mn-cs"/>
              </a:rPr>
              <a:t>Second level</a:t>
            </a:r>
          </a:p>
          <a:p>
            <a:pPr marL="569913" marR="0" lvl="2" indent="-225425" algn="l" defTabSz="457200" rtl="0" eaLnBrk="1" fontAlgn="base" latinLnBrk="0" hangingPunct="1">
              <a:lnSpc>
                <a:spcPct val="100000"/>
              </a:lnSpc>
              <a:spcBef>
                <a:spcPct val="20000"/>
              </a:spcBef>
              <a:spcAft>
                <a:spcPct val="0"/>
              </a:spcAft>
              <a:buClr>
                <a:srgbClr val="8C1515"/>
              </a:buClr>
              <a:buSzPct val="102000"/>
              <a:buFont typeface="Source Sans Pro" charset="0"/>
              <a:buChar char="›"/>
              <a:tabLst/>
              <a:defRPr/>
            </a:pPr>
            <a:r>
              <a:rPr kumimoji="0" lang="en-US" sz="1800" b="0" i="0" u="none" strike="noStrike" kern="1200" cap="none" spc="0" normalizeH="0" baseline="0" noProof="0" dirty="0" smtClean="0">
                <a:ln>
                  <a:noFill/>
                </a:ln>
                <a:solidFill>
                  <a:srgbClr val="595959"/>
                </a:solidFill>
                <a:effectLst/>
                <a:uLnTx/>
                <a:uFillTx/>
                <a:latin typeface="Arial"/>
                <a:ea typeface="ＭＳ Ｐゴシック" charset="0"/>
                <a:cs typeface="+mn-cs"/>
              </a:rPr>
              <a:t>Third level</a:t>
            </a:r>
          </a:p>
          <a:p>
            <a:pPr marL="914400" marR="0" lvl="3" indent="-227013" algn="l" defTabSz="457200" rtl="0" eaLnBrk="1" fontAlgn="base" latinLnBrk="0" hangingPunct="1">
              <a:lnSpc>
                <a:spcPct val="100000"/>
              </a:lnSpc>
              <a:spcBef>
                <a:spcPct val="20000"/>
              </a:spcBef>
              <a:spcAft>
                <a:spcPct val="0"/>
              </a:spcAft>
              <a:buClr>
                <a:srgbClr val="8C1515"/>
              </a:buClr>
              <a:buSzTx/>
              <a:buFont typeface="Arial" charset="0"/>
              <a:buChar char="•"/>
              <a:tabLst/>
              <a:defRPr/>
            </a:pPr>
            <a:r>
              <a:rPr kumimoji="0" lang="en-US" sz="1800" b="0" i="0" u="none" strike="noStrike" kern="1200" cap="none" spc="0" normalizeH="0" baseline="0" noProof="0" dirty="0" smtClean="0">
                <a:ln>
                  <a:noFill/>
                </a:ln>
                <a:solidFill>
                  <a:srgbClr val="595959"/>
                </a:solidFill>
                <a:effectLst/>
                <a:uLnTx/>
                <a:uFillTx/>
                <a:latin typeface="Arial"/>
                <a:ea typeface="ＭＳ Ｐゴシック" charset="0"/>
                <a:cs typeface="+mn-cs"/>
              </a:rPr>
              <a:t>Fourth level</a:t>
            </a:r>
          </a:p>
          <a:p>
            <a:pPr marL="1258888" marR="0" lvl="4" indent="-227013" algn="l" defTabSz="457200" rtl="0" eaLnBrk="1" fontAlgn="base" latinLnBrk="0" hangingPunct="1">
              <a:lnSpc>
                <a:spcPct val="100000"/>
              </a:lnSpc>
              <a:spcBef>
                <a:spcPct val="20000"/>
              </a:spcBef>
              <a:spcAft>
                <a:spcPct val="0"/>
              </a:spcAft>
              <a:buClr>
                <a:srgbClr val="8C1515"/>
              </a:buClr>
              <a:buSzTx/>
              <a:buFont typeface="Source Sans Pro" charset="0"/>
              <a:buChar char="–"/>
              <a:tabLst/>
              <a:defRPr/>
            </a:pPr>
            <a:r>
              <a:rPr kumimoji="0" lang="en-US" sz="1800" b="0" i="0" u="none" strike="noStrike" kern="1200" cap="none" spc="0" normalizeH="0" baseline="0" noProof="0" dirty="0" smtClean="0">
                <a:ln>
                  <a:noFill/>
                </a:ln>
                <a:solidFill>
                  <a:srgbClr val="595959"/>
                </a:solidFill>
                <a:effectLst/>
                <a:uLnTx/>
                <a:uFillTx/>
                <a:latin typeface="Arial"/>
                <a:ea typeface="ＭＳ Ｐゴシック" charset="0"/>
                <a:cs typeface="+mn-cs"/>
              </a:rPr>
              <a:t>Fifth level</a:t>
            </a:r>
            <a:endParaRPr kumimoji="0" lang="en-US" sz="1800" b="0" i="0" u="none" strike="noStrike" kern="1200" cap="none" spc="0" normalizeH="0" baseline="0" noProof="0" dirty="0">
              <a:ln>
                <a:noFill/>
              </a:ln>
              <a:solidFill>
                <a:srgbClr val="595959"/>
              </a:solidFill>
              <a:effectLst/>
              <a:uLnTx/>
              <a:uFillTx/>
              <a:latin typeface="Arial"/>
              <a:ea typeface="ＭＳ Ｐゴシック" charset="0"/>
              <a:cs typeface="+mn-cs"/>
            </a:endParaRPr>
          </a:p>
        </p:txBody>
      </p:sp>
      <p:sp>
        <p:nvSpPr>
          <p:cNvPr id="7" name="Rectangle 6"/>
          <p:cNvSpPr/>
          <p:nvPr/>
        </p:nvSpPr>
        <p:spPr>
          <a:xfrm>
            <a:off x="-11113" y="0"/>
            <a:ext cx="9155113" cy="342900"/>
          </a:xfrm>
          <a:prstGeom prst="rect">
            <a:avLst/>
          </a:prstGeom>
          <a:solidFill>
            <a:schemeClr val="bg2"/>
          </a:solidFill>
          <a:ln>
            <a:solidFill>
              <a:srgbClr val="8C1515"/>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8C1515"/>
              </a:solidFill>
              <a:latin typeface="Arial"/>
            </a:endParaRPr>
          </a:p>
        </p:txBody>
      </p:sp>
      <p:sp>
        <p:nvSpPr>
          <p:cNvPr id="8" name="Slide Number Placeholder 22"/>
          <p:cNvSpPr txBox="1">
            <a:spLocks/>
          </p:cNvSpPr>
          <p:nvPr/>
        </p:nvSpPr>
        <p:spPr>
          <a:xfrm>
            <a:off x="0" y="4696319"/>
            <a:ext cx="457200" cy="457200"/>
          </a:xfrm>
          <a:prstGeom prst="rect">
            <a:avLst/>
          </a:prstGeom>
        </p:spPr>
        <p:txBody>
          <a:bodyPr wrap="none" lIns="45720" tIns="0" rIns="45720" bIns="0" anchor="ctr" anchorCtr="1"/>
          <a:lstStyle>
            <a:lvl1pPr algn="ctr" eaLnBrk="1" latinLnBrk="0" hangingPunct="1">
              <a:defRPr kumimoji="0" sz="1200">
                <a:solidFill>
                  <a:schemeClr val="tx1">
                    <a:lumMod val="50000"/>
                    <a:lumOff val="50000"/>
                  </a:schemeClr>
                </a:solidFill>
              </a:defRPr>
            </a:lvl1pPr>
          </a:lstStyle>
          <a:p>
            <a:pPr fontAlgn="auto">
              <a:spcBef>
                <a:spcPts val="0"/>
              </a:spcBef>
              <a:spcAft>
                <a:spcPts val="0"/>
              </a:spcAft>
              <a:defRPr/>
            </a:pPr>
            <a:fld id="{F3C147E5-877B-49BA-A1F1-191EF4569142}" type="slidenum">
              <a:rPr lang="en-US" sz="1000" smtClean="0">
                <a:solidFill>
                  <a:srgbClr val="4D4F53"/>
                </a:solidFill>
                <a:latin typeface="Arial"/>
                <a:ea typeface="+mn-ea"/>
                <a:cs typeface="+mn-cs"/>
              </a:rPr>
              <a:t>‹#›</a:t>
            </a:fld>
            <a:endParaRPr lang="en-US" sz="1000" dirty="0">
              <a:solidFill>
                <a:srgbClr val="4D4F53"/>
              </a:solidFill>
              <a:latin typeface="Arial"/>
              <a:ea typeface="+mn-ea"/>
              <a:cs typeface="+mn-cs"/>
            </a:endParaRPr>
          </a:p>
        </p:txBody>
      </p:sp>
      <p:pic>
        <p:nvPicPr>
          <p:cNvPr id="9" name="Picture 10"/>
          <p:cNvPicPr>
            <a:picLocks noChangeAspect="1"/>
          </p:cNvPicPr>
          <p:nvPr userDrawn="1"/>
        </p:nvPicPr>
        <p:blipFill>
          <a:blip r:embed="rId3"/>
          <a:stretch>
            <a:fillRect/>
          </a:stretch>
        </p:blipFill>
        <p:spPr bwMode="auto">
          <a:xfrm>
            <a:off x="6043992" y="4693211"/>
            <a:ext cx="2785180" cy="464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2037974"/>
      </p:ext>
    </p:extLst>
  </p:cSld>
  <p:clrMap bg1="lt1" tx1="dk1" bg2="lt2" tx2="dk2" accent1="accent1" accent2="accent2" accent3="accent3" accent4="accent4" accent5="accent5" accent6="accent6" hlink="hlink" folHlink="folHlink"/>
  <p:sldLayoutIdLst>
    <p:sldLayoutId id="2147484140" r:id="rId1"/>
  </p:sldLayoutIdLst>
  <p:transition xmlns:p14="http://schemas.microsoft.com/office/powerpoint/2010/main" spd="slow">
    <p:fade/>
  </p:transition>
  <p:timing>
    <p:tnLst>
      <p:par>
        <p:cTn xmlns:p14="http://schemas.microsoft.com/office/powerpoint/2010/main" id="1" dur="indefinite" restart="never" nodeType="tmRoot"/>
      </p:par>
    </p:tnLst>
  </p:timing>
  <p:hf hdr="0" ftr="0" dt="0"/>
  <p:txStyles>
    <p:titleStyle>
      <a:lvl1pPr algn="l" defTabSz="457200" rtl="0" eaLnBrk="1" fontAlgn="base" hangingPunct="1">
        <a:lnSpc>
          <a:spcPct val="85000"/>
        </a:lnSpc>
        <a:spcBef>
          <a:spcPct val="0"/>
        </a:spcBef>
        <a:spcAft>
          <a:spcPct val="0"/>
        </a:spcAft>
        <a:defRPr sz="2400" kern="1200">
          <a:solidFill>
            <a:schemeClr val="bg2"/>
          </a:solidFill>
          <a:latin typeface="Arial"/>
          <a:ea typeface="ＭＳ Ｐゴシック" charset="0"/>
          <a:cs typeface="ＭＳ Ｐゴシック" charset="0"/>
        </a:defRPr>
      </a:lvl1pPr>
      <a:lvl2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2pPr>
      <a:lvl3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3pPr>
      <a:lvl4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4pPr>
      <a:lvl5pPr algn="l" defTabSz="457200" rtl="0" eaLnBrk="1" fontAlgn="base" hangingPunct="1">
        <a:lnSpc>
          <a:spcPct val="85000"/>
        </a:lnSpc>
        <a:spcBef>
          <a:spcPct val="0"/>
        </a:spcBef>
        <a:spcAft>
          <a:spcPct val="0"/>
        </a:spcAft>
        <a:defRPr sz="2400">
          <a:solidFill>
            <a:schemeClr val="bg2"/>
          </a:solidFill>
          <a:latin typeface="Arial" charset="0"/>
          <a:ea typeface="ＭＳ Ｐゴシック" charset="0"/>
          <a:cs typeface="ＭＳ Ｐゴシック" charset="0"/>
        </a:defRPr>
      </a:lvl5pPr>
      <a:lvl6pPr marL="4572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6pPr>
      <a:lvl7pPr marL="9144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7pPr>
      <a:lvl8pPr marL="13716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8pPr>
      <a:lvl9pPr marL="1828800" algn="l" defTabSz="457200" rtl="0" eaLnBrk="1" fontAlgn="base" hangingPunct="1">
        <a:lnSpc>
          <a:spcPct val="85000"/>
        </a:lnSpc>
        <a:spcBef>
          <a:spcPct val="0"/>
        </a:spcBef>
        <a:spcAft>
          <a:spcPct val="0"/>
        </a:spcAft>
        <a:defRPr sz="2400">
          <a:solidFill>
            <a:schemeClr val="bg2"/>
          </a:solidFill>
          <a:latin typeface="Source Sans Pro Semibold" charset="0"/>
          <a:ea typeface="ＭＳ Ｐゴシック" charset="0"/>
          <a:cs typeface="ＭＳ Ｐゴシック" charset="0"/>
        </a:defRPr>
      </a:lvl9pPr>
    </p:titleStyle>
    <p:bodyStyle>
      <a:lvl1pPr marL="342900" marR="0" indent="-342900" algn="l" defTabSz="457200" rtl="0" eaLnBrk="1" fontAlgn="base" latinLnBrk="0" hangingPunct="1">
        <a:lnSpc>
          <a:spcPct val="100000"/>
        </a:lnSpc>
        <a:spcBef>
          <a:spcPct val="20000"/>
        </a:spcBef>
        <a:spcAft>
          <a:spcPct val="0"/>
        </a:spcAft>
        <a:buClr>
          <a:srgbClr val="8C1515"/>
        </a:buClr>
        <a:buSzTx/>
        <a:buFont typeface="Wingdings" charset="0"/>
        <a:buNone/>
        <a:tabLst/>
        <a:defRPr sz="1600" kern="1200" cap="small" spc="20">
          <a:solidFill>
            <a:schemeClr val="tx1"/>
          </a:solidFill>
          <a:latin typeface="Arial"/>
          <a:ea typeface="ＭＳ Ｐゴシック" charset="0"/>
          <a:cs typeface="ＭＳ Ｐゴシック" charset="0"/>
        </a:defRPr>
      </a:lvl1pPr>
      <a:lvl2pPr marL="288925" marR="0" indent="-288925" algn="l" defTabSz="457200" rtl="0" eaLnBrk="1" fontAlgn="base" latinLnBrk="0" hangingPunct="1">
        <a:lnSpc>
          <a:spcPct val="100000"/>
        </a:lnSpc>
        <a:spcBef>
          <a:spcPct val="20000"/>
        </a:spcBef>
        <a:spcAft>
          <a:spcPct val="0"/>
        </a:spcAft>
        <a:buClr>
          <a:srgbClr val="8C1515"/>
        </a:buClr>
        <a:buSzTx/>
        <a:buFont typeface="Wingdings" charset="0"/>
        <a:buChar char="§"/>
        <a:tabLst/>
        <a:defRPr kern="1200">
          <a:solidFill>
            <a:srgbClr val="595959"/>
          </a:solidFill>
          <a:latin typeface="Arial"/>
          <a:ea typeface="ＭＳ Ｐゴシック" charset="0"/>
          <a:cs typeface="+mn-cs"/>
        </a:defRPr>
      </a:lvl2pPr>
      <a:lvl3pPr marL="569913" marR="0" indent="-225425" algn="l" defTabSz="457200" rtl="0" eaLnBrk="1" fontAlgn="base" latinLnBrk="0" hangingPunct="1">
        <a:lnSpc>
          <a:spcPct val="100000"/>
        </a:lnSpc>
        <a:spcBef>
          <a:spcPct val="20000"/>
        </a:spcBef>
        <a:spcAft>
          <a:spcPct val="0"/>
        </a:spcAft>
        <a:buClr>
          <a:srgbClr val="8C1515"/>
        </a:buClr>
        <a:buSzPct val="102000"/>
        <a:buFont typeface="Source Sans Pro" charset="0"/>
        <a:buChar char="›"/>
        <a:tabLst/>
        <a:defRPr kern="1200">
          <a:solidFill>
            <a:srgbClr val="595959"/>
          </a:solidFill>
          <a:latin typeface="Arial"/>
          <a:ea typeface="ＭＳ Ｐゴシック" charset="0"/>
          <a:cs typeface="+mn-cs"/>
        </a:defRPr>
      </a:lvl3pPr>
      <a:lvl4pPr marL="914400" marR="0" indent="-227013" algn="l" defTabSz="457200" rtl="0" eaLnBrk="1" fontAlgn="base" latinLnBrk="0" hangingPunct="1">
        <a:lnSpc>
          <a:spcPct val="100000"/>
        </a:lnSpc>
        <a:spcBef>
          <a:spcPct val="20000"/>
        </a:spcBef>
        <a:spcAft>
          <a:spcPct val="0"/>
        </a:spcAft>
        <a:buClr>
          <a:srgbClr val="8C1515"/>
        </a:buClr>
        <a:buSzTx/>
        <a:buFont typeface="Arial" charset="0"/>
        <a:buChar char="•"/>
        <a:tabLst/>
        <a:defRPr kern="1200">
          <a:solidFill>
            <a:srgbClr val="595959"/>
          </a:solidFill>
          <a:latin typeface="Arial"/>
          <a:ea typeface="ＭＳ Ｐゴシック" charset="0"/>
          <a:cs typeface="+mn-cs"/>
        </a:defRPr>
      </a:lvl4pPr>
      <a:lvl5pPr marL="1258888" marR="0" indent="-227013" algn="l" defTabSz="457200" rtl="0" eaLnBrk="1" fontAlgn="base" latinLnBrk="0" hangingPunct="1">
        <a:lnSpc>
          <a:spcPct val="100000"/>
        </a:lnSpc>
        <a:spcBef>
          <a:spcPct val="20000"/>
        </a:spcBef>
        <a:spcAft>
          <a:spcPct val="0"/>
        </a:spcAft>
        <a:buClr>
          <a:srgbClr val="8C1515"/>
        </a:buClr>
        <a:buSzTx/>
        <a:buFont typeface="Source Sans Pro" charset="0"/>
        <a:buChar char="–"/>
        <a:tabLst/>
        <a:defRPr kern="1200">
          <a:solidFill>
            <a:srgbClr val="595959"/>
          </a:solidFill>
          <a:latin typeface="Arial"/>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ctrTitle"/>
          </p:nvPr>
        </p:nvSpPr>
        <p:spPr>
          <a:xfrm>
            <a:off x="518319" y="1428109"/>
            <a:ext cx="8229600" cy="934948"/>
          </a:xfrm>
        </p:spPr>
        <p:txBody>
          <a:bodyPr/>
          <a:lstStyle/>
          <a:p>
            <a:pPr eaLnBrk="1" hangingPunct="1">
              <a:lnSpc>
                <a:spcPct val="100000"/>
              </a:lnSpc>
            </a:pPr>
            <a:r>
              <a:rPr lang="en-US" sz="3200" b="1" dirty="0" smtClean="0">
                <a:latin typeface="Arial" charset="0"/>
              </a:rPr>
              <a:t>Your Health Care Benefits in Retirement</a:t>
            </a:r>
            <a:endParaRPr lang="en-US" sz="3200" b="1" dirty="0">
              <a:latin typeface="Arial" charset="0"/>
            </a:endParaRPr>
          </a:p>
        </p:txBody>
      </p:sp>
      <p:sp>
        <p:nvSpPr>
          <p:cNvPr id="11266" name="Text Placeholder 2"/>
          <p:cNvSpPr>
            <a:spLocks noGrp="1"/>
          </p:cNvSpPr>
          <p:nvPr>
            <p:ph type="body" sz="quarter" idx="18"/>
          </p:nvPr>
        </p:nvSpPr>
        <p:spPr bwMode="auto">
          <a:xfrm>
            <a:off x="1531456" y="2465797"/>
            <a:ext cx="6059488" cy="587375"/>
          </a:xfrm>
        </p:spPr>
        <p:txBody>
          <a:bodyPr numCol="1" compatLnSpc="1">
            <a:prstTxWarp prst="textNoShape">
              <a:avLst/>
            </a:prstTxWarp>
          </a:bodyPr>
          <a:lstStyle/>
          <a:p>
            <a:pPr marL="0" indent="0" eaLnBrk="1" hangingPunct="1"/>
            <a:r>
              <a:rPr lang="en-US" dirty="0"/>
              <a:t>University Human Resources | Benefits</a:t>
            </a:r>
          </a:p>
          <a:p>
            <a:pPr marL="0" indent="0" eaLnBrk="1" hangingPunct="1"/>
            <a:r>
              <a:rPr lang="en-US" dirty="0" smtClean="0">
                <a:latin typeface="Arial" charset="0"/>
              </a:rPr>
              <a:t>2016</a:t>
            </a:r>
            <a:endParaRPr lang="en-US" dirty="0">
              <a:latin typeface="Arial" charset="0"/>
            </a:endParaRPr>
          </a:p>
        </p:txBody>
      </p:sp>
      <p:sp>
        <p:nvSpPr>
          <p:cNvPr id="4" name="Rectangle 2"/>
          <p:cNvSpPr>
            <a:spLocks/>
          </p:cNvSpPr>
          <p:nvPr/>
        </p:nvSpPr>
        <p:spPr bwMode="auto">
          <a:xfrm>
            <a:off x="1056000" y="3805175"/>
            <a:ext cx="7010400" cy="538163"/>
          </a:xfrm>
          <a:prstGeom prst="rect">
            <a:avLst/>
          </a:prstGeom>
          <a:noFill/>
          <a:ln w="12700">
            <a:noFill/>
            <a:miter lim="800000"/>
            <a:headEnd/>
            <a:tailEnd/>
          </a:ln>
        </p:spPr>
        <p:txBody>
          <a:bodyPr lIns="38100" tIns="38100" rIns="38100" bIns="38100">
            <a:spAutoFit/>
          </a:bodyPr>
          <a:lstStyle/>
          <a:p>
            <a:pPr algn="ctr">
              <a:spcBef>
                <a:spcPts val="60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1000" dirty="0"/>
              <a:t>This is a summary presentation only. If there are any differences between the information in this presentation and the information in Stanford’s Educated Choices Plan documentation an/or insurance certificates, the Plan documentation and/or insurance certificates will govern.</a:t>
            </a:r>
            <a:endParaRPr lang="en-US" sz="1000" dirty="0">
              <a:solidFill>
                <a:schemeClr val="tx1"/>
              </a:solidFill>
              <a:ea typeface="ヒラギノ角ゴ ProN W3"/>
              <a:cs typeface="ヒラギノ角ゴ ProN W3"/>
              <a:sym typeface="Sabon"/>
            </a:endParaRPr>
          </a:p>
        </p:txBody>
      </p:sp>
    </p:spTree>
    <p:extLst>
      <p:ext uri="{BB962C8B-B14F-4D97-AF65-F5344CB8AC3E}">
        <p14:creationId xmlns:p14="http://schemas.microsoft.com/office/powerpoint/2010/main" val="1092852931"/>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sz="quarter" idx="10"/>
          </p:nvPr>
        </p:nvSpPr>
        <p:spPr>
          <a:xfrm>
            <a:off x="955683" y="993421"/>
            <a:ext cx="7700963" cy="3674305"/>
          </a:xfrm>
        </p:spPr>
        <p:txBody>
          <a:bodyPr>
            <a:normAutofit/>
          </a:bodyPr>
          <a:lstStyle/>
          <a:p>
            <a:r>
              <a:rPr lang="en-US" dirty="0" smtClean="0"/>
              <a:t>You’re </a:t>
            </a:r>
            <a:r>
              <a:rPr lang="en-US" dirty="0"/>
              <a:t>an Official Retiree if</a:t>
            </a:r>
            <a:r>
              <a:rPr lang="en-US" dirty="0" smtClean="0"/>
              <a:t>:</a:t>
            </a:r>
            <a:br>
              <a:rPr lang="en-US" dirty="0" smtClean="0"/>
            </a:br>
            <a:endParaRPr lang="en-US" dirty="0"/>
          </a:p>
          <a:p>
            <a:pPr lvl="1"/>
            <a:r>
              <a:rPr lang="en-US" b="1" dirty="0">
                <a:solidFill>
                  <a:schemeClr val="tx1"/>
                </a:solidFill>
              </a:rPr>
              <a:t>Hired before 1/1/1992 </a:t>
            </a:r>
            <a:endParaRPr lang="en-US" b="1" dirty="0" smtClean="0">
              <a:solidFill>
                <a:schemeClr val="tx1"/>
              </a:solidFill>
            </a:endParaRPr>
          </a:p>
          <a:p>
            <a:pPr lvl="2"/>
            <a:r>
              <a:rPr lang="en-US" dirty="0">
                <a:solidFill>
                  <a:schemeClr val="tx1"/>
                </a:solidFill>
              </a:rPr>
              <a:t>You are at least age 55, and</a:t>
            </a:r>
          </a:p>
          <a:p>
            <a:pPr lvl="2"/>
            <a:r>
              <a:rPr lang="en-US" dirty="0" smtClean="0">
                <a:solidFill>
                  <a:schemeClr val="tx1"/>
                </a:solidFill>
              </a:rPr>
              <a:t>Have </a:t>
            </a:r>
            <a:r>
              <a:rPr lang="en-US" dirty="0">
                <a:solidFill>
                  <a:schemeClr val="tx1"/>
                </a:solidFill>
              </a:rPr>
              <a:t>a minimum of 10 years of benefits-eligible </a:t>
            </a:r>
            <a:r>
              <a:rPr lang="en-US" dirty="0" smtClean="0">
                <a:solidFill>
                  <a:schemeClr val="tx1"/>
                </a:solidFill>
              </a:rPr>
              <a:t>service</a:t>
            </a:r>
            <a:br>
              <a:rPr lang="en-US" dirty="0" smtClean="0">
                <a:solidFill>
                  <a:schemeClr val="tx1"/>
                </a:solidFill>
              </a:rPr>
            </a:br>
            <a:r>
              <a:rPr lang="en-US" dirty="0" smtClean="0">
                <a:solidFill>
                  <a:schemeClr val="tx1"/>
                </a:solidFill>
              </a:rPr>
              <a:t> </a:t>
            </a:r>
            <a:endParaRPr lang="en-US" b="1" dirty="0" smtClean="0">
              <a:solidFill>
                <a:schemeClr val="tx1"/>
              </a:solidFill>
            </a:endParaRPr>
          </a:p>
          <a:p>
            <a:pPr lvl="1"/>
            <a:r>
              <a:rPr lang="en-US" b="1" dirty="0" smtClean="0">
                <a:solidFill>
                  <a:schemeClr val="tx1"/>
                </a:solidFill>
              </a:rPr>
              <a:t>Rule of 75 (for anyone)</a:t>
            </a:r>
          </a:p>
          <a:p>
            <a:pPr lvl="2"/>
            <a:r>
              <a:rPr lang="en-US" dirty="0">
                <a:solidFill>
                  <a:schemeClr val="tx1"/>
                </a:solidFill>
              </a:rPr>
              <a:t>Your age + years of benefits-eligible service must equal at least 75, </a:t>
            </a:r>
            <a:r>
              <a:rPr lang="en-US" b="1" dirty="0" smtClean="0">
                <a:solidFill>
                  <a:schemeClr val="tx1"/>
                </a:solidFill>
              </a:rPr>
              <a:t>and</a:t>
            </a:r>
          </a:p>
          <a:p>
            <a:pPr lvl="2"/>
            <a:r>
              <a:rPr lang="en-US" dirty="0" smtClean="0">
                <a:solidFill>
                  <a:schemeClr val="tx1"/>
                </a:solidFill>
              </a:rPr>
              <a:t>Have a minimum of 10 years of benefits-eligible service</a:t>
            </a:r>
            <a:endParaRPr lang="en-US" dirty="0">
              <a:solidFill>
                <a:schemeClr val="tx1"/>
              </a:solidFill>
            </a:endParaRPr>
          </a:p>
        </p:txBody>
      </p:sp>
    </p:spTree>
    <p:extLst>
      <p:ext uri="{BB962C8B-B14F-4D97-AF65-F5344CB8AC3E}">
        <p14:creationId xmlns:p14="http://schemas.microsoft.com/office/powerpoint/2010/main" val="1140206177"/>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642" y="359542"/>
            <a:ext cx="7707862" cy="488024"/>
          </a:xfrm>
        </p:spPr>
        <p:txBody>
          <a:bodyPr/>
          <a:lstStyle/>
          <a:p>
            <a:r>
              <a:rPr lang="en-US" dirty="0" smtClean="0">
                <a:latin typeface="Arial" charset="0"/>
                <a:ea typeface="Arial" charset="0"/>
                <a:cs typeface="Arial" charset="0"/>
              </a:rPr>
              <a:t>Retiree Benefits</a:t>
            </a:r>
            <a:endParaRPr lang="en-US" dirty="0">
              <a:latin typeface="Arial" charset="0"/>
              <a:ea typeface="Arial" charset="0"/>
              <a:cs typeface="Arial" charset="0"/>
            </a:endParaRPr>
          </a:p>
        </p:txBody>
      </p:sp>
      <p:sp>
        <p:nvSpPr>
          <p:cNvPr id="3" name="Content Placeholder 2"/>
          <p:cNvSpPr>
            <a:spLocks noGrp="1"/>
          </p:cNvSpPr>
          <p:nvPr>
            <p:ph sz="quarter" idx="10"/>
          </p:nvPr>
        </p:nvSpPr>
        <p:spPr/>
        <p:txBody>
          <a:bodyPr>
            <a:normAutofit/>
          </a:bodyPr>
          <a:lstStyle/>
          <a:p>
            <a:pPr lvl="1">
              <a:lnSpc>
                <a:spcPct val="160000"/>
              </a:lnSpc>
              <a:buFont typeface="Wingdings" panose="05000000000000000000" pitchFamily="2" charset="2"/>
              <a:buChar char="§"/>
            </a:pPr>
            <a:r>
              <a:rPr lang="en-US" dirty="0" smtClean="0">
                <a:solidFill>
                  <a:schemeClr val="tx1"/>
                </a:solidFill>
              </a:rPr>
              <a:t>Medical</a:t>
            </a:r>
          </a:p>
          <a:p>
            <a:pPr lvl="2">
              <a:lnSpc>
                <a:spcPct val="160000"/>
              </a:lnSpc>
              <a:buFont typeface="Courier New" panose="02070309020205020404" pitchFamily="49" charset="0"/>
              <a:buChar char="o"/>
            </a:pPr>
            <a:r>
              <a:rPr lang="en-US" dirty="0" smtClean="0">
                <a:solidFill>
                  <a:schemeClr val="tx1"/>
                </a:solidFill>
              </a:rPr>
              <a:t>Non-Medicare eligible</a:t>
            </a:r>
          </a:p>
          <a:p>
            <a:pPr lvl="2">
              <a:lnSpc>
                <a:spcPct val="160000"/>
              </a:lnSpc>
              <a:buFont typeface="Courier New" panose="02070309020205020404" pitchFamily="49" charset="0"/>
              <a:buChar char="o"/>
            </a:pPr>
            <a:r>
              <a:rPr lang="en-US" dirty="0" smtClean="0">
                <a:solidFill>
                  <a:schemeClr val="tx1"/>
                </a:solidFill>
              </a:rPr>
              <a:t>Medicare eligible</a:t>
            </a:r>
          </a:p>
          <a:p>
            <a:pPr lvl="1">
              <a:lnSpc>
                <a:spcPct val="160000"/>
              </a:lnSpc>
              <a:buFont typeface="Wingdings" panose="05000000000000000000" pitchFamily="2" charset="2"/>
              <a:buChar char="§"/>
            </a:pPr>
            <a:r>
              <a:rPr lang="en-US" dirty="0" smtClean="0">
                <a:solidFill>
                  <a:schemeClr val="tx1"/>
                </a:solidFill>
              </a:rPr>
              <a:t>Dental</a:t>
            </a:r>
          </a:p>
          <a:p>
            <a:pPr lvl="1">
              <a:lnSpc>
                <a:spcPct val="160000"/>
              </a:lnSpc>
            </a:pPr>
            <a:r>
              <a:rPr lang="en-US" dirty="0" smtClean="0">
                <a:solidFill>
                  <a:schemeClr val="tx1"/>
                </a:solidFill>
              </a:rPr>
              <a:t>Vision</a:t>
            </a:r>
            <a:endParaRPr lang="en-US" dirty="0">
              <a:solidFill>
                <a:schemeClr val="tx1"/>
              </a:solidFill>
            </a:endParaRPr>
          </a:p>
          <a:p>
            <a:pPr lvl="1">
              <a:lnSpc>
                <a:spcPct val="160000"/>
              </a:lnSpc>
            </a:pPr>
            <a:r>
              <a:rPr lang="en-US" dirty="0" smtClean="0">
                <a:solidFill>
                  <a:schemeClr val="tx1"/>
                </a:solidFill>
              </a:rPr>
              <a:t>Tuition Grant Program</a:t>
            </a:r>
            <a:endParaRPr lang="en-US" dirty="0">
              <a:solidFill>
                <a:schemeClr val="tx1"/>
              </a:solidFill>
            </a:endParaRPr>
          </a:p>
        </p:txBody>
      </p:sp>
    </p:spTree>
    <p:extLst>
      <p:ext uri="{BB962C8B-B14F-4D97-AF65-F5344CB8AC3E}">
        <p14:creationId xmlns:p14="http://schemas.microsoft.com/office/powerpoint/2010/main" val="186146472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3"/>
          <p:cNvSpPr>
            <a:spLocks noGrp="1"/>
          </p:cNvSpPr>
          <p:nvPr>
            <p:ph type="title"/>
          </p:nvPr>
        </p:nvSpPr>
        <p:spPr/>
        <p:txBody>
          <a:bodyPr/>
          <a:lstStyle/>
          <a:p>
            <a:r>
              <a:rPr lang="en-US" dirty="0" smtClean="0"/>
              <a:t>403b Distribution </a:t>
            </a:r>
            <a:r>
              <a:rPr lang="en-US" dirty="0"/>
              <a:t>if not Employed</a:t>
            </a:r>
            <a:r>
              <a:rPr lang="en-US" dirty="0">
                <a:latin typeface="Arial" charset="0"/>
              </a:rPr>
              <a:t>	</a:t>
            </a:r>
          </a:p>
        </p:txBody>
      </p:sp>
      <p:sp>
        <p:nvSpPr>
          <p:cNvPr id="5" name="Content Placeholder 4"/>
          <p:cNvSpPr>
            <a:spLocks noGrp="1"/>
          </p:cNvSpPr>
          <p:nvPr>
            <p:ph sz="quarter" idx="10"/>
          </p:nvPr>
        </p:nvSpPr>
        <p:spPr/>
        <p:txBody>
          <a:bodyPr>
            <a:normAutofit/>
          </a:bodyPr>
          <a:lstStyle/>
          <a:p>
            <a:pPr marL="285750" indent="-285750">
              <a:buClr>
                <a:srgbClr val="C00000"/>
              </a:buClr>
              <a:buFont typeface="Wingdings" pitchFamily="2" charset="2"/>
              <a:buChar char="§"/>
            </a:pPr>
            <a:endParaRPr lang="en-US" b="1" dirty="0" smtClean="0">
              <a:solidFill>
                <a:schemeClr val="tx1">
                  <a:lumMod val="85000"/>
                  <a:lumOff val="15000"/>
                </a:schemeClr>
              </a:solidFill>
            </a:endParaRPr>
          </a:p>
          <a:p>
            <a:pPr marL="285750" indent="-285750">
              <a:buClr>
                <a:srgbClr val="C00000"/>
              </a:buClr>
              <a:buFont typeface="Wingdings" pitchFamily="2" charset="2"/>
              <a:buChar char="§"/>
            </a:pPr>
            <a:r>
              <a:rPr lang="en-US" b="1" dirty="0" smtClean="0">
                <a:solidFill>
                  <a:schemeClr val="tx1">
                    <a:lumMod val="85000"/>
                    <a:lumOff val="15000"/>
                  </a:schemeClr>
                </a:solidFill>
              </a:rPr>
              <a:t>Option </a:t>
            </a:r>
            <a:r>
              <a:rPr lang="en-US" b="1" dirty="0">
                <a:solidFill>
                  <a:schemeClr val="tx1">
                    <a:lumMod val="85000"/>
                    <a:lumOff val="15000"/>
                  </a:schemeClr>
                </a:solidFill>
              </a:rPr>
              <a:t>1 </a:t>
            </a:r>
            <a:r>
              <a:rPr lang="en-US" dirty="0">
                <a:solidFill>
                  <a:schemeClr val="tx1">
                    <a:lumMod val="85000"/>
                    <a:lumOff val="15000"/>
                  </a:schemeClr>
                </a:solidFill>
              </a:rPr>
              <a:t>– Withdraw funds after 30 </a:t>
            </a:r>
            <a:r>
              <a:rPr lang="en-US" dirty="0" smtClean="0">
                <a:solidFill>
                  <a:schemeClr val="tx1">
                    <a:lumMod val="85000"/>
                    <a:lumOff val="15000"/>
                  </a:schemeClr>
                </a:solidFill>
              </a:rPr>
              <a:t>days</a:t>
            </a:r>
          </a:p>
          <a:p>
            <a:pPr marL="0" indent="0">
              <a:buClr>
                <a:srgbClr val="C00000"/>
              </a:buClr>
            </a:pPr>
            <a:endParaRPr lang="en-US" dirty="0" smtClean="0">
              <a:solidFill>
                <a:schemeClr val="tx1">
                  <a:lumMod val="85000"/>
                  <a:lumOff val="15000"/>
                </a:schemeClr>
              </a:solidFill>
            </a:endParaRPr>
          </a:p>
          <a:p>
            <a:pPr marL="285750" indent="-285750">
              <a:buClr>
                <a:srgbClr val="C00000"/>
              </a:buClr>
              <a:buFont typeface="Wingdings" pitchFamily="2" charset="2"/>
              <a:buChar char="§"/>
            </a:pPr>
            <a:r>
              <a:rPr lang="en-US" b="1" dirty="0" smtClean="0">
                <a:solidFill>
                  <a:schemeClr val="tx1">
                    <a:lumMod val="85000"/>
                    <a:lumOff val="15000"/>
                  </a:schemeClr>
                </a:solidFill>
              </a:rPr>
              <a:t>Option 2 - </a:t>
            </a:r>
            <a:r>
              <a:rPr lang="en-US" dirty="0" smtClean="0">
                <a:solidFill>
                  <a:schemeClr val="tx1">
                    <a:lumMod val="85000"/>
                    <a:lumOff val="15000"/>
                  </a:schemeClr>
                </a:solidFill>
              </a:rPr>
              <a:t>Rollover </a:t>
            </a:r>
            <a:r>
              <a:rPr lang="en-US" dirty="0">
                <a:solidFill>
                  <a:schemeClr val="tx1">
                    <a:lumMod val="85000"/>
                    <a:lumOff val="15000"/>
                  </a:schemeClr>
                </a:solidFill>
              </a:rPr>
              <a:t>funds to an IRA or another employer-sponsored </a:t>
            </a:r>
            <a:r>
              <a:rPr lang="en-US" dirty="0" smtClean="0">
                <a:solidFill>
                  <a:schemeClr val="tx1">
                    <a:lumMod val="85000"/>
                    <a:lumOff val="15000"/>
                  </a:schemeClr>
                </a:solidFill>
              </a:rPr>
              <a:t>plan</a:t>
            </a:r>
          </a:p>
          <a:p>
            <a:pPr marL="0" indent="0">
              <a:buClr>
                <a:srgbClr val="C00000"/>
              </a:buClr>
            </a:pPr>
            <a:endParaRPr lang="en-US" dirty="0" smtClean="0">
              <a:solidFill>
                <a:schemeClr val="tx1">
                  <a:lumMod val="85000"/>
                  <a:lumOff val="15000"/>
                </a:schemeClr>
              </a:solidFill>
            </a:endParaRPr>
          </a:p>
          <a:p>
            <a:pPr marL="285750" indent="-285750">
              <a:buClr>
                <a:srgbClr val="C00000"/>
              </a:buClr>
              <a:buFont typeface="Wingdings" pitchFamily="2" charset="2"/>
              <a:buChar char="§"/>
            </a:pPr>
            <a:r>
              <a:rPr lang="en-US" b="1" dirty="0" smtClean="0">
                <a:solidFill>
                  <a:schemeClr val="tx1">
                    <a:lumMod val="85000"/>
                    <a:lumOff val="15000"/>
                  </a:schemeClr>
                </a:solidFill>
              </a:rPr>
              <a:t>Option </a:t>
            </a:r>
            <a:r>
              <a:rPr lang="en-US" b="1" dirty="0">
                <a:solidFill>
                  <a:schemeClr val="tx1">
                    <a:lumMod val="85000"/>
                    <a:lumOff val="15000"/>
                  </a:schemeClr>
                </a:solidFill>
              </a:rPr>
              <a:t>3 </a:t>
            </a:r>
          </a:p>
          <a:p>
            <a:pPr marL="571500" lvl="2" indent="-228600">
              <a:spcBef>
                <a:spcPts val="600"/>
              </a:spcBef>
            </a:pPr>
            <a:r>
              <a:rPr lang="en-US" dirty="0">
                <a:solidFill>
                  <a:schemeClr val="tx1">
                    <a:lumMod val="85000"/>
                    <a:lumOff val="15000"/>
                  </a:schemeClr>
                </a:solidFill>
              </a:rPr>
              <a:t>Leave funds in Stanford plan</a:t>
            </a:r>
          </a:p>
          <a:p>
            <a:pPr marL="571500" lvl="2" indent="-228600">
              <a:spcBef>
                <a:spcPts val="600"/>
              </a:spcBef>
            </a:pPr>
            <a:r>
              <a:rPr lang="en-US" dirty="0">
                <a:solidFill>
                  <a:schemeClr val="tx1">
                    <a:lumMod val="85000"/>
                    <a:lumOff val="15000"/>
                  </a:schemeClr>
                </a:solidFill>
              </a:rPr>
              <a:t>Must maintain a balance of at least $1,000 </a:t>
            </a:r>
          </a:p>
        </p:txBody>
      </p:sp>
    </p:spTree>
    <p:extLst>
      <p:ext uri="{BB962C8B-B14F-4D97-AF65-F5344CB8AC3E}">
        <p14:creationId xmlns:p14="http://schemas.microsoft.com/office/powerpoint/2010/main" val="2094522983"/>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403b Distribution </a:t>
            </a:r>
            <a:r>
              <a:rPr lang="en-US" dirty="0"/>
              <a:t>While Employed (In-Service)</a:t>
            </a:r>
          </a:p>
        </p:txBody>
      </p:sp>
      <p:sp>
        <p:nvSpPr>
          <p:cNvPr id="3" name="Content Placeholder 2"/>
          <p:cNvSpPr>
            <a:spLocks noGrp="1"/>
          </p:cNvSpPr>
          <p:nvPr>
            <p:ph sz="quarter" idx="10"/>
          </p:nvPr>
        </p:nvSpPr>
        <p:spPr/>
        <p:txBody>
          <a:bodyPr/>
          <a:lstStyle/>
          <a:p>
            <a:pPr marL="285750" indent="-285750">
              <a:buClr>
                <a:srgbClr val="C00000"/>
              </a:buClr>
              <a:buFont typeface="Wingdings" pitchFamily="2" charset="2"/>
              <a:buChar char="§"/>
            </a:pPr>
            <a:endParaRPr lang="en-US" dirty="0" smtClean="0">
              <a:solidFill>
                <a:schemeClr val="tx1">
                  <a:lumMod val="85000"/>
                  <a:lumOff val="15000"/>
                </a:schemeClr>
              </a:solidFill>
            </a:endParaRPr>
          </a:p>
          <a:p>
            <a:pPr marL="285750" indent="-285750">
              <a:buClr>
                <a:srgbClr val="C00000"/>
              </a:buClr>
              <a:buFont typeface="Wingdings" pitchFamily="2" charset="2"/>
              <a:buChar char="§"/>
            </a:pPr>
            <a:r>
              <a:rPr lang="en-US" dirty="0" smtClean="0">
                <a:solidFill>
                  <a:schemeClr val="tx1">
                    <a:lumMod val="85000"/>
                    <a:lumOff val="15000"/>
                  </a:schemeClr>
                </a:solidFill>
              </a:rPr>
              <a:t>TDA </a:t>
            </a:r>
            <a:r>
              <a:rPr lang="en-US" dirty="0">
                <a:solidFill>
                  <a:schemeClr val="tx1">
                    <a:lumMod val="85000"/>
                    <a:lumOff val="15000"/>
                  </a:schemeClr>
                </a:solidFill>
              </a:rPr>
              <a:t>– Employee must be at least age 59</a:t>
            </a:r>
            <a:r>
              <a:rPr lang="en-US" dirty="0" smtClean="0">
                <a:solidFill>
                  <a:schemeClr val="tx1">
                    <a:lumMod val="85000"/>
                    <a:lumOff val="15000"/>
                  </a:schemeClr>
                </a:solidFill>
              </a:rPr>
              <a:t>½</a:t>
            </a:r>
          </a:p>
          <a:p>
            <a:pPr marL="0" indent="0">
              <a:buClr>
                <a:srgbClr val="C00000"/>
              </a:buClr>
            </a:pPr>
            <a:r>
              <a:rPr lang="en-US" dirty="0" smtClean="0">
                <a:solidFill>
                  <a:schemeClr val="tx1">
                    <a:lumMod val="85000"/>
                    <a:lumOff val="15000"/>
                  </a:schemeClr>
                </a:solidFill>
              </a:rPr>
              <a:t> </a:t>
            </a:r>
            <a:endParaRPr lang="en-US" dirty="0">
              <a:solidFill>
                <a:schemeClr val="tx1">
                  <a:lumMod val="85000"/>
                  <a:lumOff val="15000"/>
                </a:schemeClr>
              </a:solidFill>
            </a:endParaRPr>
          </a:p>
          <a:p>
            <a:pPr marL="285750" indent="-285750">
              <a:spcBef>
                <a:spcPts val="1200"/>
              </a:spcBef>
              <a:buClr>
                <a:srgbClr val="C00000"/>
              </a:buClr>
              <a:buFont typeface="Wingdings" pitchFamily="2" charset="2"/>
              <a:buChar char="§"/>
            </a:pPr>
            <a:r>
              <a:rPr lang="en-US" dirty="0">
                <a:solidFill>
                  <a:schemeClr val="tx1">
                    <a:lumMod val="85000"/>
                    <a:lumOff val="15000"/>
                  </a:schemeClr>
                </a:solidFill>
              </a:rPr>
              <a:t>CRA</a:t>
            </a:r>
          </a:p>
          <a:p>
            <a:pPr marL="571500" lvl="2" indent="-228600">
              <a:spcBef>
                <a:spcPts val="600"/>
              </a:spcBef>
            </a:pPr>
            <a:r>
              <a:rPr lang="en-US" dirty="0">
                <a:solidFill>
                  <a:schemeClr val="tx1">
                    <a:lumMod val="85000"/>
                    <a:lumOff val="15000"/>
                  </a:schemeClr>
                </a:solidFill>
              </a:rPr>
              <a:t>Employee must be at least age 59½ </a:t>
            </a:r>
          </a:p>
          <a:p>
            <a:pPr marL="571500" lvl="2" indent="-228600">
              <a:spcBef>
                <a:spcPts val="600"/>
              </a:spcBef>
            </a:pPr>
            <a:r>
              <a:rPr lang="en-US" dirty="0">
                <a:solidFill>
                  <a:schemeClr val="tx1">
                    <a:lumMod val="85000"/>
                    <a:lumOff val="15000"/>
                  </a:schemeClr>
                </a:solidFill>
              </a:rPr>
              <a:t>Position is 50% time, or less</a:t>
            </a:r>
          </a:p>
          <a:p>
            <a:pPr marL="571500" lvl="2" indent="-228600">
              <a:spcBef>
                <a:spcPts val="600"/>
              </a:spcBef>
            </a:pPr>
            <a:r>
              <a:rPr lang="en-US" dirty="0">
                <a:solidFill>
                  <a:schemeClr val="tx1">
                    <a:lumMod val="85000"/>
                    <a:lumOff val="15000"/>
                  </a:schemeClr>
                </a:solidFill>
              </a:rPr>
              <a:t>If faculty, must not have tenure</a:t>
            </a:r>
          </a:p>
          <a:p>
            <a:endParaRPr lang="en-US" dirty="0"/>
          </a:p>
        </p:txBody>
      </p:sp>
    </p:spTree>
    <p:extLst>
      <p:ext uri="{BB962C8B-B14F-4D97-AF65-F5344CB8AC3E}">
        <p14:creationId xmlns:p14="http://schemas.microsoft.com/office/powerpoint/2010/main" val="1095833657"/>
      </p:ext>
    </p:extLst>
  </p:cSld>
  <p:clrMapOvr>
    <a:masterClrMapping/>
  </p:clrMapOvr>
  <p:transition xmlns:p14="http://schemas.microsoft.com/office/powerpoint/2010/mai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457(b) - </a:t>
            </a:r>
            <a:r>
              <a:rPr lang="en-US" dirty="0"/>
              <a:t>Distribution if not Employed</a:t>
            </a:r>
            <a:r>
              <a:rPr lang="en-US" dirty="0">
                <a:latin typeface="Arial" charset="0"/>
              </a:rPr>
              <a:t>	</a:t>
            </a:r>
            <a:endParaRPr lang="en-US" dirty="0">
              <a:latin typeface="+mj-lt"/>
            </a:endParaRPr>
          </a:p>
        </p:txBody>
      </p:sp>
      <p:sp>
        <p:nvSpPr>
          <p:cNvPr id="3" name="Content Placeholder 2"/>
          <p:cNvSpPr>
            <a:spLocks noGrp="1"/>
          </p:cNvSpPr>
          <p:nvPr>
            <p:ph sz="quarter" idx="10"/>
          </p:nvPr>
        </p:nvSpPr>
        <p:spPr/>
        <p:txBody>
          <a:bodyPr>
            <a:normAutofit/>
          </a:bodyPr>
          <a:lstStyle/>
          <a:p>
            <a:pPr>
              <a:buClr>
                <a:srgbClr val="C00000"/>
              </a:buClr>
            </a:pPr>
            <a:r>
              <a:rPr lang="en-US" sz="1400" dirty="0">
                <a:latin typeface="+mn-lt"/>
              </a:rPr>
              <a:t>Within 60 days after you terminate employment, you can elect to: </a:t>
            </a:r>
          </a:p>
          <a:p>
            <a:pPr marL="285750" indent="-285750">
              <a:spcBef>
                <a:spcPts val="1200"/>
              </a:spcBef>
              <a:buClr>
                <a:srgbClr val="C00000"/>
              </a:buClr>
              <a:buFont typeface="Wingdings" pitchFamily="2" charset="2"/>
              <a:buChar char="§"/>
            </a:pPr>
            <a:r>
              <a:rPr lang="en-US" sz="1400" i="1" dirty="0">
                <a:latin typeface="+mn-lt"/>
              </a:rPr>
              <a:t>Receive </a:t>
            </a:r>
            <a:r>
              <a:rPr lang="en-US" sz="1400" dirty="0">
                <a:latin typeface="+mn-lt"/>
              </a:rPr>
              <a:t>a lump sum payment of your entire account balance or to commence annuity payments or installment payments (as permitted by your investment provider), on or about the 120th day after your termination of employment. </a:t>
            </a:r>
          </a:p>
          <a:p>
            <a:pPr marL="285750" indent="-285750">
              <a:spcBef>
                <a:spcPts val="1200"/>
              </a:spcBef>
              <a:buClr>
                <a:srgbClr val="C00000"/>
              </a:buClr>
              <a:buFont typeface="Wingdings" pitchFamily="2" charset="2"/>
              <a:buChar char="§"/>
            </a:pPr>
            <a:r>
              <a:rPr lang="en-US" sz="1400" i="1" dirty="0">
                <a:latin typeface="+mn-lt"/>
              </a:rPr>
              <a:t>Elect </a:t>
            </a:r>
            <a:r>
              <a:rPr lang="en-US" sz="1400" dirty="0">
                <a:latin typeface="+mn-lt"/>
              </a:rPr>
              <a:t>a one‐time irrevocable option to receive the lump sum payment or to commence annuity payments or installment payments at a future date you specify. </a:t>
            </a:r>
            <a:r>
              <a:rPr lang="en-US" sz="1400" b="1" i="1" dirty="0">
                <a:latin typeface="+mn-lt"/>
              </a:rPr>
              <a:t>Note: </a:t>
            </a:r>
            <a:r>
              <a:rPr lang="en-US" sz="1400" dirty="0">
                <a:latin typeface="+mn-lt"/>
              </a:rPr>
              <a:t>You must begin taking a minimum distribution each year starting no later than April 1 of the year following the year you reach age 70½. </a:t>
            </a:r>
          </a:p>
          <a:p>
            <a:pPr marL="285750" indent="-285750">
              <a:spcBef>
                <a:spcPts val="1200"/>
              </a:spcBef>
              <a:buClr>
                <a:srgbClr val="C00000"/>
              </a:buClr>
              <a:buFont typeface="Wingdings" pitchFamily="2" charset="2"/>
              <a:buChar char="§"/>
            </a:pPr>
            <a:r>
              <a:rPr lang="en-US" sz="1400" i="1" dirty="0">
                <a:latin typeface="+mn-lt"/>
              </a:rPr>
              <a:t>Transfer </a:t>
            </a:r>
            <a:r>
              <a:rPr lang="en-US" sz="1400" dirty="0">
                <a:latin typeface="+mn-lt"/>
              </a:rPr>
              <a:t>your account balance to another non-governmental tax-exempt employer’s 457(b) plan, law does not allow for transfer to 401(k) or 403(b) plans, or governmental 457(b) plans or </a:t>
            </a:r>
            <a:r>
              <a:rPr lang="en-US" sz="1400">
                <a:latin typeface="+mn-lt"/>
              </a:rPr>
              <a:t>an </a:t>
            </a:r>
            <a:r>
              <a:rPr lang="en-US" sz="1400" smtClean="0">
                <a:latin typeface="+mn-lt"/>
              </a:rPr>
              <a:t>IRA</a:t>
            </a:r>
          </a:p>
          <a:p>
            <a:pPr marL="285750" indent="-285750">
              <a:spcBef>
                <a:spcPts val="1200"/>
              </a:spcBef>
              <a:buClr>
                <a:srgbClr val="C00000"/>
              </a:buClr>
              <a:buFont typeface="Wingdings" pitchFamily="2" charset="2"/>
              <a:buChar char="§"/>
            </a:pPr>
            <a:r>
              <a:rPr lang="en-US" sz="1400" smtClean="0">
                <a:latin typeface="+mn-lt"/>
              </a:rPr>
              <a:t>If </a:t>
            </a:r>
            <a:r>
              <a:rPr lang="en-US" sz="1400" dirty="0">
                <a:latin typeface="+mn-lt"/>
              </a:rPr>
              <a:t>no distribution election is made within 60 days of the date employment ends, funds will be distributed automatically in a lump sum payment approximately 120 days after employment ends. </a:t>
            </a:r>
          </a:p>
          <a:p>
            <a:endParaRPr lang="en-US" dirty="0"/>
          </a:p>
        </p:txBody>
      </p:sp>
    </p:spTree>
    <p:extLst>
      <p:ext uri="{BB962C8B-B14F-4D97-AF65-F5344CB8AC3E}">
        <p14:creationId xmlns:p14="http://schemas.microsoft.com/office/powerpoint/2010/main" val="856516527"/>
      </p:ext>
    </p:extLst>
  </p:cSld>
  <p:clrMapOvr>
    <a:masterClrMapping/>
  </p:clrMapOvr>
  <p:transition xmlns:p14="http://schemas.microsoft.com/office/powerpoint/2010/mai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1474" y="1749778"/>
            <a:ext cx="8263290" cy="461665"/>
          </a:xfrm>
          <a:prstGeom prst="rect">
            <a:avLst/>
          </a:prstGeom>
          <a:noFill/>
        </p:spPr>
        <p:txBody>
          <a:bodyPr wrap="square" rtlCol="0">
            <a:spAutoFit/>
          </a:bodyPr>
          <a:lstStyle/>
          <a:p>
            <a:r>
              <a:rPr lang="en-US" sz="2400" dirty="0"/>
              <a:t>cardinalatwork.stanford.edu/benefits-rewards/health/retirees</a:t>
            </a:r>
          </a:p>
        </p:txBody>
      </p:sp>
      <p:sp>
        <p:nvSpPr>
          <p:cNvPr id="3" name="Text Placeholder 2"/>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890383448"/>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Health and Life Benefits PPT 16x9_Standard Layout">
  <a:themeElements>
    <a:clrScheme name="CAW PPT Theme">
      <a:dk1>
        <a:srgbClr val="000000"/>
      </a:dk1>
      <a:lt1>
        <a:srgbClr val="FFFFFF"/>
      </a:lt1>
      <a:dk2>
        <a:srgbClr val="DAD7CB"/>
      </a:dk2>
      <a:lt2>
        <a:srgbClr val="8C1515"/>
      </a:lt2>
      <a:accent1>
        <a:srgbClr val="8C1515"/>
      </a:accent1>
      <a:accent2>
        <a:srgbClr val="007C92"/>
      </a:accent2>
      <a:accent3>
        <a:srgbClr val="4D4F53"/>
      </a:accent3>
      <a:accent4>
        <a:srgbClr val="00505C"/>
      </a:accent4>
      <a:accent5>
        <a:srgbClr val="53284F"/>
      </a:accent5>
      <a:accent6>
        <a:srgbClr val="D2C295"/>
      </a:accent6>
      <a:hlink>
        <a:srgbClr val="8C1515"/>
      </a:hlink>
      <a:folHlink>
        <a:srgbClr val="28737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CAW PPT Theme" id="{27C407A6-4F0F-4DF1-891C-C13593AA531A}" vid="{D974C3DB-DBB5-4B7E-B23E-CB2B2E8F1A83}"/>
    </a:ext>
  </a:extLst>
</a:theme>
</file>

<file path=ppt/theme/theme2.xml><?xml version="1.0" encoding="utf-8"?>
<a:theme xmlns:a="http://schemas.openxmlformats.org/drawingml/2006/main" name="Health and Life Benefits PPT 16x9_Blank Slide Layou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Health and Life Benefits PPT 16x9_Top Bar Slide Layout">
  <a:themeElements>
    <a:clrScheme name="Stanford2">
      <a:dk1>
        <a:srgbClr val="000000"/>
      </a:dk1>
      <a:lt1>
        <a:srgbClr val="FFFFFF"/>
      </a:lt1>
      <a:dk2>
        <a:srgbClr val="DAD7CB"/>
      </a:dk2>
      <a:lt2>
        <a:srgbClr val="8C1515"/>
      </a:lt2>
      <a:accent1>
        <a:srgbClr val="8D3C1E"/>
      </a:accent1>
      <a:accent2>
        <a:srgbClr val="00505C"/>
      </a:accent2>
      <a:accent3>
        <a:srgbClr val="53284F"/>
      </a:accent3>
      <a:accent4>
        <a:srgbClr val="175E54"/>
      </a:accent4>
      <a:accent5>
        <a:srgbClr val="4D4F53"/>
      </a:accent5>
      <a:accent6>
        <a:srgbClr val="D2C295"/>
      </a:accent6>
      <a:hlink>
        <a:srgbClr val="A4001D"/>
      </a:hlink>
      <a:folHlink>
        <a:srgbClr val="000000"/>
      </a:folHlink>
    </a:clrScheme>
    <a:fontScheme name="Stanford">
      <a:majorFont>
        <a:latin typeface="Source Sans Pro Semibold"/>
        <a:ea typeface=""/>
        <a:cs typeface=""/>
      </a:majorFont>
      <a:minorFont>
        <a:latin typeface="Source Sans Pro"/>
        <a:ea typeface=""/>
        <a:cs typeface=""/>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3961</TotalTime>
  <Words>621</Words>
  <Application>Microsoft Macintosh PowerPoint</Application>
  <PresentationFormat>On-screen Show (16:9)</PresentationFormat>
  <Paragraphs>63</Paragraphs>
  <Slides>7</Slides>
  <Notes>4</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Health and Life Benefits PPT 16x9_Standard Layout</vt:lpstr>
      <vt:lpstr>Health and Life Benefits PPT 16x9_Blank Slide Layout</vt:lpstr>
      <vt:lpstr>Health and Life Benefits PPT 16x9_Top Bar Slide Layout</vt:lpstr>
      <vt:lpstr>Your Health Care Benefits in Retirement</vt:lpstr>
      <vt:lpstr>Eligibility</vt:lpstr>
      <vt:lpstr>Retiree Benefits</vt:lpstr>
      <vt:lpstr>403b Distribution if not Employed </vt:lpstr>
      <vt:lpstr>403b Distribution While Employed (In-Service)</vt:lpstr>
      <vt:lpstr>457(b) - Distribution if not Employed </vt:lpstr>
      <vt:lpstr>PowerPoint Presentation</vt:lpstr>
    </vt:vector>
  </TitlesOfParts>
  <Company>Stanford University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Valerie Beeman</dc:creator>
  <dc:description>2012 PowerPoint template redesign</dc:description>
  <cp:lastModifiedBy>Ellen Waxman</cp:lastModifiedBy>
  <cp:revision>141</cp:revision>
  <dcterms:created xsi:type="dcterms:W3CDTF">2012-12-05T23:46:21Z</dcterms:created>
  <dcterms:modified xsi:type="dcterms:W3CDTF">2016-10-17T17:47:29Z</dcterms:modified>
</cp:coreProperties>
</file>