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28" r:id="rId1"/>
    <p:sldMasterId id="2147484125" r:id="rId2"/>
    <p:sldMasterId id="2147484139" r:id="rId3"/>
  </p:sldMasterIdLst>
  <p:notesMasterIdLst>
    <p:notesMasterId r:id="rId14"/>
  </p:notesMasterIdLst>
  <p:handoutMasterIdLst>
    <p:handoutMasterId r:id="rId15"/>
  </p:handoutMasterIdLst>
  <p:sldIdLst>
    <p:sldId id="317" r:id="rId4"/>
    <p:sldId id="318" r:id="rId5"/>
    <p:sldId id="321" r:id="rId6"/>
    <p:sldId id="320" r:id="rId7"/>
    <p:sldId id="319" r:id="rId8"/>
    <p:sldId id="322" r:id="rId9"/>
    <p:sldId id="324" r:id="rId10"/>
    <p:sldId id="323" r:id="rId11"/>
    <p:sldId id="325" r:id="rId12"/>
    <p:sldId id="316" r:id="rId13"/>
  </p:sldIdLst>
  <p:sldSz cx="9144000" cy="5143500" type="screen16x9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ttany Cripe" initials="" lastIdx="3" clrIdx="0"/>
  <p:cmAuthor id="1" name="Chris Wenzler" initials="C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5C"/>
    <a:srgbClr val="175E54"/>
    <a:srgbClr val="4D4F53"/>
    <a:srgbClr val="918873"/>
    <a:srgbClr val="8C1515"/>
    <a:srgbClr val="D6DDD3"/>
    <a:srgbClr val="EDE8DD"/>
    <a:srgbClr val="C2B7A1"/>
    <a:srgbClr val="3C3623"/>
    <a:srgbClr val="D0A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1"/>
  </p:normalViewPr>
  <p:slideViewPr>
    <p:cSldViewPr snapToGrid="0" snapToObjects="1">
      <p:cViewPr varScale="1">
        <p:scale>
          <a:sx n="99" d="100"/>
          <a:sy n="99" d="100"/>
        </p:scale>
        <p:origin x="-75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2582" y="3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6DD2606-979A-D440-AC03-2EDCE5A5C08C}" type="datetimeFigureOut">
              <a:rPr lang="en-US"/>
              <a:pPr>
                <a:defRPr/>
              </a:pPr>
              <a:t>10/17/16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BACB25-C7A8-1A46-A163-337CCE466D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85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7A73CB-4014-DF4A-B09A-532AE07A2660}" type="datetimeFigureOut">
              <a:rPr lang="en-US"/>
              <a:pPr>
                <a:defRPr/>
              </a:pPr>
              <a:t>10/17/16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D7B854-94F8-084E-AFA7-3CF56C28B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342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32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Welcome to an overview of the processes surrounding retirement from Stanford. We hope this provides useful information for those of you thinking about retirement – whether your retirement is a few months or years away.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D7B854-94F8-084E-AFA7-3CF56C28B0D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8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32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This concludes</a:t>
            </a:r>
            <a:r>
              <a:rPr lang="en-US" baseline="0" dirty="0" smtClean="0"/>
              <a:t> our benefits presentation. Thank you.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2AB22-521B-D346-B43B-D3C730C6EC9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5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806950"/>
            <a:ext cx="9155113" cy="342900"/>
          </a:xfrm>
          <a:prstGeom prst="rect">
            <a:avLst/>
          </a:prstGeom>
          <a:solidFill>
            <a:srgbClr val="8C1515"/>
          </a:solidFill>
          <a:ln>
            <a:solidFill>
              <a:srgbClr val="8C15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4883150"/>
            <a:ext cx="154622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92517"/>
            <a:ext cx="8229600" cy="61847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1603375" y="3599022"/>
            <a:ext cx="6059488" cy="20574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18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57200" y="2410990"/>
            <a:ext cx="8229600" cy="4618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100" cap="small" spc="300">
                <a:solidFill>
                  <a:srgbClr val="A400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54022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2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55683" y="908685"/>
            <a:ext cx="7700963" cy="3759042"/>
          </a:xfrm>
        </p:spPr>
        <p:txBody>
          <a:bodyPr/>
          <a:lstStyle>
            <a:lvl1pPr marL="342900" marR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Wingdings" charset="0"/>
              <a:buNone/>
              <a:tabLst/>
              <a:defRPr sz="1600"/>
            </a:lvl1pPr>
            <a:lvl2pPr marL="288925" marR="0" indent="-28892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Wingdings" charset="0"/>
              <a:buChar char="§"/>
              <a:tabLst/>
              <a:defRPr/>
            </a:lvl2pPr>
            <a:lvl3pPr marL="569913" marR="0" indent="-22542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Pct val="102000"/>
              <a:buFont typeface="Source Sans Pro" charset="0"/>
              <a:buChar char="›"/>
              <a:tabLst/>
              <a:defRPr/>
            </a:lvl3pPr>
            <a:lvl4pPr marL="914400" marR="0" indent="-22701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Arial" charset="0"/>
              <a:buChar char="•"/>
              <a:tabLst/>
              <a:defRPr/>
            </a:lvl4pPr>
            <a:lvl5pPr marL="1258888" marR="0" indent="-22701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Source Sans Pro" charset="0"/>
              <a:buChar char="–"/>
              <a:tabLst/>
              <a:defRPr/>
            </a:lvl5pPr>
          </a:lstStyle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Wingdings" charset="0"/>
              <a:buNone/>
              <a:tabLst/>
              <a:defRPr/>
            </a:pPr>
            <a:r>
              <a:rPr kumimoji="0" lang="en-US" sz="1800" b="0" i="0" u="none" strike="noStrike" kern="1200" cap="none" spc="2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Click to edit Master text styles</a:t>
            </a:r>
          </a:p>
          <a:p>
            <a:pPr marL="288925" marR="0" lvl="1" indent="-28892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Wingdings" charset="0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Second level</a:t>
            </a:r>
          </a:p>
          <a:p>
            <a:pPr marL="569913" marR="0" lvl="2" indent="-22542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Pct val="102000"/>
              <a:buFont typeface="Source Sans Pro" charset="0"/>
              <a:buChar char="›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Third level</a:t>
            </a:r>
          </a:p>
          <a:p>
            <a:pPr marL="914400" marR="0" lvl="3" indent="-22701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Fourth level</a:t>
            </a:r>
          </a:p>
          <a:p>
            <a:pPr marL="1258888" marR="0" lvl="4" indent="-22701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Source Sans Pro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51655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806950"/>
            <a:ext cx="9155113" cy="342900"/>
          </a:xfrm>
          <a:prstGeom prst="rect">
            <a:avLst/>
          </a:prstGeom>
          <a:solidFill>
            <a:srgbClr val="8C1515"/>
          </a:solidFill>
          <a:ln>
            <a:solidFill>
              <a:srgbClr val="8C151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450" y="4883150"/>
            <a:ext cx="1546225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sz="half" idx="2" hasCustomPrompt="1"/>
          </p:nvPr>
        </p:nvSpPr>
        <p:spPr>
          <a:xfrm>
            <a:off x="1577975" y="2571752"/>
            <a:ext cx="6159500" cy="752475"/>
          </a:xfrm>
        </p:spPr>
        <p:txBody>
          <a:bodyPr>
            <a:normAutofit/>
          </a:bodyPr>
          <a:lstStyle>
            <a:lvl1pPr marL="0" indent="0" algn="ctr" defTabSz="457200" rtl="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Font typeface="Wingdings" charset="0"/>
              <a:buNone/>
              <a:defRPr lang="en-US" sz="1200" kern="1200" cap="all" spc="300" dirty="0">
                <a:solidFill>
                  <a:srgbClr val="A4001D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Layout Options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577975" y="1538292"/>
            <a:ext cx="6159500" cy="803275"/>
          </a:xfrm>
        </p:spPr>
        <p:txBody>
          <a:bodyPr/>
          <a:lstStyle>
            <a:lvl1pPr algn="ctr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algn="ctr" eaLnBrk="1" hangingPunct="1"/>
            <a:r>
              <a:rPr lang="en-US" dirty="0" smtClean="0">
                <a:latin typeface="Arial" charset="0"/>
              </a:rPr>
              <a:t>Stanford University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Template for Microsoft Office PowerPoint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6977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2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55683" y="908685"/>
            <a:ext cx="7700963" cy="375904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3177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2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49335" y="908685"/>
            <a:ext cx="3787775" cy="37590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4876800" y="908685"/>
            <a:ext cx="3779838" cy="37590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95842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2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948777" y="908689"/>
            <a:ext cx="7707862" cy="18166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949335" y="2841317"/>
            <a:ext cx="7707313" cy="18166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86254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2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49335" y="908685"/>
            <a:ext cx="3787775" cy="375904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876800" y="908687"/>
            <a:ext cx="3779838" cy="18230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4876800" y="2837497"/>
            <a:ext cx="3779838" cy="18302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3056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49327" y="908686"/>
            <a:ext cx="3787775" cy="18230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955677" y="2840613"/>
            <a:ext cx="3781425" cy="18271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876800" y="908686"/>
            <a:ext cx="3779838" cy="18230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4876800" y="2840613"/>
            <a:ext cx="3779838" cy="18271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23370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(Rest 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2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504653"/>
      </p:ext>
    </p:extLst>
  </p:cSld>
  <p:clrMapOvr>
    <a:masterClrMapping/>
  </p:clrMapOvr>
  <p:transition xmlns:p14="http://schemas.microsoft.com/office/powerpoint/2010/main"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3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949325" y="358775"/>
            <a:ext cx="7707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49325" y="903288"/>
            <a:ext cx="7707313" cy="3763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457200" cy="5149850"/>
          </a:xfrm>
          <a:prstGeom prst="rect">
            <a:avLst/>
          </a:prstGeom>
          <a:solidFill>
            <a:srgbClr val="8C1515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Slide Number Placeholder 22"/>
          <p:cNvSpPr txBox="1">
            <a:spLocks/>
          </p:cNvSpPr>
          <p:nvPr/>
        </p:nvSpPr>
        <p:spPr>
          <a:xfrm>
            <a:off x="0" y="4696319"/>
            <a:ext cx="457200" cy="457200"/>
          </a:xfrm>
          <a:prstGeom prst="rect">
            <a:avLst/>
          </a:prstGeom>
        </p:spPr>
        <p:txBody>
          <a:bodyPr wrap="none" lIns="45720" tIns="0" rIns="45720" bIns="0" anchor="ctr" anchorCtr="1"/>
          <a:lstStyle>
            <a:lvl1pPr algn="ctr" eaLnBrk="1" latinLnBrk="0" hangingPunct="1">
              <a:defRPr kumimoji="0"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3C147E5-877B-49BA-A1F1-191EF4569142}" type="slidenum">
              <a:rPr lang="en-US" sz="1000" smtClean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‹#›</a:t>
            </a:fld>
            <a:endParaRPr lang="en-US" sz="1000" dirty="0">
              <a:solidFill>
                <a:schemeClr val="bg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9" name="Slide Number Placeholder 22"/>
          <p:cNvSpPr txBox="1">
            <a:spLocks/>
          </p:cNvSpPr>
          <p:nvPr userDrawn="1"/>
        </p:nvSpPr>
        <p:spPr>
          <a:xfrm>
            <a:off x="0" y="4696319"/>
            <a:ext cx="457200" cy="457200"/>
          </a:xfrm>
          <a:prstGeom prst="rect">
            <a:avLst/>
          </a:prstGeom>
        </p:spPr>
        <p:txBody>
          <a:bodyPr wrap="none" lIns="45720" tIns="0" rIns="45720" bIns="0" anchor="ctr" anchorCtr="1"/>
          <a:lstStyle>
            <a:lvl1pPr algn="ctr" eaLnBrk="1" latinLnBrk="0" hangingPunct="1">
              <a:defRPr kumimoji="0"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3C147E5-877B-49BA-A1F1-191EF4569142}" type="slidenum">
              <a:rPr lang="en-US" sz="1000" smtClean="0">
                <a:solidFill>
                  <a:schemeClr val="bg1"/>
                </a:solidFill>
                <a:latin typeface="Arial"/>
                <a:ea typeface="+mn-ea"/>
                <a:cs typeface="+mn-cs"/>
              </a:rPr>
              <a:t>‹#›</a:t>
            </a:fld>
            <a:endParaRPr lang="en-US" sz="1000" dirty="0">
              <a:solidFill>
                <a:schemeClr val="bg1"/>
              </a:solidFill>
              <a:latin typeface="Arial"/>
              <a:ea typeface="+mn-ea"/>
              <a:cs typeface="+mn-cs"/>
            </a:endParaRPr>
          </a:p>
        </p:txBody>
      </p:sp>
      <p:pic>
        <p:nvPicPr>
          <p:cNvPr id="12" name="Picture 10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 bwMode="auto">
          <a:xfrm>
            <a:off x="6043992" y="4693211"/>
            <a:ext cx="2785180" cy="46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 userDrawn="1"/>
        </p:nvSpPr>
        <p:spPr>
          <a:xfrm rot="16200000">
            <a:off x="-1182163" y="1292455"/>
            <a:ext cx="2821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CARDINAL AT WORK  |  HEALTH &amp; LIFE BENEFITS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2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>
          <a:solidFill>
            <a:schemeClr val="bg2"/>
          </a:solidFill>
          <a:latin typeface="Arial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defRPr kern="1200" spc="2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288925" indent="-2889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2pPr>
      <a:lvl3pPr marL="569913" indent="-2254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02000"/>
        <a:buFont typeface="Source Sans Pro" charset="0"/>
        <a:buChar char="›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3pPr>
      <a:lvl4pPr marL="914400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•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4pPr>
      <a:lvl5pPr marL="1258888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ource Sans Pro" charset="0"/>
        <a:buChar char="–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8776" y="347609"/>
            <a:ext cx="7705725" cy="4397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 algn="l" defTabSz="4572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22"/>
          <p:cNvSpPr txBox="1">
            <a:spLocks/>
          </p:cNvSpPr>
          <p:nvPr userDrawn="1"/>
        </p:nvSpPr>
        <p:spPr>
          <a:xfrm>
            <a:off x="0" y="4696319"/>
            <a:ext cx="457200" cy="457200"/>
          </a:xfrm>
          <a:prstGeom prst="rect">
            <a:avLst/>
          </a:prstGeom>
        </p:spPr>
        <p:txBody>
          <a:bodyPr wrap="none" lIns="45720" tIns="0" rIns="45720" bIns="0" anchor="ctr" anchorCtr="1"/>
          <a:lstStyle>
            <a:lvl1pPr algn="ctr" eaLnBrk="1" latinLnBrk="0" hangingPunct="1">
              <a:defRPr kumimoji="0"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3C147E5-877B-49BA-A1F1-191EF4569142}" type="slidenum">
              <a:rPr lang="en-US" sz="1000" smtClean="0">
                <a:solidFill>
                  <a:srgbClr val="4D4F53"/>
                </a:solidFill>
                <a:latin typeface="Arial"/>
                <a:ea typeface="+mn-ea"/>
                <a:cs typeface="+mn-cs"/>
              </a:rPr>
              <a:t>‹#›</a:t>
            </a:fld>
            <a:endParaRPr lang="en-US" sz="1000" dirty="0">
              <a:solidFill>
                <a:srgbClr val="4D4F53"/>
              </a:solidFill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1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en-US" sz="2400" b="0" i="0" u="none" strike="noStrike" kern="1200" cap="none" spc="0" normalizeH="0" baseline="0" dirty="0">
          <a:ln>
            <a:noFill/>
          </a:ln>
          <a:solidFill>
            <a:srgbClr val="8C1515"/>
          </a:solidFill>
          <a:effectLst/>
          <a:uLnTx/>
          <a:uFillTx/>
          <a:latin typeface="Arial"/>
          <a:ea typeface="ＭＳ Ｐゴシック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"/>
          <p:cNvSpPr>
            <a:spLocks noGrp="1"/>
          </p:cNvSpPr>
          <p:nvPr>
            <p:ph type="title"/>
          </p:nvPr>
        </p:nvSpPr>
        <p:spPr bwMode="auto">
          <a:xfrm>
            <a:off x="949333" y="358776"/>
            <a:ext cx="7707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49333" y="903288"/>
            <a:ext cx="7707313" cy="3763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Wingdings" charset="0"/>
              <a:buNone/>
              <a:tabLst/>
              <a:defRPr/>
            </a:pPr>
            <a:r>
              <a:rPr kumimoji="0" lang="en-US" sz="1800" b="0" i="0" u="none" strike="noStrike" kern="1200" cap="none" spc="2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 charset="0"/>
              </a:rPr>
              <a:t>Click to edit Master text styles</a:t>
            </a:r>
          </a:p>
          <a:p>
            <a:pPr marL="288925" marR="0" lvl="1" indent="-28892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Wingdings" charset="0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Second level</a:t>
            </a:r>
          </a:p>
          <a:p>
            <a:pPr marL="569913" marR="0" lvl="2" indent="-225425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Pct val="102000"/>
              <a:buFont typeface="Source Sans Pro" charset="0"/>
              <a:buChar char="›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Third level</a:t>
            </a:r>
          </a:p>
          <a:p>
            <a:pPr marL="914400" marR="0" lvl="3" indent="-22701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Fourth level</a:t>
            </a:r>
          </a:p>
          <a:p>
            <a:pPr marL="1258888" marR="0" lvl="4" indent="-227013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C1515"/>
              </a:buClr>
              <a:buSzTx/>
              <a:buFont typeface="Source Sans Pro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ＭＳ Ｐゴシック" charset="0"/>
                <a:cs typeface="+mn-cs"/>
              </a:rPr>
              <a:t>Fifth level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ＭＳ Ｐゴシック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1113" y="0"/>
            <a:ext cx="9155113" cy="342900"/>
          </a:xfrm>
          <a:prstGeom prst="rect">
            <a:avLst/>
          </a:prstGeom>
          <a:solidFill>
            <a:schemeClr val="bg2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8C1515"/>
              </a:solidFill>
              <a:latin typeface="Arial"/>
            </a:endParaRPr>
          </a:p>
        </p:txBody>
      </p:sp>
      <p:sp>
        <p:nvSpPr>
          <p:cNvPr id="8" name="Slide Number Placeholder 22"/>
          <p:cNvSpPr txBox="1">
            <a:spLocks/>
          </p:cNvSpPr>
          <p:nvPr/>
        </p:nvSpPr>
        <p:spPr>
          <a:xfrm>
            <a:off x="0" y="4696319"/>
            <a:ext cx="457200" cy="457200"/>
          </a:xfrm>
          <a:prstGeom prst="rect">
            <a:avLst/>
          </a:prstGeom>
        </p:spPr>
        <p:txBody>
          <a:bodyPr wrap="none" lIns="45720" tIns="0" rIns="45720" bIns="0" anchor="ctr" anchorCtr="1"/>
          <a:lstStyle>
            <a:lvl1pPr algn="ctr" eaLnBrk="1" latinLnBrk="0" hangingPunct="1">
              <a:defRPr kumimoji="0"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3C147E5-877B-49BA-A1F1-191EF4569142}" type="slidenum">
              <a:rPr lang="en-US" sz="1000" smtClean="0">
                <a:solidFill>
                  <a:srgbClr val="4D4F53"/>
                </a:solidFill>
                <a:latin typeface="Arial"/>
                <a:ea typeface="+mn-ea"/>
                <a:cs typeface="+mn-cs"/>
              </a:rPr>
              <a:t>‹#›</a:t>
            </a:fld>
            <a:endParaRPr lang="en-US" sz="1000" dirty="0">
              <a:solidFill>
                <a:srgbClr val="4D4F53"/>
              </a:solidFill>
              <a:latin typeface="Arial"/>
              <a:ea typeface="+mn-ea"/>
              <a:cs typeface="+mn-cs"/>
            </a:endParaRP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043992" y="4693211"/>
            <a:ext cx="2785180" cy="46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03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>
          <a:solidFill>
            <a:schemeClr val="bg2"/>
          </a:solidFill>
          <a:latin typeface="Arial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342900" marR="0" indent="-342900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8C1515"/>
        </a:buClr>
        <a:buSzTx/>
        <a:buFont typeface="Wingdings" charset="0"/>
        <a:buNone/>
        <a:tabLst/>
        <a:defRPr sz="1600" kern="1200" cap="small" spc="2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288925" marR="0" indent="-288925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8C1515"/>
        </a:buClr>
        <a:buSzTx/>
        <a:buFont typeface="Wingdings" charset="0"/>
        <a:buChar char="§"/>
        <a:tabLst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2pPr>
      <a:lvl3pPr marL="569913" marR="0" indent="-225425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8C1515"/>
        </a:buClr>
        <a:buSzPct val="102000"/>
        <a:buFont typeface="Source Sans Pro" charset="0"/>
        <a:buChar char="›"/>
        <a:tabLst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3pPr>
      <a:lvl4pPr marL="914400" marR="0" indent="-227013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8C1515"/>
        </a:buClr>
        <a:buSzTx/>
        <a:buFont typeface="Arial" charset="0"/>
        <a:buChar char="•"/>
        <a:tabLst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4pPr>
      <a:lvl5pPr marL="1258888" marR="0" indent="-227013" algn="l" defTabSz="4572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8C1515"/>
        </a:buClr>
        <a:buSzTx/>
        <a:buFont typeface="Source Sans Pro" charset="0"/>
        <a:buChar char="–"/>
        <a:tabLst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acultyaffairs.stanford.edu/sites/default/files/files/Application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518319" y="1428109"/>
            <a:ext cx="8229600" cy="93494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2800" b="1" dirty="0" smtClean="0">
                <a:latin typeface="Arial" charset="0"/>
              </a:rPr>
              <a:t>Faculty Retirement Incentive Program</a:t>
            </a:r>
            <a:br>
              <a:rPr lang="en-US" sz="2800" b="1" dirty="0" smtClean="0">
                <a:latin typeface="Arial" charset="0"/>
              </a:rPr>
            </a:br>
            <a:r>
              <a:rPr lang="en-US" sz="2800" b="1" dirty="0" smtClean="0">
                <a:latin typeface="Arial" charset="0"/>
              </a:rPr>
              <a:t>(FRIP)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1266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1531456" y="2465797"/>
            <a:ext cx="6059488" cy="587375"/>
          </a:xfrm>
        </p:spPr>
        <p:txBody>
          <a:bodyPr numCol="1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dirty="0" smtClean="0"/>
              <a:t>Provost’s Office | Faculty Affairs</a:t>
            </a:r>
            <a:endParaRPr lang="en-US" dirty="0"/>
          </a:p>
          <a:p>
            <a:pPr marL="0" indent="0" eaLnBrk="1" hangingPunct="1"/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</p:txBody>
      </p:sp>
      <p:sp>
        <p:nvSpPr>
          <p:cNvPr id="4" name="Rectangle 2"/>
          <p:cNvSpPr>
            <a:spLocks/>
          </p:cNvSpPr>
          <p:nvPr/>
        </p:nvSpPr>
        <p:spPr bwMode="auto">
          <a:xfrm>
            <a:off x="1056000" y="3805175"/>
            <a:ext cx="7010400" cy="384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38100" tIns="38100" rIns="38100" bIns="38100">
            <a:spAutoFit/>
          </a:bodyPr>
          <a:lstStyle/>
          <a:p>
            <a:pPr algn="ctr">
              <a:spcBef>
                <a:spcPts val="60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000" dirty="0"/>
              <a:t>This is a summary presentation </a:t>
            </a:r>
            <a:r>
              <a:rPr lang="en-US" sz="1000" dirty="0" smtClean="0"/>
              <a:t>only.  For further information refer to the University Faculty Handbook and/or FacultyAffairs.Stanford.edu</a:t>
            </a:r>
            <a:endParaRPr lang="en-US" sz="1000" dirty="0">
              <a:solidFill>
                <a:schemeClr val="tx1"/>
              </a:solidFill>
              <a:ea typeface="ヒラギノ角ゴ ProN W3"/>
              <a:cs typeface="ヒラギノ角ゴ ProN W3"/>
              <a:sym typeface="Sabon"/>
            </a:endParaRPr>
          </a:p>
        </p:txBody>
      </p:sp>
    </p:spTree>
    <p:extLst>
      <p:ext uri="{BB962C8B-B14F-4D97-AF65-F5344CB8AC3E}">
        <p14:creationId xmlns:p14="http://schemas.microsoft.com/office/powerpoint/2010/main" val="109285293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474" y="1749778"/>
            <a:ext cx="8263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smtClean="0"/>
              <a:t>facultyaffairs.stanford.edu/retirement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38344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55683" y="1172018"/>
            <a:ext cx="7700963" cy="2757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dirty="0" smtClean="0">
                <a:solidFill>
                  <a:schemeClr val="tx1"/>
                </a:solidFill>
              </a:rPr>
              <a:t>Voluntary retirement program </a:t>
            </a:r>
          </a:p>
          <a:p>
            <a:pPr marL="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Provides financial support to facilitate retirement</a:t>
            </a:r>
          </a:p>
          <a:p>
            <a:pPr marL="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Retirement and immediate recall at 50% FTE for 1 or 2 years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No further recalls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948776" y="359542"/>
            <a:ext cx="7707862" cy="48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chemeClr val="bg2"/>
                </a:solidFill>
              </a:rPr>
              <a:t>What is FRIP?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97484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12804" y="1172018"/>
            <a:ext cx="7700963" cy="275704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dirty="0" smtClean="0">
                <a:solidFill>
                  <a:schemeClr val="tx1"/>
                </a:solidFill>
              </a:rPr>
              <a:t>Age 63 to 71 with 15 years of service at 50% FTE or greater, and the final five years must be as a member of the Academic Council or Medical Center Line faculty</a:t>
            </a:r>
          </a:p>
          <a:p>
            <a:pPr marL="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Special rule extending eligibility for a limited period to those who are older than the covered age group when they first satisfy the service requirement</a:t>
            </a:r>
          </a:p>
          <a:p>
            <a:pPr marL="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In determining years of service, sabbaticals are included, but leaves without salary are excluded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Part or full-time assignments at affiliated institutions such as Palo Alto Veterans Administration or Howard Hughes Medical Institute while on the faculty are included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63025" y="359542"/>
            <a:ext cx="7707862" cy="48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chemeClr val="bg2"/>
                </a:solidFill>
              </a:rPr>
              <a:t>FRIP Eligibility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3716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41358" y="1122009"/>
            <a:ext cx="7700963" cy="344284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dirty="0" smtClean="0">
                <a:solidFill>
                  <a:schemeClr val="tx1"/>
                </a:solidFill>
              </a:rPr>
              <a:t>Benefits are provided over a 1 or 2 year recall period followed by a lump sum payment upon completion of recall service</a:t>
            </a:r>
          </a:p>
          <a:p>
            <a:pPr marL="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During recall, participant will have a 50% FTE recall calculated at base pay at time of retirement plus the average variable pay for the 3 years preceding retirement</a:t>
            </a:r>
          </a:p>
          <a:p>
            <a:pPr marL="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During recall, participant will receive a 50% recall benefit supplement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All payments will be received according to a normal payroll schedule</a:t>
            </a:r>
          </a:p>
          <a:p>
            <a:pPr marL="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Upon completion of the recall, the remaining benefit is received in a lump sum payment with no further recall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27306" y="359542"/>
            <a:ext cx="7707862" cy="48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chemeClr val="bg2"/>
                </a:solidFill>
              </a:rPr>
              <a:t>FRIP Program Benefits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4923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55667" y="1172018"/>
            <a:ext cx="7700963" cy="275704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dirty="0" smtClean="0">
                <a:solidFill>
                  <a:schemeClr val="tx1"/>
                </a:solidFill>
              </a:rPr>
              <a:t>FRIP participant becomes an official University retiree and receives the emeritus or emerita title authorized by the Board of Trustees (thereby relinquishing any tenure or other continuing appointment rights)</a:t>
            </a:r>
          </a:p>
          <a:p>
            <a:pPr marL="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Academic Council faculty become Senior Members with privileges of the floor and service on committees, but without the right to vote or hold office</a:t>
            </a:r>
          </a:p>
          <a:p>
            <a:pPr marL="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Emeriti may retain a campus home and receive free campus parking privileges</a:t>
            </a:r>
          </a:p>
          <a:p>
            <a:pPr lvl="1"/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May continue to use the Tuition Grant Program for any eligible children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77336" y="359542"/>
            <a:ext cx="7707862" cy="48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chemeClr val="bg2"/>
                </a:solidFill>
              </a:rPr>
              <a:t>Emeritus Status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4881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55667" y="1172018"/>
            <a:ext cx="7700963" cy="2757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dirty="0" smtClean="0">
                <a:solidFill>
                  <a:schemeClr val="tx1"/>
                </a:solidFill>
              </a:rPr>
              <a:t>There is no change to a participant’s active health and welfare medical coverage</a:t>
            </a:r>
          </a:p>
          <a:p>
            <a:pPr marL="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Retirement contributions are based on 50% FTE recall salary</a:t>
            </a:r>
          </a:p>
          <a:p>
            <a:pPr marL="0" lvl="1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Life insurance is based on 50% FTE recall salary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77336" y="359542"/>
            <a:ext cx="7707862" cy="48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chemeClr val="bg2"/>
                </a:solidFill>
              </a:rPr>
              <a:t>During FRIP Recall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719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55667" y="1193450"/>
            <a:ext cx="6588121" cy="2757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dirty="0" smtClean="0">
                <a:solidFill>
                  <a:schemeClr val="tx1"/>
                </a:solidFill>
              </a:rPr>
              <a:t>Submit a Notice of Intent to Retire to Department Chair 3 to 4 months prior to retirement date</a:t>
            </a:r>
          </a:p>
          <a:p>
            <a:pPr marL="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facultyaffairs.stanford.edu/sites/default/files/files/Application.pdf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877336" y="380974"/>
            <a:ext cx="7707862" cy="48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chemeClr val="bg2"/>
                </a:solidFill>
              </a:rPr>
              <a:t>How to Apply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875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855667" y="1172018"/>
            <a:ext cx="7700963" cy="2757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62986" y="359542"/>
            <a:ext cx="7707862" cy="48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chemeClr val="bg2"/>
                </a:solidFill>
              </a:rPr>
              <a:t>Summary Chart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344" y="1315971"/>
            <a:ext cx="86796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Age at </a:t>
            </a:r>
            <a:r>
              <a:rPr lang="en-US" sz="1400" b="1" dirty="0" smtClean="0"/>
              <a:t>		Length </a:t>
            </a:r>
            <a:r>
              <a:rPr lang="en-US" sz="1400" b="1" dirty="0"/>
              <a:t>of 50% </a:t>
            </a:r>
            <a:r>
              <a:rPr lang="en-US" sz="1400" b="1" dirty="0" smtClean="0"/>
              <a:t>			FRIP Benefit Paid			FRIP </a:t>
            </a:r>
            <a:r>
              <a:rPr lang="en-US" sz="1400" b="1" dirty="0"/>
              <a:t>Benefit </a:t>
            </a:r>
            <a:r>
              <a:rPr lang="en-US" sz="1400" b="1" dirty="0" smtClean="0"/>
              <a:t>Paid </a:t>
            </a:r>
            <a:r>
              <a:rPr lang="en-US" sz="1400" b="1" dirty="0"/>
              <a:t>Retirement </a:t>
            </a:r>
            <a:r>
              <a:rPr lang="en-US" sz="1400" b="1" dirty="0" smtClean="0"/>
              <a:t>	Recall </a:t>
            </a:r>
            <a:r>
              <a:rPr lang="en-US" sz="1400" b="1" dirty="0"/>
              <a:t>Appointment </a:t>
            </a:r>
            <a:r>
              <a:rPr lang="en-US" sz="1400" b="1" dirty="0" smtClean="0"/>
              <a:t>		During </a:t>
            </a:r>
            <a:r>
              <a:rPr lang="en-US" sz="1400" b="1" dirty="0"/>
              <a:t>Recall </a:t>
            </a:r>
            <a:r>
              <a:rPr lang="en-US" sz="1400" b="1" dirty="0" smtClean="0"/>
              <a:t>				After Recall</a:t>
            </a:r>
          </a:p>
          <a:p>
            <a:endParaRPr lang="en-US" sz="1400" dirty="0" smtClean="0"/>
          </a:p>
          <a:p>
            <a:r>
              <a:rPr lang="en-US" sz="1400" dirty="0" smtClean="0"/>
              <a:t>63 </a:t>
            </a:r>
            <a:r>
              <a:rPr lang="en-US" sz="1400" dirty="0"/>
              <a:t>to 67 </a:t>
            </a:r>
            <a:r>
              <a:rPr lang="en-US" sz="1400" dirty="0" smtClean="0"/>
              <a:t>		2 </a:t>
            </a:r>
            <a:r>
              <a:rPr lang="en-US" sz="1400" dirty="0"/>
              <a:t>years </a:t>
            </a:r>
            <a:r>
              <a:rPr lang="en-US" sz="1400" dirty="0" smtClean="0"/>
              <a:t>				0.5 </a:t>
            </a:r>
            <a:r>
              <a:rPr lang="en-US" sz="1400" dirty="0"/>
              <a:t>x salary paid each year </a:t>
            </a:r>
            <a:r>
              <a:rPr lang="en-US" sz="1400" dirty="0" smtClean="0"/>
              <a:t>		1.0 </a:t>
            </a:r>
            <a:r>
              <a:rPr lang="en-US" sz="1400" dirty="0"/>
              <a:t>x salary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68 </a:t>
            </a:r>
            <a:r>
              <a:rPr lang="en-US" sz="1400" dirty="0"/>
              <a:t>to 71 </a:t>
            </a:r>
            <a:r>
              <a:rPr lang="en-US" sz="1400" dirty="0" smtClean="0"/>
              <a:t>		1 </a:t>
            </a:r>
            <a:r>
              <a:rPr lang="en-US" sz="1400" dirty="0"/>
              <a:t>year </a:t>
            </a:r>
            <a:r>
              <a:rPr lang="en-US" sz="1400" dirty="0" smtClean="0"/>
              <a:t>				0.5 </a:t>
            </a:r>
            <a:r>
              <a:rPr lang="en-US" sz="1400" dirty="0"/>
              <a:t>x salary </a:t>
            </a:r>
            <a:r>
              <a:rPr lang="en-US" sz="1400" dirty="0" smtClean="0"/>
              <a:t>				0.5 </a:t>
            </a:r>
            <a:r>
              <a:rPr lang="en-US" sz="1400" dirty="0"/>
              <a:t>x </a:t>
            </a:r>
            <a:r>
              <a:rPr lang="en-US" sz="1400" dirty="0" smtClean="0"/>
              <a:t>salary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55667" y="2886519"/>
            <a:ext cx="6588121" cy="15211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5788" y="3330692"/>
            <a:ext cx="7629525" cy="9228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If the participant completes the 15-year service requirement after reaching age 68 and retires within one year after completing the service requirement, benefits will be payable as if the individual had retired at age 67. 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39179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535780" y="1193450"/>
            <a:ext cx="7529513" cy="27570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defRPr kern="1200" spc="2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0"/>
              <a:buChar char="§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Char char="›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Char char="•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Char char="–"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>
                <a:solidFill>
                  <a:schemeClr val="tx1"/>
                </a:solidFill>
              </a:rPr>
              <a:t>All payments under the </a:t>
            </a:r>
            <a:r>
              <a:rPr lang="en-US" dirty="0" smtClean="0">
                <a:solidFill>
                  <a:schemeClr val="tx1"/>
                </a:solidFill>
              </a:rPr>
              <a:t>FRIP Program </a:t>
            </a:r>
            <a:r>
              <a:rPr lang="en-US" dirty="0">
                <a:solidFill>
                  <a:schemeClr val="tx1"/>
                </a:solidFill>
              </a:rPr>
              <a:t>are taxable </a:t>
            </a:r>
            <a:r>
              <a:rPr lang="en-US" dirty="0" smtClean="0">
                <a:solidFill>
                  <a:schemeClr val="tx1"/>
                </a:solidFill>
              </a:rPr>
              <a:t>income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>
                <a:solidFill>
                  <a:schemeClr val="tx1"/>
                </a:solidFill>
              </a:rPr>
              <a:t>purposes of personal financial planning, the University will provide Academic Council and Medical Center Line faculty </a:t>
            </a:r>
            <a:r>
              <a:rPr lang="en-US" dirty="0" smtClean="0">
                <a:solidFill>
                  <a:schemeClr val="tx1"/>
                </a:solidFill>
              </a:rPr>
              <a:t>up </a:t>
            </a:r>
            <a:r>
              <a:rPr lang="en-US" dirty="0">
                <a:solidFill>
                  <a:schemeClr val="tx1"/>
                </a:solidFill>
              </a:rPr>
              <a:t>to $1,000 in reimbursement for the services of financial planners or consultants. This </a:t>
            </a:r>
            <a:r>
              <a:rPr lang="en-US" dirty="0" smtClean="0">
                <a:solidFill>
                  <a:schemeClr val="tx1"/>
                </a:solidFill>
              </a:rPr>
              <a:t>reimbursement is </a:t>
            </a:r>
            <a:r>
              <a:rPr lang="en-US" dirty="0">
                <a:solidFill>
                  <a:schemeClr val="tx1"/>
                </a:solidFill>
              </a:rPr>
              <a:t>treated as taxable income to the faculty </a:t>
            </a:r>
            <a:r>
              <a:rPr lang="en-US" dirty="0" smtClean="0">
                <a:solidFill>
                  <a:schemeClr val="tx1"/>
                </a:solidFill>
              </a:rPr>
              <a:t>member.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05858" y="380974"/>
            <a:ext cx="7707862" cy="488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2000" b="1" kern="1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6pPr>
            <a:lvl7pPr marL="9144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7pPr>
            <a:lvl8pPr marL="13716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8pPr>
            <a:lvl9pPr marL="1828800" algn="l" defTabSz="457200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Source Sans Pro Semibold" charset="0"/>
                <a:ea typeface="ＭＳ Ｐゴシック" charset="0"/>
                <a:cs typeface="ＭＳ Ｐゴシック" charset="0"/>
              </a:defRPr>
            </a:lvl9pPr>
          </a:lstStyle>
          <a:p>
            <a:pPr algn="l"/>
            <a:r>
              <a:rPr lang="en-US" dirty="0" smtClean="0">
                <a:solidFill>
                  <a:schemeClr val="bg2"/>
                </a:solidFill>
              </a:rPr>
              <a:t>Resources for Retirement Planning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03068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and Life Benefits PPT 16x9_Standard Layout">
  <a:themeElements>
    <a:clrScheme name="CAW PPT Theme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C1515"/>
      </a:accent1>
      <a:accent2>
        <a:srgbClr val="007C92"/>
      </a:accent2>
      <a:accent3>
        <a:srgbClr val="4D4F53"/>
      </a:accent3>
      <a:accent4>
        <a:srgbClr val="00505C"/>
      </a:accent4>
      <a:accent5>
        <a:srgbClr val="53284F"/>
      </a:accent5>
      <a:accent6>
        <a:srgbClr val="D2C295"/>
      </a:accent6>
      <a:hlink>
        <a:srgbClr val="8C1515"/>
      </a:hlink>
      <a:folHlink>
        <a:srgbClr val="28737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CAW PPT Theme" id="{27C407A6-4F0F-4DF1-891C-C13593AA531A}" vid="{D974C3DB-DBB5-4B7E-B23E-CB2B2E8F1A83}"/>
    </a:ext>
  </a:extLst>
</a:theme>
</file>

<file path=ppt/theme/theme2.xml><?xml version="1.0" encoding="utf-8"?>
<a:theme xmlns:a="http://schemas.openxmlformats.org/drawingml/2006/main" name="Health and Life Benefits PPT 16x9_Blank Slide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Health and Life Benefits PPT 16x9_Top Bar Slide Layout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4035</TotalTime>
  <Words>571</Words>
  <Application>Microsoft Macintosh PowerPoint</Application>
  <PresentationFormat>On-screen Show (16:9)</PresentationFormat>
  <Paragraphs>64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Health and Life Benefits PPT 16x9_Standard Layout</vt:lpstr>
      <vt:lpstr>Health and Life Benefits PPT 16x9_Blank Slide Layout</vt:lpstr>
      <vt:lpstr>Health and Life Benefits PPT 16x9_Top Bar Slide Layout</vt:lpstr>
      <vt:lpstr>Faculty Retirement Incentive Program (FRIP)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Stanford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Valerie Beeman</dc:creator>
  <dc:description>2012 PowerPoint template redesign</dc:description>
  <cp:lastModifiedBy>Ellen Waxman</cp:lastModifiedBy>
  <cp:revision>157</cp:revision>
  <cp:lastPrinted>2016-10-14T18:17:03Z</cp:lastPrinted>
  <dcterms:created xsi:type="dcterms:W3CDTF">2012-12-05T23:46:21Z</dcterms:created>
  <dcterms:modified xsi:type="dcterms:W3CDTF">2016-10-17T17:46:32Z</dcterms:modified>
</cp:coreProperties>
</file>