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32"/>
  </p:notesMasterIdLst>
  <p:handoutMasterIdLst>
    <p:handoutMasterId r:id="rId33"/>
  </p:handoutMasterIdLst>
  <p:sldIdLst>
    <p:sldId id="419" r:id="rId2"/>
    <p:sldId id="437" r:id="rId3"/>
    <p:sldId id="492" r:id="rId4"/>
    <p:sldId id="493" r:id="rId5"/>
    <p:sldId id="511" r:id="rId6"/>
    <p:sldId id="495" r:id="rId7"/>
    <p:sldId id="496" r:id="rId8"/>
    <p:sldId id="497" r:id="rId9"/>
    <p:sldId id="498" r:id="rId10"/>
    <p:sldId id="499" r:id="rId11"/>
    <p:sldId id="500" r:id="rId12"/>
    <p:sldId id="501" r:id="rId13"/>
    <p:sldId id="502" r:id="rId14"/>
    <p:sldId id="505" r:id="rId15"/>
    <p:sldId id="506" r:id="rId16"/>
    <p:sldId id="503" r:id="rId17"/>
    <p:sldId id="504" r:id="rId18"/>
    <p:sldId id="486" r:id="rId19"/>
    <p:sldId id="485" r:id="rId20"/>
    <p:sldId id="507" r:id="rId21"/>
    <p:sldId id="477" r:id="rId22"/>
    <p:sldId id="510" r:id="rId23"/>
    <p:sldId id="478" r:id="rId24"/>
    <p:sldId id="475" r:id="rId25"/>
    <p:sldId id="490" r:id="rId26"/>
    <p:sldId id="476" r:id="rId27"/>
    <p:sldId id="488" r:id="rId28"/>
    <p:sldId id="489" r:id="rId29"/>
    <p:sldId id="509" r:id="rId30"/>
    <p:sldId id="457" r:id="rId31"/>
  </p:sldIdLst>
  <p:sldSz cx="9144000" cy="6858000" type="screen4x3"/>
  <p:notesSz cx="7026275" cy="9312275"/>
  <p:defaultTextStyle>
    <a:defPPr>
      <a:defRPr lang="en-US"/>
    </a:defPPr>
    <a:lvl1pPr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1pPr>
    <a:lvl2pPr marL="457200"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2pPr>
    <a:lvl3pPr marL="914400"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3pPr>
    <a:lvl4pPr marL="1371600"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4pPr>
    <a:lvl5pPr marL="1828800"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5pPr>
    <a:lvl6pPr marL="2286000" algn="l" defTabSz="914400" rtl="0" eaLnBrk="1" latinLnBrk="0" hangingPunct="1">
      <a:defRPr sz="1400" kern="1200">
        <a:solidFill>
          <a:schemeClr val="tx1"/>
        </a:solidFill>
        <a:latin typeface="Arial" pitchFamily="34" charset="0"/>
        <a:ea typeface="ＭＳ Ｐゴシック" pitchFamily="34" charset="-128"/>
        <a:cs typeface="Times New Roman" pitchFamily="18" charset="0"/>
      </a:defRPr>
    </a:lvl6pPr>
    <a:lvl7pPr marL="2743200" algn="l" defTabSz="914400" rtl="0" eaLnBrk="1" latinLnBrk="0" hangingPunct="1">
      <a:defRPr sz="1400" kern="1200">
        <a:solidFill>
          <a:schemeClr val="tx1"/>
        </a:solidFill>
        <a:latin typeface="Arial" pitchFamily="34" charset="0"/>
        <a:ea typeface="ＭＳ Ｐゴシック" pitchFamily="34" charset="-128"/>
        <a:cs typeface="Times New Roman" pitchFamily="18" charset="0"/>
      </a:defRPr>
    </a:lvl7pPr>
    <a:lvl8pPr marL="3200400" algn="l" defTabSz="914400" rtl="0" eaLnBrk="1" latinLnBrk="0" hangingPunct="1">
      <a:defRPr sz="1400" kern="1200">
        <a:solidFill>
          <a:schemeClr val="tx1"/>
        </a:solidFill>
        <a:latin typeface="Arial" pitchFamily="34" charset="0"/>
        <a:ea typeface="ＭＳ Ｐゴシック" pitchFamily="34" charset="-128"/>
        <a:cs typeface="Times New Roman" pitchFamily="18" charset="0"/>
      </a:defRPr>
    </a:lvl8pPr>
    <a:lvl9pPr marL="3657600" algn="l" defTabSz="914400" rtl="0" eaLnBrk="1" latinLnBrk="0" hangingPunct="1">
      <a:defRPr sz="1400" kern="1200">
        <a:solidFill>
          <a:schemeClr val="tx1"/>
        </a:solidFill>
        <a:latin typeface="Arial" pitchFamily="34" charset="0"/>
        <a:ea typeface="ＭＳ Ｐゴシック" pitchFamily="34" charset="-128"/>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0000"/>
    <a:srgbClr val="99CCFF"/>
    <a:srgbClr val="FF6600"/>
    <a:srgbClr val="626262"/>
    <a:srgbClr val="008000"/>
    <a:srgbClr val="FF643F"/>
    <a:srgbClr val="FF7619"/>
    <a:srgbClr val="33CC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2" autoAdjust="0"/>
    <p:restoredTop sz="94386" autoAdjust="0"/>
  </p:normalViewPr>
  <p:slideViewPr>
    <p:cSldViewPr snapToGrid="0">
      <p:cViewPr>
        <p:scale>
          <a:sx n="90" d="100"/>
          <a:sy n="90" d="100"/>
        </p:scale>
        <p:origin x="-4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0" d="100"/>
          <a:sy n="80" d="100"/>
        </p:scale>
        <p:origin x="-1986" y="-90"/>
      </p:cViewPr>
      <p:guideLst>
        <p:guide orient="horz" pos="2933"/>
        <p:guide pos="221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44507" cy="465614"/>
          </a:xfrm>
          <a:prstGeom prst="rect">
            <a:avLst/>
          </a:prstGeom>
          <a:noFill/>
          <a:ln w="9525">
            <a:noFill/>
            <a:miter lim="800000"/>
            <a:headEnd/>
            <a:tailEnd/>
          </a:ln>
          <a:effectLst/>
        </p:spPr>
        <p:txBody>
          <a:bodyPr vert="horz" wrap="square" lIns="93725" tIns="46862" rIns="93725" bIns="46862" numCol="1" anchor="t" anchorCtr="0" compatLnSpc="1">
            <a:prstTxWarp prst="textNoShape">
              <a:avLst/>
            </a:prstTxWarp>
          </a:bodyPr>
          <a:lstStyle>
            <a:lvl1pPr defTabSz="93737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endParaRPr lang="en-US" dirty="0"/>
          </a:p>
        </p:txBody>
      </p:sp>
      <p:sp>
        <p:nvSpPr>
          <p:cNvPr id="12291" name="Rectangle 3"/>
          <p:cNvSpPr>
            <a:spLocks noGrp="1" noChangeArrowheads="1"/>
          </p:cNvSpPr>
          <p:nvPr>
            <p:ph type="dt" sz="quarter" idx="1"/>
          </p:nvPr>
        </p:nvSpPr>
        <p:spPr bwMode="auto">
          <a:xfrm>
            <a:off x="3981769" y="0"/>
            <a:ext cx="3044507" cy="465614"/>
          </a:xfrm>
          <a:prstGeom prst="rect">
            <a:avLst/>
          </a:prstGeom>
          <a:noFill/>
          <a:ln w="9525">
            <a:noFill/>
            <a:miter lim="800000"/>
            <a:headEnd/>
            <a:tailEnd/>
          </a:ln>
          <a:effectLst/>
        </p:spPr>
        <p:txBody>
          <a:bodyPr vert="horz" wrap="square" lIns="93725" tIns="46862" rIns="93725" bIns="46862" numCol="1" anchor="t" anchorCtr="0" compatLnSpc="1">
            <a:prstTxWarp prst="textNoShape">
              <a:avLst/>
            </a:prstTxWarp>
          </a:bodyPr>
          <a:lstStyle>
            <a:lvl1pPr algn="r" defTabSz="93737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fld id="{5FF7F0B2-8D94-4D02-8FD6-071D5759B64E}" type="datetime1">
              <a:rPr lang="en-US"/>
              <a:pPr>
                <a:defRPr/>
              </a:pPr>
              <a:t>2/16/2012</a:t>
            </a:fld>
            <a:endParaRPr lang="en-US" dirty="0"/>
          </a:p>
        </p:txBody>
      </p:sp>
      <p:sp>
        <p:nvSpPr>
          <p:cNvPr id="12292" name="Rectangle 4"/>
          <p:cNvSpPr>
            <a:spLocks noGrp="1" noChangeArrowheads="1"/>
          </p:cNvSpPr>
          <p:nvPr>
            <p:ph type="ftr" sz="quarter" idx="2"/>
          </p:nvPr>
        </p:nvSpPr>
        <p:spPr bwMode="auto">
          <a:xfrm>
            <a:off x="0" y="8846661"/>
            <a:ext cx="3044507" cy="465614"/>
          </a:xfrm>
          <a:prstGeom prst="rect">
            <a:avLst/>
          </a:prstGeom>
          <a:noFill/>
          <a:ln w="9525">
            <a:noFill/>
            <a:miter lim="800000"/>
            <a:headEnd/>
            <a:tailEnd/>
          </a:ln>
          <a:effectLst/>
        </p:spPr>
        <p:txBody>
          <a:bodyPr vert="horz" wrap="square" lIns="93725" tIns="46862" rIns="93725" bIns="46862" numCol="1" anchor="b" anchorCtr="0" compatLnSpc="1">
            <a:prstTxWarp prst="textNoShape">
              <a:avLst/>
            </a:prstTxWarp>
          </a:bodyPr>
          <a:lstStyle>
            <a:lvl1pPr defTabSz="93737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endParaRPr lang="en-US" dirty="0"/>
          </a:p>
        </p:txBody>
      </p:sp>
      <p:sp>
        <p:nvSpPr>
          <p:cNvPr id="12293" name="Rectangle 5"/>
          <p:cNvSpPr>
            <a:spLocks noGrp="1" noChangeArrowheads="1"/>
          </p:cNvSpPr>
          <p:nvPr>
            <p:ph type="sldNum" sz="quarter" idx="3"/>
          </p:nvPr>
        </p:nvSpPr>
        <p:spPr bwMode="auto">
          <a:xfrm>
            <a:off x="3981769" y="8846661"/>
            <a:ext cx="3044507" cy="465614"/>
          </a:xfrm>
          <a:prstGeom prst="rect">
            <a:avLst/>
          </a:prstGeom>
          <a:noFill/>
          <a:ln w="9525">
            <a:noFill/>
            <a:miter lim="800000"/>
            <a:headEnd/>
            <a:tailEnd/>
          </a:ln>
          <a:effectLst/>
        </p:spPr>
        <p:txBody>
          <a:bodyPr vert="horz" wrap="square" lIns="93725" tIns="46862" rIns="93725" bIns="46862" numCol="1" anchor="b" anchorCtr="0" compatLnSpc="1">
            <a:prstTxWarp prst="textNoShape">
              <a:avLst/>
            </a:prstTxWarp>
          </a:bodyPr>
          <a:lstStyle>
            <a:lvl1pPr algn="r" defTabSz="93737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fld id="{CC9CEF67-1CC1-4A99-8835-2D938ED6A380}"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44507" cy="465614"/>
          </a:xfrm>
          <a:prstGeom prst="rect">
            <a:avLst/>
          </a:prstGeom>
          <a:noFill/>
          <a:ln w="9525">
            <a:noFill/>
            <a:miter lim="800000"/>
            <a:headEnd/>
            <a:tailEnd/>
          </a:ln>
          <a:effectLst/>
        </p:spPr>
        <p:txBody>
          <a:bodyPr vert="horz" wrap="square" lIns="93725" tIns="46862" rIns="93725" bIns="46862" numCol="1" anchor="t" anchorCtr="0" compatLnSpc="1">
            <a:prstTxWarp prst="textNoShape">
              <a:avLst/>
            </a:prstTxWarp>
          </a:bodyPr>
          <a:lstStyle>
            <a:lvl1pPr defTabSz="93737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endParaRPr lang="en-US" dirty="0"/>
          </a:p>
        </p:txBody>
      </p:sp>
      <p:sp>
        <p:nvSpPr>
          <p:cNvPr id="9219" name="Rectangle 3"/>
          <p:cNvSpPr>
            <a:spLocks noGrp="1" noChangeArrowheads="1"/>
          </p:cNvSpPr>
          <p:nvPr>
            <p:ph type="dt" idx="1"/>
          </p:nvPr>
        </p:nvSpPr>
        <p:spPr bwMode="auto">
          <a:xfrm>
            <a:off x="3981769" y="0"/>
            <a:ext cx="3044507" cy="465614"/>
          </a:xfrm>
          <a:prstGeom prst="rect">
            <a:avLst/>
          </a:prstGeom>
          <a:noFill/>
          <a:ln w="9525">
            <a:noFill/>
            <a:miter lim="800000"/>
            <a:headEnd/>
            <a:tailEnd/>
          </a:ln>
          <a:effectLst/>
        </p:spPr>
        <p:txBody>
          <a:bodyPr vert="horz" wrap="square" lIns="93725" tIns="46862" rIns="93725" bIns="46862" numCol="1" anchor="t" anchorCtr="0" compatLnSpc="1">
            <a:prstTxWarp prst="textNoShape">
              <a:avLst/>
            </a:prstTxWarp>
          </a:bodyPr>
          <a:lstStyle>
            <a:lvl1pPr algn="r" defTabSz="93737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fld id="{2BC9C991-904B-4CBE-B8E5-8C4D93641FD2}" type="datetime1">
              <a:rPr lang="en-US"/>
              <a:pPr>
                <a:defRPr/>
              </a:pPr>
              <a:t>2/16/2012</a:t>
            </a:fld>
            <a:endParaRPr lang="en-US" dirty="0"/>
          </a:p>
        </p:txBody>
      </p:sp>
      <p:sp>
        <p:nvSpPr>
          <p:cNvPr id="16388" name="Rectangle 4"/>
          <p:cNvSpPr>
            <a:spLocks noGrp="1" noRot="1" noChangeAspect="1" noChangeArrowheads="1" noTextEdit="1"/>
          </p:cNvSpPr>
          <p:nvPr>
            <p:ph type="sldImg" idx="2"/>
          </p:nvPr>
        </p:nvSpPr>
        <p:spPr bwMode="auto">
          <a:xfrm>
            <a:off x="1185863" y="698500"/>
            <a:ext cx="4654550" cy="34925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7262" y="4423331"/>
            <a:ext cx="5151752" cy="4190524"/>
          </a:xfrm>
          <a:prstGeom prst="rect">
            <a:avLst/>
          </a:prstGeom>
          <a:noFill/>
          <a:ln w="9525">
            <a:noFill/>
            <a:miter lim="800000"/>
            <a:headEnd/>
            <a:tailEnd/>
          </a:ln>
          <a:effectLst/>
        </p:spPr>
        <p:txBody>
          <a:bodyPr vert="horz" wrap="square" lIns="93725" tIns="46862" rIns="93725" bIns="468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46661"/>
            <a:ext cx="3044507" cy="465614"/>
          </a:xfrm>
          <a:prstGeom prst="rect">
            <a:avLst/>
          </a:prstGeom>
          <a:noFill/>
          <a:ln w="9525">
            <a:noFill/>
            <a:miter lim="800000"/>
            <a:headEnd/>
            <a:tailEnd/>
          </a:ln>
          <a:effectLst/>
        </p:spPr>
        <p:txBody>
          <a:bodyPr vert="horz" wrap="square" lIns="93725" tIns="46862" rIns="93725" bIns="46862" numCol="1" anchor="b" anchorCtr="0" compatLnSpc="1">
            <a:prstTxWarp prst="textNoShape">
              <a:avLst/>
            </a:prstTxWarp>
          </a:bodyPr>
          <a:lstStyle>
            <a:lvl1pPr defTabSz="93737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endParaRPr lang="en-US" dirty="0"/>
          </a:p>
        </p:txBody>
      </p:sp>
      <p:sp>
        <p:nvSpPr>
          <p:cNvPr id="9223" name="Rectangle 7"/>
          <p:cNvSpPr>
            <a:spLocks noGrp="1" noChangeArrowheads="1"/>
          </p:cNvSpPr>
          <p:nvPr>
            <p:ph type="sldNum" sz="quarter" idx="5"/>
          </p:nvPr>
        </p:nvSpPr>
        <p:spPr bwMode="auto">
          <a:xfrm>
            <a:off x="3981769" y="8846661"/>
            <a:ext cx="3044507" cy="465614"/>
          </a:xfrm>
          <a:prstGeom prst="rect">
            <a:avLst/>
          </a:prstGeom>
          <a:noFill/>
          <a:ln w="9525">
            <a:noFill/>
            <a:miter lim="800000"/>
            <a:headEnd/>
            <a:tailEnd/>
          </a:ln>
          <a:effectLst/>
        </p:spPr>
        <p:txBody>
          <a:bodyPr vert="horz" wrap="square" lIns="93725" tIns="46862" rIns="93725" bIns="46862" numCol="1" anchor="b" anchorCtr="0" compatLnSpc="1">
            <a:prstTxWarp prst="textNoShape">
              <a:avLst/>
            </a:prstTxWarp>
          </a:bodyPr>
          <a:lstStyle>
            <a:lvl1pPr algn="r" defTabSz="937370"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fld id="{3CFE3703-F581-4A91-81D0-59B112E7CF74}"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E363501-7A23-4FC7-BF73-DCBDFE22DDB5}" type="slidenum">
              <a:rPr lang="en-US" smtClean="0">
                <a:solidFill>
                  <a:srgbClr val="000000"/>
                </a:solidFill>
                <a:ea typeface="Osaka"/>
                <a:cs typeface="Osaka"/>
              </a:rPr>
              <a:pPr/>
              <a:t>1</a:t>
            </a:fld>
            <a:endParaRPr lang="en-US" dirty="0" smtClean="0">
              <a:solidFill>
                <a:srgbClr val="000000"/>
              </a:solidFill>
              <a:ea typeface="Osaka"/>
              <a:cs typeface="Osaka"/>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smtClean="0">
              <a:latin typeface="Arial" pitchFamily="34" charset="0"/>
              <a:ea typeface="ＭＳ Ｐゴシック" pitchFamily="34" charset="-128"/>
            </a:endParaRPr>
          </a:p>
        </p:txBody>
      </p:sp>
      <p:sp>
        <p:nvSpPr>
          <p:cNvPr id="5" name="Date Placeholder 4"/>
          <p:cNvSpPr>
            <a:spLocks noGrp="1"/>
          </p:cNvSpPr>
          <p:nvPr>
            <p:ph type="dt" sz="quarter" idx="1"/>
          </p:nvPr>
        </p:nvSpPr>
        <p:spPr/>
        <p:txBody>
          <a:bodyPr/>
          <a:lstStyle/>
          <a:p>
            <a:pPr>
              <a:defRPr/>
            </a:pPr>
            <a:fld id="{91401735-EC40-4DAC-9377-9B1A407F8D3D}" type="datetime1">
              <a:rPr lang="en-US"/>
              <a:pPr>
                <a:defRPr/>
              </a:pPr>
              <a:t>2/16/2012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pPr eaLnBrk="1" hangingPunct="1"/>
            <a:endParaRPr lang="en-US" dirty="0" smtClean="0">
              <a:latin typeface="Arial" pitchFamily="34" charset="0"/>
              <a:ea typeface="ＭＳ Ｐゴシック" pitchFamily="34" charset="-128"/>
            </a:endParaRPr>
          </a:p>
        </p:txBody>
      </p:sp>
      <p:sp>
        <p:nvSpPr>
          <p:cNvPr id="18436" name="Slide Number Placeholder 3"/>
          <p:cNvSpPr>
            <a:spLocks noGrp="1"/>
          </p:cNvSpPr>
          <p:nvPr>
            <p:ph type="sldNum" sz="quarter" idx="5"/>
          </p:nvPr>
        </p:nvSpPr>
        <p:spPr>
          <a:noFill/>
        </p:spPr>
        <p:txBody>
          <a:bodyPr/>
          <a:lstStyle/>
          <a:p>
            <a:fld id="{C0BB7F66-66E3-4CC8-9BB9-4321F82F014F}" type="slidenum">
              <a:rPr lang="en-US" smtClean="0">
                <a:solidFill>
                  <a:srgbClr val="000000"/>
                </a:solidFill>
                <a:ea typeface="Osaka"/>
                <a:cs typeface="Osaka"/>
              </a:rPr>
              <a:pPr/>
              <a:t>2</a:t>
            </a:fld>
            <a:endParaRPr lang="en-US" dirty="0"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2/16/2012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pPr eaLnBrk="1" hangingPunct="1"/>
            <a:endParaRPr lang="en-US" dirty="0" smtClean="0">
              <a:latin typeface="Arial" pitchFamily="34" charset="0"/>
              <a:ea typeface="ＭＳ Ｐゴシック" pitchFamily="34" charset="-128"/>
            </a:endParaRPr>
          </a:p>
        </p:txBody>
      </p:sp>
      <p:sp>
        <p:nvSpPr>
          <p:cNvPr id="29700" name="Slide Number Placeholder 3"/>
          <p:cNvSpPr>
            <a:spLocks noGrp="1"/>
          </p:cNvSpPr>
          <p:nvPr>
            <p:ph type="sldNum" sz="quarter" idx="5"/>
          </p:nvPr>
        </p:nvSpPr>
        <p:spPr>
          <a:noFill/>
        </p:spPr>
        <p:txBody>
          <a:bodyPr/>
          <a:lstStyle/>
          <a:p>
            <a:fld id="{1A4553B1-0B70-4428-BFD2-DED7DD0E43B6}" type="slidenum">
              <a:rPr lang="en-US" smtClean="0">
                <a:solidFill>
                  <a:srgbClr val="000000"/>
                </a:solidFill>
                <a:ea typeface="Osaka"/>
                <a:cs typeface="Osaka"/>
              </a:rPr>
              <a:pPr/>
              <a:t>30</a:t>
            </a:fld>
            <a:endParaRPr lang="en-US" dirty="0"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1FBBE115-E358-44B8-B1B5-91537A8E1D48}" type="datetime1">
              <a:rPr lang="en-US"/>
              <a:pPr>
                <a:defRPr/>
              </a:pPr>
              <a:t>2/16/2012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E5E1E4-52C6-4B9D-BF65-A452EA02563D}" type="datetimeFigureOut">
              <a:rPr lang="en-US" smtClean="0"/>
              <a:pPr/>
              <a:t>2/16/2012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E5E1E4-52C6-4B9D-BF65-A452EA02563D}" type="datetimeFigureOut">
              <a:rPr lang="en-US" smtClean="0"/>
              <a:pPr/>
              <a:t>2/16/2012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E5E1E4-52C6-4B9D-BF65-A452EA02563D}" type="datetimeFigureOut">
              <a:rPr lang="en-US" smtClean="0"/>
              <a:pPr/>
              <a:t>2/16/2012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E5E1E4-52C6-4B9D-BF65-A452EA02563D}" type="datetimeFigureOut">
              <a:rPr lang="en-US" smtClean="0"/>
              <a:pPr/>
              <a:t>2/16/2012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E5E1E4-52C6-4B9D-BF65-A452EA02563D}" type="datetimeFigureOut">
              <a:rPr lang="en-US" smtClean="0"/>
              <a:pPr/>
              <a:t>2/16/2012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E5E1E4-52C6-4B9D-BF65-A452EA02563D}" type="datetimeFigureOut">
              <a:rPr lang="en-US" smtClean="0"/>
              <a:pPr/>
              <a:t>2/16/2012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E5E1E4-52C6-4B9D-BF65-A452EA02563D}" type="datetimeFigureOut">
              <a:rPr lang="en-US" smtClean="0"/>
              <a:pPr/>
              <a:t>2/16/2012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E5E1E4-52C6-4B9D-BF65-A452EA02563D}" type="datetimeFigureOut">
              <a:rPr lang="en-US" smtClean="0"/>
              <a:pPr/>
              <a:t>2/16/2012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E5E1E4-52C6-4B9D-BF65-A452EA02563D}" type="datetimeFigureOut">
              <a:rPr lang="en-US" smtClean="0"/>
              <a:pPr/>
              <a:t>2/16/2012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E5E1E4-52C6-4B9D-BF65-A452EA02563D}" type="datetimeFigureOut">
              <a:rPr lang="en-US" smtClean="0"/>
              <a:pPr/>
              <a:t>2/16/2012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E5E1E4-52C6-4B9D-BF65-A452EA02563D}" type="datetimeFigureOut">
              <a:rPr lang="en-US" smtClean="0"/>
              <a:pPr/>
              <a:t>2/16/2012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5E1E4-52C6-4B9D-BF65-A452EA02563D}" type="datetimeFigureOut">
              <a:rPr lang="en-US" smtClean="0"/>
              <a:pPr/>
              <a:t>2/16/2012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36CDD8-D427-4289-B2BF-386155F51F1F}" type="slidenum">
              <a:rPr lang="en-US" smtClean="0"/>
              <a:pPr/>
              <a:t>‹#›</a:t>
            </a:fld>
            <a:endParaRPr lang="en-US" dirty="0"/>
          </a:p>
        </p:txBody>
      </p:sp>
      <p:pic>
        <p:nvPicPr>
          <p:cNvPr id="7" name="Picture 7" descr="SU_Seal_Card_pos"/>
          <p:cNvPicPr>
            <a:picLocks noChangeAspect="1" noChangeArrowheads="1"/>
          </p:cNvPicPr>
          <p:nvPr/>
        </p:nvPicPr>
        <p:blipFill>
          <a:blip r:embed="rId15" cstate="print">
            <a:lum bright="90000" contrast="-66000"/>
          </a:blip>
          <a:srcRect t="12334" r="34000"/>
          <a:stretch>
            <a:fillRect/>
          </a:stretch>
        </p:blipFill>
        <p:spPr bwMode="auto">
          <a:xfrm>
            <a:off x="5032375" y="0"/>
            <a:ext cx="4111625" cy="5713413"/>
          </a:xfrm>
          <a:prstGeom prst="rect">
            <a:avLst/>
          </a:prstGeom>
          <a:noFill/>
          <a:ln w="9525">
            <a:noFill/>
            <a:miter lim="800000"/>
            <a:headEnd/>
            <a:tailEnd/>
          </a:ln>
        </p:spPr>
      </p:pic>
      <p:sp>
        <p:nvSpPr>
          <p:cNvPr id="8" name="Text Box 9"/>
          <p:cNvSpPr txBox="1">
            <a:spLocks noChangeArrowheads="1"/>
          </p:cNvSpPr>
          <p:nvPr/>
        </p:nvSpPr>
        <p:spPr bwMode="auto">
          <a:xfrm>
            <a:off x="0" y="6327775"/>
            <a:ext cx="9144000" cy="530225"/>
          </a:xfrm>
          <a:prstGeom prst="rect">
            <a:avLst/>
          </a:prstGeom>
          <a:solidFill>
            <a:srgbClr val="7A0000"/>
          </a:solidFill>
          <a:ln w="9525">
            <a:noFill/>
            <a:miter lim="800000"/>
            <a:headEnd/>
            <a:tailEnd/>
          </a:ln>
          <a:effectLst/>
        </p:spPr>
        <p:txBody>
          <a:bodyPr tIns="182880"/>
          <a:lstStyle/>
          <a:p>
            <a:pPr algn="l" eaLnBrk="1" hangingPunct="1">
              <a:lnSpc>
                <a:spcPct val="70000"/>
              </a:lnSpc>
              <a:spcBef>
                <a:spcPct val="50000"/>
              </a:spcBef>
              <a:buFontTx/>
              <a:buNone/>
              <a:defRPr/>
            </a:pPr>
            <a:r>
              <a:rPr lang="en-US" sz="2000" b="1" dirty="0">
                <a:solidFill>
                  <a:srgbClr val="FFFFFF"/>
                </a:solidFill>
                <a:latin typeface="Gill Sans Light" pitchFamily="1" charset="0"/>
                <a:ea typeface="+mn-ea"/>
                <a:cs typeface="+mn-cs"/>
              </a:rPr>
              <a:t>Office of Postdoctoral </a:t>
            </a:r>
            <a:r>
              <a:rPr lang="en-US" sz="2000" b="1" dirty="0" smtClean="0">
                <a:solidFill>
                  <a:srgbClr val="FFFFFF"/>
                </a:solidFill>
                <a:latin typeface="Gill Sans Light" pitchFamily="1" charset="0"/>
                <a:ea typeface="+mn-ea"/>
                <a:cs typeface="+mn-cs"/>
              </a:rPr>
              <a:t>Affairs			          </a:t>
            </a:r>
            <a:r>
              <a:rPr lang="en-US" sz="2000" b="1" i="0" dirty="0" smtClean="0">
                <a:solidFill>
                  <a:srgbClr val="FFFFFF"/>
                </a:solidFill>
                <a:latin typeface="Gill Sans Light" pitchFamily="1" charset="0"/>
                <a:ea typeface="+mn-ea"/>
                <a:cs typeface="+mn-cs"/>
              </a:rPr>
              <a:t>postdocs.stanford.edu  </a:t>
            </a:r>
            <a:r>
              <a:rPr lang="en-US" sz="2000" b="1" dirty="0" smtClean="0">
                <a:solidFill>
                  <a:srgbClr val="FFFFFF"/>
                </a:solidFill>
                <a:latin typeface="Gill Sans Light" pitchFamily="1" charset="0"/>
                <a:ea typeface="+mn-ea"/>
                <a:cs typeface="+mn-cs"/>
              </a:rPr>
              <a:t>                                             </a:t>
            </a:r>
            <a:endParaRPr lang="en-US" sz="1800" dirty="0">
              <a:solidFill>
                <a:srgbClr val="000000"/>
              </a:solidFill>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690" r:id="rId12"/>
    <p:sldLayoutId id="214748369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postdocs.stanford.edu/admin/PeopleSoft_Project.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postdocs.stanford.edu/admin/profdev.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www.nationalpostdoc.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 y="3657600"/>
            <a:ext cx="8534400" cy="1200150"/>
          </a:xfrm>
          <a:prstGeom prst="rect">
            <a:avLst/>
          </a:prstGeom>
          <a:noFill/>
        </p:spPr>
        <p:txBody>
          <a:bodyPr>
            <a:spAutoFit/>
          </a:bodyPr>
          <a:lstStyle/>
          <a:p>
            <a:pPr algn="ctr" eaLnBrk="1" hangingPunct="1">
              <a:spcBef>
                <a:spcPct val="0"/>
              </a:spcBef>
              <a:buFontTx/>
              <a:buNone/>
              <a:defRPr/>
            </a:pPr>
            <a:r>
              <a:rPr lang="en-US" sz="2400" b="1" dirty="0" smtClean="0">
                <a:solidFill>
                  <a:srgbClr val="000000"/>
                </a:solidFill>
                <a:latin typeface="Book Antiqua" pitchFamily="18" charset="0"/>
                <a:ea typeface="+mj-ea"/>
                <a:cs typeface="+mj-cs"/>
              </a:rPr>
              <a:t>February 16, 2012</a:t>
            </a:r>
            <a:endParaRPr lang="en-US" sz="2400" b="1" dirty="0">
              <a:solidFill>
                <a:srgbClr val="000000"/>
              </a:solidFill>
              <a:latin typeface="Book Antiqua" pitchFamily="18" charset="0"/>
              <a:ea typeface="+mj-ea"/>
              <a:cs typeface="+mj-cs"/>
            </a:endParaRPr>
          </a:p>
          <a:p>
            <a:pPr algn="ctr" eaLnBrk="1" hangingPunct="1">
              <a:spcBef>
                <a:spcPct val="0"/>
              </a:spcBef>
              <a:buFontTx/>
              <a:buNone/>
              <a:defRPr/>
            </a:pPr>
            <a:r>
              <a:rPr lang="en-US" sz="2400" b="1" dirty="0">
                <a:solidFill>
                  <a:srgbClr val="000000"/>
                </a:solidFill>
                <a:latin typeface="Book Antiqua" pitchFamily="18" charset="0"/>
                <a:ea typeface="+mj-ea"/>
                <a:cs typeface="+mj-cs"/>
              </a:rPr>
              <a:t>10:00 a.m. – 11:30 a.m.</a:t>
            </a:r>
          </a:p>
          <a:p>
            <a:pPr algn="ctr" eaLnBrk="1" hangingPunct="1">
              <a:spcBef>
                <a:spcPct val="0"/>
              </a:spcBef>
              <a:buFontTx/>
              <a:buNone/>
              <a:defRPr/>
            </a:pPr>
            <a:r>
              <a:rPr lang="en-US" sz="2400" b="1" dirty="0" smtClean="0">
                <a:solidFill>
                  <a:srgbClr val="000000"/>
                </a:solidFill>
                <a:latin typeface="Book Antiqua" pitchFamily="18" charset="0"/>
                <a:ea typeface="+mj-ea"/>
                <a:cs typeface="+mj-cs"/>
              </a:rPr>
              <a:t>LKSC 130</a:t>
            </a:r>
            <a:endParaRPr lang="en-US" sz="2400" b="1" dirty="0">
              <a:solidFill>
                <a:srgbClr val="000000"/>
              </a:solidFill>
              <a:latin typeface="Book Antiqua" pitchFamily="18" charset="0"/>
              <a:ea typeface="+mj-ea"/>
              <a:cs typeface="+mj-cs"/>
            </a:endParaRPr>
          </a:p>
        </p:txBody>
      </p:sp>
      <p:sp>
        <p:nvSpPr>
          <p:cNvPr id="3075" name="TextBox 4"/>
          <p:cNvSpPr txBox="1">
            <a:spLocks noChangeArrowheads="1"/>
          </p:cNvSpPr>
          <p:nvPr/>
        </p:nvSpPr>
        <p:spPr bwMode="auto">
          <a:xfrm>
            <a:off x="604838" y="1706563"/>
            <a:ext cx="7577137" cy="1447800"/>
          </a:xfrm>
          <a:prstGeom prst="rect">
            <a:avLst/>
          </a:prstGeom>
          <a:noFill/>
          <a:ln w="9525">
            <a:noFill/>
            <a:miter lim="800000"/>
            <a:headEnd/>
            <a:tailEnd/>
          </a:ln>
        </p:spPr>
        <p:txBody>
          <a:bodyPr>
            <a:spAutoFit/>
          </a:bodyPr>
          <a:lstStyle/>
          <a:p>
            <a:pPr algn="ctr" eaLnBrk="1" hangingPunct="1">
              <a:spcBef>
                <a:spcPct val="0"/>
              </a:spcBef>
              <a:buFontTx/>
              <a:buNone/>
            </a:pPr>
            <a:r>
              <a:rPr lang="en-US" sz="4400" b="1" dirty="0">
                <a:solidFill>
                  <a:srgbClr val="000000"/>
                </a:solidFill>
                <a:latin typeface="Book Antiqua" pitchFamily="18" charset="0"/>
              </a:rPr>
              <a:t>Postdoctoral Administrators</a:t>
            </a:r>
          </a:p>
          <a:p>
            <a:pPr algn="ctr" eaLnBrk="1" hangingPunct="1">
              <a:spcBef>
                <a:spcPct val="0"/>
              </a:spcBef>
              <a:buFontTx/>
              <a:buNone/>
            </a:pPr>
            <a:r>
              <a:rPr lang="en-US" sz="4400" b="1" dirty="0">
                <a:solidFill>
                  <a:srgbClr val="000000"/>
                </a:solidFill>
                <a:latin typeface="Book Antiqua" pitchFamily="18" charset="0"/>
              </a:rPr>
              <a:t>Quarterly Meeting</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Reminder: 30-day Termination Policy</a:t>
            </a:r>
            <a:endParaRPr lang="en-US" dirty="0"/>
          </a:p>
        </p:txBody>
      </p:sp>
      <p:sp>
        <p:nvSpPr>
          <p:cNvPr id="3" name="Content Placeholder 2"/>
          <p:cNvSpPr>
            <a:spLocks noGrp="1"/>
          </p:cNvSpPr>
          <p:nvPr>
            <p:ph idx="1"/>
          </p:nvPr>
        </p:nvSpPr>
        <p:spPr>
          <a:xfrm>
            <a:off x="304800" y="1371600"/>
            <a:ext cx="8229600" cy="4525963"/>
          </a:xfrm>
        </p:spPr>
        <p:txBody>
          <a:bodyPr>
            <a:normAutofit fontScale="92500" lnSpcReduction="20000"/>
          </a:bodyPr>
          <a:lstStyle/>
          <a:p>
            <a:pPr marL="514350" indent="-514350">
              <a:buFont typeface="+mj-lt"/>
              <a:buAutoNum type="arabicPeriod"/>
            </a:pPr>
            <a:r>
              <a:rPr lang="en-US" dirty="0" smtClean="0"/>
              <a:t>As stated on Termination Form in Workflow: </a:t>
            </a:r>
          </a:p>
          <a:p>
            <a:pPr marL="914400" lvl="1" indent="-514350"/>
            <a:r>
              <a:rPr lang="en-US" dirty="0" smtClean="0"/>
              <a:t>This form should be completed and sent to OPA 30 days prior to termination. Any insurance charges incurred for an untimely termination are the responsibility of the department in which the Postdoctoral Fellow is terminating.</a:t>
            </a:r>
          </a:p>
          <a:p>
            <a:pPr marL="514350" indent="-514350">
              <a:buFont typeface="+mj-lt"/>
              <a:buAutoNum type="arabicPeriod"/>
            </a:pPr>
            <a:r>
              <a:rPr lang="en-US" dirty="0" smtClean="0"/>
              <a:t>Submit </a:t>
            </a:r>
            <a:r>
              <a:rPr lang="en-US" u="sng" dirty="0" smtClean="0"/>
              <a:t>within 30 </a:t>
            </a:r>
            <a:r>
              <a:rPr lang="en-US" u="sng" dirty="0" smtClean="0"/>
              <a:t>days prior </a:t>
            </a:r>
            <a:r>
              <a:rPr lang="en-US" dirty="0" smtClean="0"/>
              <a:t>to last day of work or earlier.  The earlier, the better!!!</a:t>
            </a:r>
          </a:p>
          <a:p>
            <a:pPr marL="514350" indent="-514350">
              <a:buFont typeface="+mj-lt"/>
              <a:buAutoNum type="arabicPeriod"/>
            </a:pPr>
            <a:r>
              <a:rPr lang="en-US" dirty="0" smtClean="0"/>
              <a:t>You must amend the J1 end date if necessary. </a:t>
            </a:r>
          </a:p>
          <a:p>
            <a:pPr marL="514350" indent="-514350">
              <a:buFont typeface="+mj-lt"/>
              <a:buAutoNum type="arabicPeriod"/>
            </a:pPr>
            <a:r>
              <a:rPr lang="en-US" dirty="0" smtClean="0"/>
              <a:t>If a late termination is submitted, benefits charges may not be reversible.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Appointment and Funding Reviews</a:t>
            </a:r>
            <a:endParaRPr lang="en-US" dirty="0"/>
          </a:p>
        </p:txBody>
      </p:sp>
      <p:sp>
        <p:nvSpPr>
          <p:cNvPr id="3" name="Content Placeholder 2"/>
          <p:cNvSpPr>
            <a:spLocks noGrp="1"/>
          </p:cNvSpPr>
          <p:nvPr>
            <p:ph type="subTitle" idx="1"/>
          </p:nvPr>
        </p:nvSpPr>
        <p:spPr/>
        <p:txBody>
          <a:bodyPr/>
          <a:lstStyle/>
          <a:p>
            <a:r>
              <a:rPr lang="en-US" dirty="0" smtClean="0"/>
              <a:t>Al Murray and Tammy Wilson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Appointment and Funding Reviews</a:t>
            </a:r>
            <a:endParaRPr lang="en-US" dirty="0"/>
          </a:p>
        </p:txBody>
      </p:sp>
      <p:sp>
        <p:nvSpPr>
          <p:cNvPr id="3" name="Content Placeholder 2"/>
          <p:cNvSpPr>
            <a:spLocks noGrp="1"/>
          </p:cNvSpPr>
          <p:nvPr>
            <p:ph idx="1"/>
          </p:nvPr>
        </p:nvSpPr>
        <p:spPr>
          <a:xfrm>
            <a:off x="457200" y="1600201"/>
            <a:ext cx="8229600" cy="3276599"/>
          </a:xfrm>
        </p:spPr>
        <p:txBody>
          <a:bodyPr/>
          <a:lstStyle/>
          <a:p>
            <a:r>
              <a:rPr lang="en-US" b="1" dirty="0" smtClean="0"/>
              <a:t>Purpose:</a:t>
            </a:r>
          </a:p>
          <a:p>
            <a:pPr lvl="1"/>
            <a:r>
              <a:rPr lang="en-US" dirty="0" smtClean="0"/>
              <a:t>Stanford should have current appointment records for all postdoctoral scholars and ensure that minimum funding requirements are met, in order to meet its stated policies and obligations internally and be in line labor and immigration regulations.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Appointment and Funding Reviews</a:t>
            </a:r>
            <a:endParaRPr lang="en-US" dirty="0"/>
          </a:p>
        </p:txBody>
      </p:sp>
      <p:sp>
        <p:nvSpPr>
          <p:cNvPr id="3" name="Content Placeholder 2"/>
          <p:cNvSpPr>
            <a:spLocks noGrp="1"/>
          </p:cNvSpPr>
          <p:nvPr>
            <p:ph idx="1"/>
          </p:nvPr>
        </p:nvSpPr>
        <p:spPr>
          <a:xfrm>
            <a:off x="457200" y="1600200"/>
            <a:ext cx="8229600" cy="4343399"/>
          </a:xfrm>
        </p:spPr>
        <p:txBody>
          <a:bodyPr>
            <a:normAutofit/>
          </a:bodyPr>
          <a:lstStyle/>
          <a:p>
            <a:r>
              <a:rPr lang="en-US" sz="2800" dirty="0" smtClean="0"/>
              <a:t>OPA will conduct quarterly reviews to better help you follow University policy.</a:t>
            </a:r>
          </a:p>
          <a:p>
            <a:r>
              <a:rPr lang="en-US" sz="2800" dirty="0" smtClean="0"/>
              <a:t>Your Postdoctoral Services Manager will send you detailed instructions and spreadsheets of those records that need action.</a:t>
            </a:r>
          </a:p>
          <a:p>
            <a:r>
              <a:rPr lang="en-US" sz="2800" dirty="0" smtClean="0"/>
              <a:t>Please complete and route the required Change Request or Termination as soon as possible.</a:t>
            </a:r>
          </a:p>
          <a:p>
            <a:r>
              <a:rPr lang="en-US" sz="2800" dirty="0" smtClean="0"/>
              <a:t>Please submit questions via HelpSU and you will receive a timely response.</a:t>
            </a:r>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Highlights of New Terms of Appointments Policy </a:t>
            </a:r>
            <a:endParaRPr lang="en-US" dirty="0"/>
          </a:p>
        </p:txBody>
      </p:sp>
      <p:sp>
        <p:nvSpPr>
          <p:cNvPr id="3" name="Subtitle 2"/>
          <p:cNvSpPr>
            <a:spLocks noGrp="1"/>
          </p:cNvSpPr>
          <p:nvPr>
            <p:ph type="subTitle" idx="1"/>
          </p:nvPr>
        </p:nvSpPr>
        <p:spPr/>
        <p:txBody>
          <a:bodyPr/>
          <a:lstStyle/>
          <a:p>
            <a:r>
              <a:rPr lang="en-US" dirty="0" smtClean="0"/>
              <a:t>Rania Sanford</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Postdoc Well-Being</a:t>
            </a:r>
            <a:endParaRPr lang="en-US" dirty="0"/>
          </a:p>
        </p:txBody>
      </p:sp>
      <p:sp>
        <p:nvSpPr>
          <p:cNvPr id="3" name="Subtitle 2"/>
          <p:cNvSpPr>
            <a:spLocks noGrp="1"/>
          </p:cNvSpPr>
          <p:nvPr>
            <p:ph idx="1"/>
          </p:nvPr>
        </p:nvSpPr>
        <p:spPr>
          <a:xfrm>
            <a:off x="457200" y="1244010"/>
            <a:ext cx="8229600" cy="4882154"/>
          </a:xfrm>
        </p:spPr>
        <p:txBody>
          <a:bodyPr>
            <a:normAutofit fontScale="92500" lnSpcReduction="10000"/>
          </a:bodyPr>
          <a:lstStyle/>
          <a:p>
            <a:r>
              <a:rPr lang="en-US" dirty="0" smtClean="0"/>
              <a:t>Resources for Concerns, Complaints </a:t>
            </a:r>
            <a:r>
              <a:rPr lang="en-US" smtClean="0"/>
              <a:t>and Issues</a:t>
            </a:r>
            <a:r>
              <a:rPr lang="en-US" dirty="0" smtClean="0"/>
              <a:t>—</a:t>
            </a:r>
          </a:p>
          <a:p>
            <a:pPr lvl="1"/>
            <a:r>
              <a:rPr lang="en-US" dirty="0" smtClean="0"/>
              <a:t>You!  </a:t>
            </a:r>
          </a:p>
          <a:p>
            <a:pPr lvl="1"/>
            <a:r>
              <a:rPr lang="en-US" dirty="0" smtClean="0"/>
              <a:t>OPA Assistant Dean</a:t>
            </a:r>
          </a:p>
          <a:p>
            <a:pPr lvl="1"/>
            <a:r>
              <a:rPr lang="en-US" dirty="0" smtClean="0"/>
              <a:t>Help Center</a:t>
            </a:r>
          </a:p>
          <a:p>
            <a:pPr lvl="1"/>
            <a:r>
              <a:rPr lang="en-US" dirty="0" smtClean="0"/>
              <a:t>Mental health benefit through benefits</a:t>
            </a:r>
          </a:p>
          <a:p>
            <a:r>
              <a:rPr lang="en-US" dirty="0" smtClean="0"/>
              <a:t>In Case of a Crisis – Immediate Help?</a:t>
            </a:r>
          </a:p>
          <a:p>
            <a:r>
              <a:rPr lang="en-US" dirty="0" smtClean="0"/>
              <a:t>Be Safe Than Sorry.  If you suspect a distressed </a:t>
            </a:r>
            <a:r>
              <a:rPr lang="en-US" dirty="0" err="1" smtClean="0"/>
              <a:t>postdoc</a:t>
            </a:r>
            <a:r>
              <a:rPr lang="en-US" dirty="0" smtClean="0"/>
              <a:t>.  Reach out to him/her.  </a:t>
            </a:r>
          </a:p>
          <a:p>
            <a:r>
              <a:rPr lang="en-US" dirty="0" smtClean="0"/>
              <a:t>Call Rania to talk about it… even if you do not have a specific incident.</a:t>
            </a:r>
          </a:p>
          <a:p>
            <a:pPr>
              <a:buNone/>
            </a:pP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Benefits</a:t>
            </a:r>
            <a:endParaRPr lang="en-US" dirty="0"/>
          </a:p>
        </p:txBody>
      </p:sp>
      <p:sp>
        <p:nvSpPr>
          <p:cNvPr id="5" name="Subtitle 4"/>
          <p:cNvSpPr>
            <a:spLocks noGrp="1"/>
          </p:cNvSpPr>
          <p:nvPr>
            <p:ph type="subTitle" idx="1"/>
          </p:nvPr>
        </p:nvSpPr>
        <p:spPr/>
        <p:txBody>
          <a:bodyPr/>
          <a:lstStyle/>
          <a:p>
            <a:r>
              <a:rPr lang="en-US" dirty="0" smtClean="0"/>
              <a:t>Sandra DeGaine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Postdoc Benefits</a:t>
            </a:r>
            <a:endParaRPr lang="en-US" dirty="0"/>
          </a:p>
        </p:txBody>
      </p:sp>
      <p:sp>
        <p:nvSpPr>
          <p:cNvPr id="3" name="Subtitle 2"/>
          <p:cNvSpPr>
            <a:spLocks noGrp="1"/>
          </p:cNvSpPr>
          <p:nvPr>
            <p:ph idx="1"/>
          </p:nvPr>
        </p:nvSpPr>
        <p:spPr>
          <a:xfrm>
            <a:off x="457200" y="1143000"/>
            <a:ext cx="8229600" cy="4983163"/>
          </a:xfrm>
        </p:spPr>
        <p:txBody>
          <a:bodyPr>
            <a:normAutofit lnSpcReduction="10000"/>
          </a:bodyPr>
          <a:lstStyle/>
          <a:p>
            <a:r>
              <a:rPr lang="en-US" dirty="0" smtClean="0"/>
              <a:t>New medical insurer: Blue Shield EPO and PPO</a:t>
            </a:r>
          </a:p>
          <a:p>
            <a:r>
              <a:rPr lang="en-US" dirty="0" smtClean="0"/>
              <a:t>Dependent Audit and Waiver Audit</a:t>
            </a:r>
          </a:p>
          <a:p>
            <a:r>
              <a:rPr lang="en-US" dirty="0" smtClean="0"/>
              <a:t>Adverse action emails: Administrators will be copied, please forward to the postdoc</a:t>
            </a:r>
          </a:p>
          <a:p>
            <a:r>
              <a:rPr lang="en-US" dirty="0" smtClean="0"/>
              <a:t>Past due balances: training certificates will be withheld by the OPA if the </a:t>
            </a:r>
            <a:r>
              <a:rPr lang="en-US" dirty="0" err="1" smtClean="0"/>
              <a:t>postdoc</a:t>
            </a:r>
            <a:r>
              <a:rPr lang="en-US" dirty="0" smtClean="0"/>
              <a:t> has an outstanding balance with the University</a:t>
            </a:r>
          </a:p>
          <a:p>
            <a:r>
              <a:rPr lang="en-US" dirty="0" smtClean="0"/>
              <a:t>UHR move to Porter Drive: Orientations will continue on campus; Cecy office hours in G19</a:t>
            </a:r>
          </a:p>
          <a:p>
            <a:r>
              <a:rPr lang="en-US" dirty="0" smtClean="0"/>
              <a:t>Postdoc pregnancy meetings feedback</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New Resources</a:t>
            </a:r>
            <a:endParaRPr lang="en-US" b="1" dirty="0"/>
          </a:p>
        </p:txBody>
      </p:sp>
      <p:sp>
        <p:nvSpPr>
          <p:cNvPr id="3" name="Subtitle 2"/>
          <p:cNvSpPr>
            <a:spLocks noGrp="1"/>
          </p:cNvSpPr>
          <p:nvPr>
            <p:ph type="subTitle" idx="1"/>
          </p:nvPr>
        </p:nvSpPr>
        <p:spPr/>
        <p:txBody>
          <a:bodyPr>
            <a:normAutofit fontScale="92500"/>
          </a:bodyPr>
          <a:lstStyle/>
          <a:p>
            <a:r>
              <a:rPr lang="en-US" dirty="0" smtClean="0"/>
              <a:t>NSF-NIH Survey – Shannon Monahan</a:t>
            </a:r>
          </a:p>
          <a:p>
            <a:r>
              <a:rPr lang="en-US" dirty="0" smtClean="0"/>
              <a:t>Postdoc Handbook and other OPA Website Updates – Annelies Ransome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NSF-NIH 2011 Reports</a:t>
            </a:r>
            <a:endParaRPr lang="en-US" b="1" dirty="0"/>
          </a:p>
        </p:txBody>
      </p:sp>
      <p:sp>
        <p:nvSpPr>
          <p:cNvPr id="3" name="Content Placeholder 2"/>
          <p:cNvSpPr>
            <a:spLocks noGrp="1"/>
          </p:cNvSpPr>
          <p:nvPr>
            <p:ph idx="1"/>
          </p:nvPr>
        </p:nvSpPr>
        <p:spPr/>
        <p:txBody>
          <a:bodyPr>
            <a:normAutofit fontScale="85000" lnSpcReduction="20000"/>
          </a:bodyPr>
          <a:lstStyle/>
          <a:p>
            <a:pPr>
              <a:spcAft>
                <a:spcPts val="600"/>
              </a:spcAft>
            </a:pPr>
            <a:r>
              <a:rPr lang="en-US" sz="3100" dirty="0" smtClean="0"/>
              <a:t>Intended to help administrators with yearly Survey of Graduate Student and Postdoctorates in Science and Engineering reporting</a:t>
            </a:r>
          </a:p>
          <a:p>
            <a:pPr>
              <a:spcAft>
                <a:spcPts val="600"/>
              </a:spcAft>
            </a:pPr>
            <a:r>
              <a:rPr lang="en-US" sz="3100" dirty="0" smtClean="0"/>
              <a:t>ReportMart1 &gt; Graduate Financial Support &gt;                 GFS NSF-NIH Reports &gt; GFS NSF-NIH 2011 Reports &gt;   NSF-NIH 2011 Data for Postdocs (PS_GFS100c)</a:t>
            </a:r>
          </a:p>
          <a:p>
            <a:pPr>
              <a:spcAft>
                <a:spcPts val="600"/>
              </a:spcAft>
            </a:pPr>
            <a:r>
              <a:rPr lang="en-US" sz="3100" dirty="0" smtClean="0"/>
              <a:t>Includes data for Autumn 2011 quarter only</a:t>
            </a:r>
          </a:p>
          <a:p>
            <a:r>
              <a:rPr lang="en-US" sz="3100" dirty="0" smtClean="0"/>
              <a:t>Reports include:</a:t>
            </a:r>
          </a:p>
          <a:p>
            <a:pPr lvl="1"/>
            <a:r>
              <a:rPr lang="en-US" sz="2600" dirty="0" smtClean="0"/>
              <a:t>Aid Results: all data, tabular format</a:t>
            </a:r>
          </a:p>
          <a:p>
            <a:pPr lvl="1"/>
            <a:r>
              <a:rPr lang="en-US" sz="2600" dirty="0" smtClean="0"/>
              <a:t>Fulltime Students Financial Summary: type of financial support</a:t>
            </a:r>
          </a:p>
          <a:p>
            <a:pPr lvl="1"/>
            <a:r>
              <a:rPr lang="en-US" sz="2600" dirty="0" smtClean="0"/>
              <a:t>Race/Ethnicity Summary: gender, race &amp; ethnicity</a:t>
            </a:r>
          </a:p>
          <a:p>
            <a:pPr lvl="1"/>
            <a:r>
              <a:rPr lang="en-US" sz="2600" dirty="0" smtClean="0"/>
              <a:t>NSF/NIH Detail by Student: a cleaner pivot version of Aid Results</a:t>
            </a:r>
            <a:endParaRPr lang="en-US"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algn="l" eaLnBrk="1" hangingPunct="1">
              <a:defRPr/>
            </a:pPr>
            <a:r>
              <a:rPr lang="en-US" b="1" dirty="0" smtClean="0">
                <a:solidFill>
                  <a:srgbClr val="C00000"/>
                </a:solidFill>
                <a:latin typeface="Gill Sans Light" pitchFamily="1" charset="0"/>
                <a:cs typeface="+mj-cs"/>
              </a:rPr>
              <a:t>     Agenda</a:t>
            </a:r>
            <a:endParaRPr lang="en-US" sz="4000" dirty="0">
              <a:solidFill>
                <a:srgbClr val="C00000"/>
              </a:solidFill>
              <a:latin typeface="Arial Unicode MS" pitchFamily="34" charset="-128"/>
              <a:cs typeface="+mj-cs"/>
            </a:endParaRPr>
          </a:p>
        </p:txBody>
      </p:sp>
      <p:sp>
        <p:nvSpPr>
          <p:cNvPr id="4099"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dirty="0"/>
          </a:p>
        </p:txBody>
      </p:sp>
      <p:sp>
        <p:nvSpPr>
          <p:cNvPr id="4100" name="Text Box 15"/>
          <p:cNvSpPr txBox="1">
            <a:spLocks noChangeArrowheads="1"/>
          </p:cNvSpPr>
          <p:nvPr/>
        </p:nvSpPr>
        <p:spPr bwMode="auto">
          <a:xfrm>
            <a:off x="346075" y="1038738"/>
            <a:ext cx="8493125" cy="5022914"/>
          </a:xfrm>
          <a:prstGeom prst="rect">
            <a:avLst/>
          </a:prstGeom>
          <a:noFill/>
          <a:ln w="9525">
            <a:noFill/>
            <a:miter lim="800000"/>
            <a:headEnd/>
            <a:tailEnd/>
          </a:ln>
        </p:spPr>
        <p:txBody>
          <a:bodyPr wrap="square">
            <a:spAutoFit/>
          </a:bodyPr>
          <a:lstStyle/>
          <a:p>
            <a:pPr marL="514350" indent="-514350"/>
            <a:r>
              <a:rPr lang="en-US" sz="1800" b="1" dirty="0" smtClean="0"/>
              <a:t>Program Updates</a:t>
            </a:r>
            <a:endParaRPr lang="en-US" sz="1800" dirty="0" smtClean="0"/>
          </a:p>
          <a:p>
            <a:pPr marL="514350" indent="-514350"/>
            <a:r>
              <a:rPr lang="en-US" sz="1800" b="1" dirty="0" smtClean="0"/>
              <a:t>Visiting Student Researcher (VSR) Procedure</a:t>
            </a:r>
            <a:endParaRPr lang="en-US" sz="1800" dirty="0" smtClean="0"/>
          </a:p>
          <a:p>
            <a:pPr marL="514350" indent="-514350"/>
            <a:r>
              <a:rPr lang="en-US" sz="1800" b="1" dirty="0" smtClean="0"/>
              <a:t>30-Day Termination Policy</a:t>
            </a:r>
            <a:endParaRPr lang="en-US" sz="1800" dirty="0" smtClean="0"/>
          </a:p>
          <a:p>
            <a:pPr marL="514350" indent="-514350"/>
            <a:r>
              <a:rPr lang="en-US" sz="1800" b="1" dirty="0" smtClean="0"/>
              <a:t>Appointment and Funding Reviews</a:t>
            </a:r>
          </a:p>
          <a:p>
            <a:pPr marL="514350" indent="-514350"/>
            <a:r>
              <a:rPr lang="en-US" sz="1800" b="1" dirty="0" smtClean="0"/>
              <a:t>Highlights of New Terms of Appointments Policy</a:t>
            </a:r>
            <a:endParaRPr lang="en-US" sz="1800" dirty="0" smtClean="0"/>
          </a:p>
          <a:p>
            <a:pPr marL="514350" indent="-514350"/>
            <a:r>
              <a:rPr lang="en-US" sz="1800" b="1" dirty="0" smtClean="0"/>
              <a:t>Where to go for Concerns, Complaints and Other Similar Issues</a:t>
            </a:r>
            <a:endParaRPr lang="en-US" sz="1800" dirty="0" smtClean="0"/>
          </a:p>
          <a:p>
            <a:pPr marL="514350" indent="-514350"/>
            <a:r>
              <a:rPr lang="en-US" sz="1800" b="1" dirty="0" smtClean="0"/>
              <a:t>Benefits </a:t>
            </a:r>
          </a:p>
          <a:p>
            <a:pPr marL="514350" indent="-514350"/>
            <a:r>
              <a:rPr lang="en-US" sz="1800" b="1" dirty="0" smtClean="0"/>
              <a:t>New Resources:</a:t>
            </a:r>
          </a:p>
          <a:p>
            <a:pPr lvl="1"/>
            <a:r>
              <a:rPr lang="en-US" sz="1800" dirty="0" smtClean="0"/>
              <a:t>        NSF/NIH Survey in </a:t>
            </a:r>
            <a:r>
              <a:rPr lang="en-US" sz="1800" dirty="0" err="1" smtClean="0"/>
              <a:t>ReportMart</a:t>
            </a:r>
            <a:endParaRPr lang="en-US" sz="1800" dirty="0" smtClean="0"/>
          </a:p>
          <a:p>
            <a:pPr lvl="1"/>
            <a:r>
              <a:rPr lang="en-US" sz="1800" dirty="0" smtClean="0"/>
              <a:t>        Postdoc Handbook and other OPA Website Updates </a:t>
            </a:r>
            <a:endParaRPr lang="en-US" sz="1800" b="1" dirty="0" smtClean="0"/>
          </a:p>
          <a:p>
            <a:r>
              <a:rPr lang="en-US" sz="1800" b="1" dirty="0" smtClean="0"/>
              <a:t>       PeopleSoft Update</a:t>
            </a:r>
          </a:p>
          <a:p>
            <a:pPr marL="971550" lvl="1" indent="-514350"/>
            <a:r>
              <a:rPr lang="en-US" sz="1800" dirty="0" smtClean="0"/>
              <a:t>New User Interface – AXESS</a:t>
            </a:r>
          </a:p>
          <a:p>
            <a:pPr marL="971550" lvl="1" indent="-514350"/>
            <a:r>
              <a:rPr lang="en-US" sz="1800" dirty="0" smtClean="0"/>
              <a:t>PD Web Forms Update</a:t>
            </a:r>
            <a:r>
              <a:rPr lang="en-US" sz="1800" b="1" dirty="0" smtClean="0"/>
              <a:t> </a:t>
            </a:r>
          </a:p>
          <a:p>
            <a:pPr marL="514350" indent="-514350"/>
            <a:r>
              <a:rPr lang="en-US" sz="1800" b="1" dirty="0" smtClean="0"/>
              <a:t>Meetings, Trainings and Open Labs in 2012</a:t>
            </a:r>
            <a:endParaRPr lang="en-US" sz="1800" dirty="0" smtClean="0"/>
          </a:p>
          <a:p>
            <a:pPr marL="514350" indent="-514350"/>
            <a:r>
              <a:rPr lang="en-US" sz="1800" b="1" dirty="0" smtClean="0"/>
              <a:t>Reminder to Complete Staff Annual Survey</a:t>
            </a:r>
            <a:endParaRPr lang="en-US" sz="1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postdocs.stanford.edu </a:t>
            </a:r>
            <a:endParaRPr lang="en-US" dirty="0"/>
          </a:p>
        </p:txBody>
      </p:sp>
      <p:sp>
        <p:nvSpPr>
          <p:cNvPr id="3" name="Content Placeholder 2"/>
          <p:cNvSpPr>
            <a:spLocks noGrp="1"/>
          </p:cNvSpPr>
          <p:nvPr>
            <p:ph idx="1"/>
          </p:nvPr>
        </p:nvSpPr>
        <p:spPr/>
        <p:txBody>
          <a:bodyPr>
            <a:normAutofit/>
          </a:bodyPr>
          <a:lstStyle/>
          <a:p>
            <a:pPr>
              <a:buNone/>
            </a:pPr>
            <a:r>
              <a:rPr lang="en-US" dirty="0" smtClean="0"/>
              <a:t>OPA has been working diligently to update its website. New and updated sections include:</a:t>
            </a:r>
          </a:p>
          <a:p>
            <a:pPr lvl="1">
              <a:buFont typeface="Arial" pitchFamily="34" charset="0"/>
              <a:buChar char="•"/>
            </a:pPr>
            <a:r>
              <a:rPr lang="en-US" dirty="0" smtClean="0"/>
              <a:t>Quick Links on home page</a:t>
            </a:r>
          </a:p>
          <a:p>
            <a:pPr lvl="1">
              <a:buFont typeface="Arial" pitchFamily="34" charset="0"/>
              <a:buChar char="•"/>
            </a:pPr>
            <a:r>
              <a:rPr lang="en-US" dirty="0" smtClean="0"/>
              <a:t>Postdoc Handbook – updated and new content regarding </a:t>
            </a:r>
            <a:r>
              <a:rPr lang="en-US" dirty="0" err="1" smtClean="0"/>
              <a:t>postdocs</a:t>
            </a:r>
            <a:r>
              <a:rPr lang="en-US" dirty="0" smtClean="0"/>
              <a:t> who wish to consult/teach, for example </a:t>
            </a:r>
          </a:p>
          <a:p>
            <a:pPr lvl="1">
              <a:buFont typeface="Arial" pitchFamily="34" charset="0"/>
              <a:buChar char="•"/>
            </a:pPr>
            <a:r>
              <a:rPr lang="en-US" dirty="0" smtClean="0"/>
              <a:t>Administrator new pages– Updated content under How To; Professional Development for Staff</a:t>
            </a:r>
          </a:p>
          <a:p>
            <a:pPr lvl="1">
              <a:buFont typeface="Arial" pitchFamily="34" charset="0"/>
              <a:buChar char="•"/>
            </a:pPr>
            <a:r>
              <a:rPr lang="en-US" dirty="0" smtClean="0"/>
              <a:t>New Page:  Diversity in Postdoctoral Training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marL="514350" indent="-514350"/>
            <a:r>
              <a:rPr lang="en-US" dirty="0" smtClean="0"/>
              <a:t>PeopleSoft Project (PD Web Forms) Update</a:t>
            </a:r>
          </a:p>
        </p:txBody>
      </p:sp>
      <p:sp>
        <p:nvSpPr>
          <p:cNvPr id="3" name="Subtitle 2"/>
          <p:cNvSpPr>
            <a:spLocks noGrp="1"/>
          </p:cNvSpPr>
          <p:nvPr>
            <p:ph type="subTitle" idx="1"/>
          </p:nvPr>
        </p:nvSpPr>
        <p:spPr/>
        <p:txBody>
          <a:bodyPr/>
          <a:lstStyle/>
          <a:p>
            <a:r>
              <a:rPr lang="en-US" dirty="0" smtClean="0"/>
              <a:t>Annelies Ransome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User Interface for AXESS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Scheduled to be launched to the entire campus on Tuesday, Feb. 21.</a:t>
            </a:r>
          </a:p>
          <a:p>
            <a:r>
              <a:rPr lang="en-US" dirty="0" smtClean="0"/>
              <a:t>Key points:</a:t>
            </a:r>
          </a:p>
          <a:p>
            <a:pPr lvl="1"/>
            <a:r>
              <a:rPr lang="en-US" dirty="0" smtClean="0"/>
              <a:t>What is now called the </a:t>
            </a:r>
            <a:br>
              <a:rPr lang="en-US" dirty="0" smtClean="0"/>
            </a:br>
            <a:r>
              <a:rPr lang="en-US" dirty="0" smtClean="0"/>
              <a:t>“PeopleSoft” tab will be renamed “RESOURCES”</a:t>
            </a:r>
          </a:p>
          <a:p>
            <a:pPr lvl="1"/>
            <a:r>
              <a:rPr lang="en-US" dirty="0" smtClean="0"/>
              <a:t>New “PeopleSoft” link below main tabs</a:t>
            </a:r>
          </a:p>
          <a:p>
            <a:pPr lvl="1"/>
            <a:r>
              <a:rPr lang="en-US" dirty="0" smtClean="0"/>
              <a:t>Waterfall style folders instead of static menus</a:t>
            </a:r>
          </a:p>
          <a:p>
            <a:pPr lvl="1"/>
            <a:r>
              <a:rPr lang="en-US" dirty="0" smtClean="0"/>
              <a:t>Link to “Postdoctoral Administrative Forms” from home page in AXESS (for those with authority to use those forms)</a:t>
            </a:r>
          </a:p>
          <a:p>
            <a:pPr lvl="1"/>
            <a:r>
              <a:rPr lang="en-US" dirty="0" smtClean="0"/>
              <a:t>Breadcrumbs for most actions, but not PD Web Form pages at this time</a:t>
            </a:r>
          </a:p>
          <a:p>
            <a:pPr lvl="1"/>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 Web Forms Update</a:t>
            </a:r>
            <a:endParaRPr lang="en-US" dirty="0"/>
          </a:p>
        </p:txBody>
      </p:sp>
      <p:sp>
        <p:nvSpPr>
          <p:cNvPr id="3" name="Content Placeholder 2"/>
          <p:cNvSpPr>
            <a:spLocks noGrp="1"/>
          </p:cNvSpPr>
          <p:nvPr>
            <p:ph idx="1"/>
          </p:nvPr>
        </p:nvSpPr>
        <p:spPr/>
        <p:txBody>
          <a:bodyPr>
            <a:normAutofit/>
          </a:bodyPr>
          <a:lstStyle/>
          <a:p>
            <a:r>
              <a:rPr lang="en-US" dirty="0" smtClean="0"/>
              <a:t>Language in messages sent by the system has undergone a first round of edits. Administrative Systems is completing the process of updating the formatting of these messages in the next several weeks.</a:t>
            </a:r>
          </a:p>
          <a:p>
            <a:r>
              <a:rPr lang="en-US" dirty="0" smtClean="0"/>
              <a:t>Reminder: PD Web Forms website is </a:t>
            </a:r>
            <a:r>
              <a:rPr lang="en-US" dirty="0" smtClean="0">
                <a:hlinkClick r:id="rId2"/>
              </a:rPr>
              <a:t>http://postdocs.stanford.edu/admin/PeopleSoft_Project.html</a:t>
            </a:r>
            <a:endParaRPr lang="en-US" dirty="0" smtClean="0"/>
          </a:p>
          <a:p>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Meetings, Trainings and Open Labs in 2012</a:t>
            </a:r>
            <a:endParaRPr lang="en-US" dirty="0"/>
          </a:p>
        </p:txBody>
      </p:sp>
      <p:sp>
        <p:nvSpPr>
          <p:cNvPr id="5" name="Subtitle 4"/>
          <p:cNvSpPr>
            <a:spLocks noGrp="1"/>
          </p:cNvSpPr>
          <p:nvPr>
            <p:ph type="subTitle" idx="1"/>
          </p:nvPr>
        </p:nvSpPr>
        <p:spPr/>
        <p:txBody>
          <a:bodyPr/>
          <a:lstStyle/>
          <a:p>
            <a:r>
              <a:rPr lang="en-US" dirty="0" smtClean="0"/>
              <a:t>Annelies Ransome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Information on Training</a:t>
            </a:r>
            <a:endParaRPr lang="en-US" dirty="0"/>
          </a:p>
        </p:txBody>
      </p:sp>
      <p:sp>
        <p:nvSpPr>
          <p:cNvPr id="3" name="Content Placeholder 2"/>
          <p:cNvSpPr>
            <a:spLocks noGrp="1"/>
          </p:cNvSpPr>
          <p:nvPr>
            <p:ph idx="1"/>
          </p:nvPr>
        </p:nvSpPr>
        <p:spPr/>
        <p:txBody>
          <a:bodyPr/>
          <a:lstStyle/>
          <a:p>
            <a:pPr>
              <a:buNone/>
            </a:pPr>
            <a:r>
              <a:rPr lang="en-US" dirty="0" smtClean="0"/>
              <a:t>Descriptions of the professional development opportunities for postdoctoral administrators are now available online in one convenient location with links to the relevant courses in STARS:</a:t>
            </a:r>
          </a:p>
          <a:p>
            <a:pPr>
              <a:buNone/>
            </a:pPr>
            <a:endParaRPr lang="en-US" dirty="0" smtClean="0"/>
          </a:p>
          <a:p>
            <a:pPr algn="ctr">
              <a:buNone/>
            </a:pPr>
            <a:r>
              <a:rPr lang="en-US" sz="2800" dirty="0" smtClean="0">
                <a:hlinkClick r:id="rId2"/>
              </a:rPr>
              <a:t>http://postdocs.stanford.edu/admin/profdev.html</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save the following dates:</a:t>
            </a:r>
            <a:endParaRPr lang="en-US" dirty="0"/>
          </a:p>
        </p:txBody>
      </p:sp>
      <p:sp>
        <p:nvSpPr>
          <p:cNvPr id="3" name="Content Placeholder 2"/>
          <p:cNvSpPr>
            <a:spLocks noGrp="1"/>
          </p:cNvSpPr>
          <p:nvPr>
            <p:ph idx="1"/>
          </p:nvPr>
        </p:nvSpPr>
        <p:spPr/>
        <p:txBody>
          <a:bodyPr>
            <a:normAutofit/>
          </a:bodyPr>
          <a:lstStyle/>
          <a:p>
            <a:r>
              <a:rPr lang="en-US" sz="2800" b="1" dirty="0" smtClean="0"/>
              <a:t>Quarterly Meetings for 2012:</a:t>
            </a:r>
          </a:p>
          <a:p>
            <a:pPr lvl="1"/>
            <a:r>
              <a:rPr lang="en-US" sz="2400" dirty="0" smtClean="0"/>
              <a:t>April 5, 2012, 10-11:30 AM in LKSC 130</a:t>
            </a:r>
          </a:p>
          <a:p>
            <a:pPr lvl="1"/>
            <a:r>
              <a:rPr lang="en-US" sz="2400" dirty="0" smtClean="0"/>
              <a:t>July 26, 2012, 10-11:30 AM (room TBD)</a:t>
            </a:r>
          </a:p>
          <a:p>
            <a:pPr lvl="1"/>
            <a:r>
              <a:rPr lang="en-US" sz="2400" dirty="0" smtClean="0"/>
              <a:t>October 25, 2012, 10-11:30 AM (room TBD)</a:t>
            </a:r>
          </a:p>
          <a:p>
            <a:pPr>
              <a:buNone/>
            </a:pPr>
            <a:endParaRPr lang="en-US" sz="2800" dirty="0" smtClean="0"/>
          </a:p>
          <a:p>
            <a:r>
              <a:rPr lang="en-US" sz="2800" b="1" dirty="0" smtClean="0"/>
              <a:t>Clinical Appointments and Joint Clinical &amp; C/E Appointments (for Med School only)</a:t>
            </a:r>
            <a:r>
              <a:rPr lang="en-US" sz="2800" dirty="0" smtClean="0"/>
              <a:t>:  </a:t>
            </a:r>
          </a:p>
          <a:p>
            <a:pPr lvl="1"/>
            <a:r>
              <a:rPr lang="en-US" sz="2400" dirty="0" smtClean="0"/>
              <a:t>March 7, 10:30-11:30 AM in LKSC 130</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Trainings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ClearBenefits Training (Register in STARS): </a:t>
            </a:r>
          </a:p>
          <a:p>
            <a:pPr lvl="1"/>
            <a:r>
              <a:rPr lang="en-US" dirty="0" smtClean="0"/>
              <a:t>Friday, Feb. 17</a:t>
            </a:r>
            <a:r>
              <a:rPr lang="en-US" baseline="30000" dirty="0" smtClean="0"/>
              <a:t>th</a:t>
            </a:r>
            <a:r>
              <a:rPr lang="en-US" dirty="0" smtClean="0"/>
              <a:t>, 1:30-2:30 PM in 1215 Welch Road #62</a:t>
            </a:r>
          </a:p>
          <a:p>
            <a:pPr lvl="1"/>
            <a:r>
              <a:rPr lang="en-US" dirty="0" smtClean="0"/>
              <a:t>Future dates will be added to STARS</a:t>
            </a:r>
          </a:p>
          <a:p>
            <a:r>
              <a:rPr lang="en-US" b="1" dirty="0" smtClean="0"/>
              <a:t>PD Web Forms Training (Register in STARS):</a:t>
            </a:r>
          </a:p>
          <a:p>
            <a:pPr lvl="1"/>
            <a:r>
              <a:rPr lang="en-US" dirty="0" smtClean="0"/>
              <a:t>March 8</a:t>
            </a:r>
            <a:r>
              <a:rPr lang="en-US" baseline="30000" dirty="0" smtClean="0"/>
              <a:t>th</a:t>
            </a:r>
            <a:r>
              <a:rPr lang="en-US" dirty="0" smtClean="0"/>
              <a:t>, 9:30 to  11:30 AM in 1215 Welch Rd. #62</a:t>
            </a:r>
          </a:p>
          <a:p>
            <a:pPr lvl="1"/>
            <a:r>
              <a:rPr lang="en-US" dirty="0" smtClean="0"/>
              <a:t>May 10</a:t>
            </a:r>
            <a:r>
              <a:rPr lang="en-US" baseline="30000" dirty="0" smtClean="0"/>
              <a:t>th</a:t>
            </a:r>
            <a:r>
              <a:rPr lang="en-US" dirty="0" smtClean="0"/>
              <a:t>, 9:30 to  11:30 AM in 1215 Welch Rd. #62</a:t>
            </a:r>
          </a:p>
          <a:p>
            <a:pPr lvl="1"/>
            <a:r>
              <a:rPr lang="en-US" dirty="0" smtClean="0"/>
              <a:t>July 12</a:t>
            </a:r>
            <a:r>
              <a:rPr lang="en-US" baseline="30000" dirty="0" smtClean="0"/>
              <a:t>th</a:t>
            </a:r>
            <a:r>
              <a:rPr lang="en-US" dirty="0" smtClean="0"/>
              <a:t>, 9:30 to  11:30 AM in 1215 Welch Rd. #62</a:t>
            </a:r>
          </a:p>
          <a:p>
            <a:pPr lvl="1"/>
            <a:r>
              <a:rPr lang="en-US" dirty="0" smtClean="0"/>
              <a:t>Sept. 13</a:t>
            </a:r>
            <a:r>
              <a:rPr lang="en-US" baseline="30000" dirty="0" smtClean="0"/>
              <a:t>th</a:t>
            </a:r>
            <a:r>
              <a:rPr lang="en-US" dirty="0" smtClean="0"/>
              <a:t>, 9:30 to  11:30 AM in 1215 Welch Rd. #62</a:t>
            </a:r>
          </a:p>
          <a:p>
            <a:pPr lvl="1"/>
            <a:r>
              <a:rPr lang="en-US" dirty="0" smtClean="0"/>
              <a:t>Nov. 8</a:t>
            </a:r>
            <a:r>
              <a:rPr lang="en-US" baseline="30000" dirty="0" smtClean="0"/>
              <a:t>th</a:t>
            </a:r>
            <a:r>
              <a:rPr lang="en-US" dirty="0" smtClean="0"/>
              <a:t>, 9:30 to  11:30 AM in 1215 Welch Rd. #62</a:t>
            </a:r>
          </a:p>
          <a:p>
            <a:r>
              <a:rPr lang="en-US" b="1" dirty="0" smtClean="0"/>
              <a:t>Policies and Procedures (Register in STARS):</a:t>
            </a:r>
          </a:p>
          <a:p>
            <a:pPr lvl="1"/>
            <a:r>
              <a:rPr lang="en-US" dirty="0" smtClean="0"/>
              <a:t>March 15</a:t>
            </a:r>
            <a:r>
              <a:rPr lang="en-US" baseline="30000" dirty="0" smtClean="0"/>
              <a:t>th,</a:t>
            </a:r>
            <a:r>
              <a:rPr lang="en-US" dirty="0" smtClean="0"/>
              <a:t> 9:30 to  11:30 AM in 1215 Welch Rd. #62</a:t>
            </a:r>
          </a:p>
          <a:p>
            <a:pPr lvl="1"/>
            <a:r>
              <a:rPr lang="en-US" dirty="0" smtClean="0"/>
              <a:t>May 17</a:t>
            </a:r>
            <a:r>
              <a:rPr lang="en-US" baseline="30000" dirty="0" smtClean="0"/>
              <a:t>th,</a:t>
            </a:r>
            <a:r>
              <a:rPr lang="en-US" dirty="0" smtClean="0"/>
              <a:t> 9:30 to  11:30 AM in 1215 Welch Rd. #62</a:t>
            </a:r>
          </a:p>
          <a:p>
            <a:pPr lvl="1"/>
            <a:r>
              <a:rPr lang="en-US" dirty="0" smtClean="0"/>
              <a:t>July 19</a:t>
            </a:r>
            <a:r>
              <a:rPr lang="en-US" baseline="30000" dirty="0" smtClean="0"/>
              <a:t>th,</a:t>
            </a:r>
            <a:r>
              <a:rPr lang="en-US" dirty="0" smtClean="0"/>
              <a:t> 9:30 to  11:30 AM in 1215 Welch Rd. #62</a:t>
            </a:r>
          </a:p>
          <a:p>
            <a:pPr lvl="1"/>
            <a:r>
              <a:rPr lang="en-US" dirty="0" smtClean="0"/>
              <a:t>Oct. 11</a:t>
            </a:r>
            <a:r>
              <a:rPr lang="en-US" baseline="30000" dirty="0" smtClean="0"/>
              <a:t>th,</a:t>
            </a:r>
            <a:r>
              <a:rPr lang="en-US" dirty="0" smtClean="0"/>
              <a:t> 9:30 to  11:30 AM in 1215 Welch Rd. #62 </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Drop-in Open Labs</a:t>
            </a:r>
            <a:endParaRPr lang="en-US" dirty="0"/>
          </a:p>
        </p:txBody>
      </p:sp>
      <p:sp>
        <p:nvSpPr>
          <p:cNvPr id="3" name="Content Placeholder 2"/>
          <p:cNvSpPr>
            <a:spLocks noGrp="1"/>
          </p:cNvSpPr>
          <p:nvPr>
            <p:ph idx="1"/>
          </p:nvPr>
        </p:nvSpPr>
        <p:spPr/>
        <p:txBody>
          <a:bodyPr/>
          <a:lstStyle/>
          <a:p>
            <a:r>
              <a:rPr lang="en-US" dirty="0" smtClean="0"/>
              <a:t>Open Labs for Help with PD Web Forms (with OPA staff member): </a:t>
            </a:r>
          </a:p>
          <a:p>
            <a:pPr lvl="1"/>
            <a:r>
              <a:rPr lang="en-US" dirty="0" smtClean="0"/>
              <a:t>First Friday of every month, 9:00 am – noon, 427 Arguello Way</a:t>
            </a:r>
          </a:p>
          <a:p>
            <a:endParaRPr lang="en-US" dirty="0" smtClean="0"/>
          </a:p>
          <a:p>
            <a:r>
              <a:rPr lang="en-US" dirty="0" smtClean="0"/>
              <a:t>Open Labs for Help with GFS: </a:t>
            </a:r>
          </a:p>
          <a:p>
            <a:pPr lvl="1"/>
            <a:r>
              <a:rPr lang="en-US" dirty="0" smtClean="0"/>
              <a:t>Every Friday, 9:00 am – noon, 427 Arguello Way</a:t>
            </a:r>
          </a:p>
          <a:p>
            <a:pPr>
              <a:buNone/>
            </a:pP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Friendly Reminder – Please  Complete Postdoc Administrator Survey </a:t>
            </a:r>
            <a:r>
              <a:rPr lang="en-US" b="1" dirty="0" smtClean="0">
                <a:sym typeface="Wingdings" pitchFamily="2" charset="2"/>
              </a:rPr>
              <a:t></a:t>
            </a:r>
            <a:r>
              <a:rPr lang="en-US" b="1" dirty="0" smtClean="0"/>
              <a:t> </a:t>
            </a:r>
            <a:endParaRPr lang="en-US" dirty="0"/>
          </a:p>
        </p:txBody>
      </p:sp>
      <p:sp>
        <p:nvSpPr>
          <p:cNvPr id="3" name="Subtitle 2"/>
          <p:cNvSpPr>
            <a:spLocks noGrp="1"/>
          </p:cNvSpPr>
          <p:nvPr>
            <p:ph type="subTitle" idx="1"/>
          </p:nvPr>
        </p:nvSpPr>
        <p:spPr/>
        <p:txBody>
          <a:bodyPr/>
          <a:lstStyle/>
          <a:p>
            <a:r>
              <a:rPr lang="en-US" dirty="0" smtClean="0"/>
              <a:t>Sent via email to SUPDSSWORKGROUP list </a:t>
            </a:r>
          </a:p>
          <a:p>
            <a:r>
              <a:rPr lang="en-US" dirty="0" smtClean="0"/>
              <a:t>from Rania Sanford on February 9</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Programs</a:t>
            </a:r>
            <a:endParaRPr lang="en-US" dirty="0"/>
          </a:p>
        </p:txBody>
      </p:sp>
      <p:sp>
        <p:nvSpPr>
          <p:cNvPr id="3" name="Subtitle 2"/>
          <p:cNvSpPr>
            <a:spLocks noGrp="1"/>
          </p:cNvSpPr>
          <p:nvPr>
            <p:ph type="subTitle" idx="1"/>
          </p:nvPr>
        </p:nvSpPr>
        <p:spPr/>
        <p:txBody>
          <a:bodyPr/>
          <a:lstStyle/>
          <a:p>
            <a:r>
              <a:rPr lang="en-US" dirty="0" smtClean="0"/>
              <a:t>Beth Leman</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192088"/>
            <a:ext cx="8834438" cy="762000"/>
          </a:xfrm>
          <a:prstGeom prst="rect">
            <a:avLst/>
          </a:prstGeom>
          <a:ln>
            <a:miter lim="800000"/>
            <a:headEnd/>
            <a:tailEnd/>
          </a:ln>
        </p:spPr>
        <p:txBody>
          <a:bodyPr anchor="b"/>
          <a:lstStyle/>
          <a:p>
            <a:pPr algn="l" eaLnBrk="1" hangingPunct="1">
              <a:defRPr/>
            </a:pPr>
            <a:r>
              <a:rPr lang="en-US" sz="4000" b="1" dirty="0" smtClean="0">
                <a:solidFill>
                  <a:srgbClr val="C00000"/>
                </a:solidFill>
                <a:latin typeface="Gill Sans Light" pitchFamily="1" charset="0"/>
                <a:cs typeface="+mj-cs"/>
              </a:rPr>
              <a:t>     Open Forum</a:t>
            </a:r>
            <a:endParaRPr lang="en-US" sz="4000" dirty="0">
              <a:solidFill>
                <a:srgbClr val="C00000"/>
              </a:solidFill>
              <a:latin typeface="Arial Unicode MS" pitchFamily="34" charset="-128"/>
              <a:cs typeface="+mj-cs"/>
            </a:endParaRPr>
          </a:p>
        </p:txBody>
      </p:sp>
      <p:sp>
        <p:nvSpPr>
          <p:cNvPr id="15363"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dirty="0"/>
          </a:p>
        </p:txBody>
      </p:sp>
      <p:sp>
        <p:nvSpPr>
          <p:cNvPr id="15364" name="TextBox 3"/>
          <p:cNvSpPr txBox="1">
            <a:spLocks noChangeArrowheads="1"/>
          </p:cNvSpPr>
          <p:nvPr/>
        </p:nvSpPr>
        <p:spPr bwMode="auto">
          <a:xfrm>
            <a:off x="546100" y="1549400"/>
            <a:ext cx="8147050" cy="4228850"/>
          </a:xfrm>
          <a:prstGeom prst="rect">
            <a:avLst/>
          </a:prstGeom>
          <a:noFill/>
          <a:ln w="9525">
            <a:noFill/>
            <a:miter lim="800000"/>
            <a:headEnd/>
            <a:tailEnd/>
          </a:ln>
        </p:spPr>
        <p:txBody>
          <a:bodyPr>
            <a:spAutoFit/>
          </a:bodyPr>
          <a:lstStyle/>
          <a:p>
            <a:pPr algn="ctr">
              <a:buFont typeface="Arial" pitchFamily="34" charset="0"/>
              <a:buNone/>
            </a:pPr>
            <a:r>
              <a:rPr lang="en-US" sz="4800" b="1" dirty="0">
                <a:latin typeface="Book Antiqua" pitchFamily="18" charset="0"/>
              </a:rPr>
              <a:t>Questions?</a:t>
            </a:r>
          </a:p>
          <a:p>
            <a:pPr algn="ctr">
              <a:buFont typeface="Arial" pitchFamily="34" charset="0"/>
              <a:buNone/>
            </a:pPr>
            <a:r>
              <a:rPr lang="en-US" sz="4800" b="1" dirty="0">
                <a:latin typeface="Book Antiqua" pitchFamily="18" charset="0"/>
              </a:rPr>
              <a:t>---------------------------------------</a:t>
            </a:r>
          </a:p>
          <a:p>
            <a:pPr algn="ctr">
              <a:buFont typeface="Arial" pitchFamily="34" charset="0"/>
              <a:buNone/>
            </a:pPr>
            <a:r>
              <a:rPr lang="en-US" sz="4800" b="1" dirty="0">
                <a:latin typeface="Book Antiqua" pitchFamily="18" charset="0"/>
              </a:rPr>
              <a:t>AskJane.stanford.edu</a:t>
            </a:r>
          </a:p>
          <a:p>
            <a:pPr algn="ctr">
              <a:buFont typeface="Arial" pitchFamily="34" charset="0"/>
              <a:buNone/>
            </a:pPr>
            <a:endParaRPr lang="en-US" sz="2400" b="1" dirty="0">
              <a:latin typeface="Book Antiqua" pitchFamily="18" charset="0"/>
            </a:endParaRPr>
          </a:p>
          <a:p>
            <a:pPr algn="ctr">
              <a:buFont typeface="Arial" pitchFamily="34" charset="0"/>
              <a:buNone/>
            </a:pPr>
            <a:r>
              <a:rPr lang="en-US" sz="4800" b="1" dirty="0" smtClean="0">
                <a:latin typeface="Book Antiqua" pitchFamily="18" charset="0"/>
              </a:rPr>
              <a:t>HelpSU.stanford.edu</a:t>
            </a:r>
          </a:p>
          <a:p>
            <a:pPr algn="ctr">
              <a:buFont typeface="Arial" pitchFamily="34" charset="0"/>
              <a:buNone/>
            </a:pPr>
            <a:r>
              <a:rPr lang="en-US" sz="1600" b="1" i="1" dirty="0" smtClean="0">
                <a:latin typeface="Book Antiqua" pitchFamily="18" charset="0"/>
              </a:rPr>
              <a:t>(Category: Student Services;  Request Type: Postdoctoral Affairs)</a:t>
            </a:r>
            <a:endParaRPr lang="en-US" sz="1600" b="1" i="1" dirty="0">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Coming Up</a:t>
            </a:r>
            <a:endParaRPr lang="en-US" dirty="0"/>
          </a:p>
        </p:txBody>
      </p:sp>
      <p:sp>
        <p:nvSpPr>
          <p:cNvPr id="3" name="Content Placeholder 2"/>
          <p:cNvSpPr>
            <a:spLocks noGrp="1"/>
          </p:cNvSpPr>
          <p:nvPr>
            <p:ph idx="1"/>
          </p:nvPr>
        </p:nvSpPr>
        <p:spPr>
          <a:xfrm>
            <a:off x="457200" y="1600200"/>
            <a:ext cx="8495414" cy="4525963"/>
          </a:xfrm>
        </p:spPr>
        <p:txBody>
          <a:bodyPr>
            <a:normAutofit fontScale="77500" lnSpcReduction="20000"/>
          </a:bodyPr>
          <a:lstStyle/>
          <a:p>
            <a:r>
              <a:rPr lang="en-US" dirty="0" smtClean="0"/>
              <a:t>National Postdoc Association (NPA) Annual Meeting is in San Francisco – March 16-18</a:t>
            </a:r>
          </a:p>
          <a:p>
            <a:pPr lvl="1"/>
            <a:r>
              <a:rPr lang="en-US" dirty="0" smtClean="0"/>
              <a:t>OPA is a major sponsor</a:t>
            </a:r>
          </a:p>
          <a:p>
            <a:pPr lvl="1"/>
            <a:r>
              <a:rPr lang="en-US" dirty="0" smtClean="0"/>
              <a:t>You are encouraged to attend the meeting to learn about </a:t>
            </a:r>
            <a:r>
              <a:rPr lang="en-US" dirty="0" err="1" smtClean="0"/>
              <a:t>postdoc</a:t>
            </a:r>
            <a:r>
              <a:rPr lang="en-US" dirty="0" smtClean="0"/>
              <a:t> issues, programs and related support services …</a:t>
            </a:r>
          </a:p>
          <a:p>
            <a:pPr lvl="1"/>
            <a:r>
              <a:rPr lang="en-US" dirty="0" smtClean="0"/>
              <a:t>Be Inspired to Support Your </a:t>
            </a:r>
            <a:r>
              <a:rPr lang="en-US" dirty="0" err="1" smtClean="0"/>
              <a:t>Postdocs</a:t>
            </a:r>
            <a:r>
              <a:rPr lang="en-US" dirty="0" smtClean="0"/>
              <a:t>.  Meet Colleagues Who Share Your Experiences Nationwide</a:t>
            </a:r>
          </a:p>
          <a:p>
            <a:pPr lvl="1" algn="ctr">
              <a:buNone/>
            </a:pPr>
            <a:r>
              <a:rPr lang="en-US" i="1" dirty="0" smtClean="0">
                <a:hlinkClick r:id="rId2"/>
              </a:rPr>
              <a:t>www.nationalpostdoc.org</a:t>
            </a:r>
            <a:r>
              <a:rPr lang="en-US" i="1" dirty="0" smtClean="0"/>
              <a:t> </a:t>
            </a:r>
          </a:p>
          <a:p>
            <a:pPr lvl="1" algn="ctr">
              <a:buNone/>
            </a:pPr>
            <a:endParaRPr lang="en-US" i="1" dirty="0" smtClean="0"/>
          </a:p>
          <a:p>
            <a:pPr lvl="1" algn="ctr">
              <a:buNone/>
            </a:pPr>
            <a:r>
              <a:rPr lang="en-US" i="1" dirty="0" smtClean="0"/>
              <a:t>Registration Fee can be covered through your STAP Funds.</a:t>
            </a:r>
          </a:p>
          <a:p>
            <a:pPr lvl="1" algn="ctr">
              <a:buNone/>
            </a:pPr>
            <a:endParaRPr lang="en-US" i="1" dirty="0" smtClean="0"/>
          </a:p>
          <a:p>
            <a:pPr lvl="1" algn="ctr">
              <a:buNone/>
            </a:pPr>
            <a:r>
              <a:rPr lang="en-US" i="1" dirty="0" smtClean="0"/>
              <a:t>A small professional development grant for conference  participation is possible through OPA if you have no available STAP funds; email Rania Sanford if you are interested.</a:t>
            </a:r>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Postdoc Courses &amp; Workshops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Tax Workshop for International </a:t>
            </a:r>
            <a:r>
              <a:rPr lang="en-US" b="1" dirty="0" err="1" smtClean="0"/>
              <a:t>Postdocs</a:t>
            </a:r>
            <a:r>
              <a:rPr lang="en-US" b="1" dirty="0" smtClean="0"/>
              <a:t> </a:t>
            </a:r>
            <a:r>
              <a:rPr lang="en-US" dirty="0" smtClean="0"/>
              <a:t>– March 21. 6:30-8:30pm.</a:t>
            </a:r>
          </a:p>
          <a:p>
            <a:pPr>
              <a:buNone/>
            </a:pPr>
            <a:r>
              <a:rPr lang="en-US" u="sng" dirty="0" smtClean="0"/>
              <a:t>Courses</a:t>
            </a:r>
          </a:p>
          <a:p>
            <a:r>
              <a:rPr lang="en-US" sz="2800" b="1" dirty="0" err="1" smtClean="0"/>
              <a:t>iWrite</a:t>
            </a:r>
            <a:r>
              <a:rPr lang="en-US" sz="2800" b="1" dirty="0" smtClean="0"/>
              <a:t>/</a:t>
            </a:r>
            <a:r>
              <a:rPr lang="en-US" sz="2800" b="1" dirty="0" err="1" smtClean="0"/>
              <a:t>iSpeak</a:t>
            </a:r>
            <a:r>
              <a:rPr lang="en-US" sz="2800" b="1" dirty="0" smtClean="0"/>
              <a:t> </a:t>
            </a:r>
            <a:r>
              <a:rPr lang="en-US" sz="2800" dirty="0" smtClean="0"/>
              <a:t>– March 26-29.  9am-2pm. Marianne Neuwirth.  </a:t>
            </a:r>
          </a:p>
          <a:p>
            <a:r>
              <a:rPr lang="en-US" sz="2800" b="1" dirty="0" smtClean="0"/>
              <a:t>Overview for Preparing NIH Fellowship Applications (F-Series) and Grant (K-Series)--  </a:t>
            </a:r>
            <a:r>
              <a:rPr lang="en-US" sz="2800" dirty="0" smtClean="0"/>
              <a:t>April 9, 11, 13, 16 and 18 (3-5pm). Christopher Dant.</a:t>
            </a:r>
          </a:p>
          <a:p>
            <a:r>
              <a:rPr lang="en-US" sz="2800" b="1" dirty="0" smtClean="0"/>
              <a:t>Advanced Skills for Non-Native Speakers: Presenting in English </a:t>
            </a:r>
            <a:r>
              <a:rPr lang="en-US" sz="2800" dirty="0" smtClean="0"/>
              <a:t>(Spring Quarter).  Connie Rylance and Andrea Kevech.</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VSR Procedures</a:t>
            </a:r>
            <a:endParaRPr lang="en-US" dirty="0"/>
          </a:p>
        </p:txBody>
      </p:sp>
      <p:sp>
        <p:nvSpPr>
          <p:cNvPr id="3" name="Subtitle 2"/>
          <p:cNvSpPr>
            <a:spLocks noGrp="1"/>
          </p:cNvSpPr>
          <p:nvPr>
            <p:ph type="subTitle" idx="1"/>
          </p:nvPr>
        </p:nvSpPr>
        <p:spPr/>
        <p:txBody>
          <a:bodyPr/>
          <a:lstStyle/>
          <a:p>
            <a:r>
              <a:rPr lang="en-US" dirty="0" smtClean="0"/>
              <a:t>Al Murray and Tammy Wilson</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944562"/>
          </a:xfrm>
        </p:spPr>
        <p:txBody>
          <a:bodyPr/>
          <a:lstStyle/>
          <a:p>
            <a:r>
              <a:rPr lang="en-US" dirty="0" smtClean="0"/>
              <a:t>VSR Procedures</a:t>
            </a:r>
            <a:endParaRPr lang="en-US" dirty="0"/>
          </a:p>
        </p:txBody>
      </p:sp>
      <p:sp>
        <p:nvSpPr>
          <p:cNvPr id="3" name="Content Placeholder 2"/>
          <p:cNvSpPr>
            <a:spLocks noGrp="1"/>
          </p:cNvSpPr>
          <p:nvPr>
            <p:ph idx="1"/>
          </p:nvPr>
        </p:nvSpPr>
        <p:spPr>
          <a:xfrm>
            <a:off x="457200" y="1295400"/>
            <a:ext cx="8229600" cy="5181600"/>
          </a:xfrm>
        </p:spPr>
        <p:txBody>
          <a:bodyPr>
            <a:normAutofit fontScale="85000" lnSpcReduction="10000"/>
          </a:bodyPr>
          <a:lstStyle/>
          <a:p>
            <a:pPr marL="514350" indent="-514350">
              <a:buFont typeface="+mj-lt"/>
              <a:buAutoNum type="arabicPeriod"/>
            </a:pPr>
            <a:r>
              <a:rPr lang="en-US" dirty="0" smtClean="0"/>
              <a:t>Has condition for Postdoc Appointment been met? </a:t>
            </a:r>
          </a:p>
          <a:p>
            <a:pPr marL="914400" lvl="1" indent="-514350"/>
            <a:r>
              <a:rPr lang="en-US" dirty="0" smtClean="0"/>
              <a:t>Proof of degree policy: letter from institution stating postdoc has completed ALL doctoral degree requirements and giving date degree is to be conferred.  If yes, initiate PD appointment.  If no:</a:t>
            </a:r>
          </a:p>
          <a:p>
            <a:pPr marL="514350" indent="-514350">
              <a:buFont typeface="+mj-lt"/>
              <a:buAutoNum type="arabicPeriod"/>
            </a:pPr>
            <a:r>
              <a:rPr lang="en-US" dirty="0" smtClean="0"/>
              <a:t>Submit VSR paperwork to </a:t>
            </a:r>
            <a:r>
              <a:rPr lang="en-US" dirty="0"/>
              <a:t>R</a:t>
            </a:r>
            <a:r>
              <a:rPr lang="en-US" dirty="0" smtClean="0"/>
              <a:t>egistrar’s Office stating  requested period of VSR appointment</a:t>
            </a:r>
          </a:p>
          <a:p>
            <a:pPr marL="514350" indent="-514350">
              <a:buFont typeface="+mj-lt"/>
              <a:buAutoNum type="arabicPeriod"/>
            </a:pPr>
            <a:r>
              <a:rPr lang="en-US" dirty="0" smtClean="0"/>
              <a:t>Note: All VSR appointments start on 1</a:t>
            </a:r>
            <a:r>
              <a:rPr lang="en-US" baseline="30000" dirty="0" smtClean="0"/>
              <a:t>st</a:t>
            </a:r>
            <a:r>
              <a:rPr lang="en-US" dirty="0" smtClean="0"/>
              <a:t> of the month</a:t>
            </a:r>
          </a:p>
          <a:p>
            <a:pPr marL="514350" indent="-514350">
              <a:buFont typeface="+mj-lt"/>
              <a:buAutoNum type="arabicPeriod"/>
            </a:pPr>
            <a:r>
              <a:rPr lang="en-US" dirty="0" smtClean="0"/>
              <a:t>No longer term-based – billed monthly</a:t>
            </a:r>
          </a:p>
          <a:p>
            <a:pPr marL="514350" indent="-514350">
              <a:buFont typeface="+mj-lt"/>
              <a:buAutoNum type="arabicPeriod"/>
            </a:pPr>
            <a:r>
              <a:rPr lang="en-US" dirty="0" smtClean="0"/>
              <a:t>End VSR appointment on last day of month to avoid charge for the following month (e.g. end date of 3/1 will incur charge for March)</a:t>
            </a:r>
          </a:p>
          <a:p>
            <a:pPr marL="514350" indent="-514350">
              <a:buFont typeface="+mj-lt"/>
              <a:buAutoNum type="arabicPeriod"/>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VSR Procedures, cont.</a:t>
            </a:r>
            <a:endParaRPr lang="en-US" dirty="0"/>
          </a:p>
        </p:txBody>
      </p:sp>
      <p:sp>
        <p:nvSpPr>
          <p:cNvPr id="3" name="Content Placeholder 2"/>
          <p:cNvSpPr>
            <a:spLocks noGrp="1"/>
          </p:cNvSpPr>
          <p:nvPr>
            <p:ph idx="1"/>
          </p:nvPr>
        </p:nvSpPr>
        <p:spPr>
          <a:xfrm>
            <a:off x="457200" y="1600201"/>
            <a:ext cx="8229600" cy="4419600"/>
          </a:xfrm>
        </p:spPr>
        <p:txBody>
          <a:bodyPr>
            <a:normAutofit fontScale="92500" lnSpcReduction="20000"/>
          </a:bodyPr>
          <a:lstStyle/>
          <a:p>
            <a:pPr marL="514350" indent="-514350">
              <a:buFont typeface="+mj-lt"/>
              <a:buAutoNum type="arabicPeriod" startAt="6"/>
            </a:pPr>
            <a:r>
              <a:rPr lang="en-US" dirty="0" smtClean="0"/>
              <a:t>Submit DS-2019 request to Bechtel for period of entire stay at Stanford (VSR and Postdoc)</a:t>
            </a:r>
          </a:p>
          <a:p>
            <a:pPr marL="514350" indent="-514350">
              <a:buFont typeface="+mj-lt"/>
              <a:buAutoNum type="arabicPeriod" startAt="6"/>
            </a:pPr>
            <a:r>
              <a:rPr lang="en-US" dirty="0" smtClean="0"/>
              <a:t>Initiate Postdoc Invite </a:t>
            </a:r>
          </a:p>
          <a:p>
            <a:pPr marL="514350" indent="-514350">
              <a:buFont typeface="+mj-lt"/>
              <a:buAutoNum type="arabicPeriod" startAt="6"/>
            </a:pPr>
            <a:r>
              <a:rPr lang="en-US" dirty="0" smtClean="0"/>
              <a:t>Do NOT Submit Recommendation in Workflow until conferral letter received and </a:t>
            </a:r>
            <a:r>
              <a:rPr lang="en-US" dirty="0" err="1" smtClean="0"/>
              <a:t>postdoc</a:t>
            </a:r>
            <a:r>
              <a:rPr lang="en-US" dirty="0" smtClean="0"/>
              <a:t> appointment start date is known</a:t>
            </a:r>
          </a:p>
          <a:p>
            <a:pPr marL="514350" indent="-514350">
              <a:buFont typeface="+mj-lt"/>
              <a:buAutoNum type="arabicPeriod" startAt="6"/>
            </a:pPr>
            <a:r>
              <a:rPr lang="en-US" dirty="0" smtClean="0"/>
              <a:t>If start date of </a:t>
            </a:r>
            <a:r>
              <a:rPr lang="en-US" dirty="0" err="1" smtClean="0"/>
              <a:t>postdoc</a:t>
            </a:r>
            <a:r>
              <a:rPr lang="en-US" dirty="0" smtClean="0"/>
              <a:t> appointment falls in same term as end date of VSR appointment, use GRPD as TAL category in GFS Aid-Year Activation for that term (PD in subsequent terms)</a:t>
            </a:r>
          </a:p>
          <a:p>
            <a:pPr marL="514350" indent="-514350">
              <a:buFont typeface="+mj-lt"/>
              <a:buAutoNum type="arabicPeriod" startAt="6"/>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Reminder: 30-day Termination Policy</a:t>
            </a:r>
            <a:endParaRPr lang="en-US" dirty="0"/>
          </a:p>
        </p:txBody>
      </p:sp>
      <p:sp>
        <p:nvSpPr>
          <p:cNvPr id="3" name="Subtitle 2"/>
          <p:cNvSpPr>
            <a:spLocks noGrp="1"/>
          </p:cNvSpPr>
          <p:nvPr>
            <p:ph type="subTitle" idx="1"/>
          </p:nvPr>
        </p:nvSpPr>
        <p:spPr/>
        <p:txBody>
          <a:bodyPr/>
          <a:lstStyle/>
          <a:p>
            <a:r>
              <a:rPr lang="en-US" dirty="0" smtClean="0"/>
              <a:t>Al Murray and Tammy Wilson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19941</TotalTime>
  <Words>1455</Words>
  <Application>Microsoft Office PowerPoint</Application>
  <PresentationFormat>On-screen Show (4:3)</PresentationFormat>
  <Paragraphs>173</Paragraphs>
  <Slides>30</Slides>
  <Notes>3</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Custom Design</vt:lpstr>
      <vt:lpstr>Slide 1</vt:lpstr>
      <vt:lpstr>     Agenda</vt:lpstr>
      <vt:lpstr>Programs</vt:lpstr>
      <vt:lpstr>Coming Up</vt:lpstr>
      <vt:lpstr>Postdoc Courses &amp; Workshops</vt:lpstr>
      <vt:lpstr>VSR Procedures</vt:lpstr>
      <vt:lpstr>VSR Procedures</vt:lpstr>
      <vt:lpstr>VSR Procedures, cont.</vt:lpstr>
      <vt:lpstr>Reminder: 30-day Termination Policy</vt:lpstr>
      <vt:lpstr>Reminder: 30-day Termination Policy</vt:lpstr>
      <vt:lpstr>Appointment and Funding Reviews</vt:lpstr>
      <vt:lpstr>Appointment and Funding Reviews</vt:lpstr>
      <vt:lpstr>Appointment and Funding Reviews</vt:lpstr>
      <vt:lpstr>Highlights of New Terms of Appointments Policy </vt:lpstr>
      <vt:lpstr>Postdoc Well-Being</vt:lpstr>
      <vt:lpstr>Benefits</vt:lpstr>
      <vt:lpstr>Postdoc Benefits</vt:lpstr>
      <vt:lpstr>New Resources</vt:lpstr>
      <vt:lpstr>NSF-NIH 2011 Reports</vt:lpstr>
      <vt:lpstr>postdocs.stanford.edu </vt:lpstr>
      <vt:lpstr>PeopleSoft Project (PD Web Forms) Update</vt:lpstr>
      <vt:lpstr>New User Interface for AXESS</vt:lpstr>
      <vt:lpstr>PD Web Forms Update</vt:lpstr>
      <vt:lpstr>Meetings, Trainings and Open Labs in 2012</vt:lpstr>
      <vt:lpstr>General Information on Training</vt:lpstr>
      <vt:lpstr>Please save the following dates:</vt:lpstr>
      <vt:lpstr>Upcoming Trainings</vt:lpstr>
      <vt:lpstr>Drop-in Open Labs</vt:lpstr>
      <vt:lpstr>Friendly Reminder – Please  Complete Postdoc Administrator Survey  </vt:lpstr>
      <vt:lpstr>     Open Forum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EPS Monthly Staff Meeting  March 19, 2009</dc:title>
  <dc:creator>Kurt Schade</dc:creator>
  <cp:lastModifiedBy>rhegazi</cp:lastModifiedBy>
  <cp:revision>857</cp:revision>
  <dcterms:created xsi:type="dcterms:W3CDTF">2009-04-09T17:21:40Z</dcterms:created>
  <dcterms:modified xsi:type="dcterms:W3CDTF">2012-02-16T23:20:39Z</dcterms:modified>
</cp:coreProperties>
</file>