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29"/>
  </p:notesMasterIdLst>
  <p:handoutMasterIdLst>
    <p:handoutMasterId r:id="rId30"/>
  </p:handoutMasterIdLst>
  <p:sldIdLst>
    <p:sldId id="419" r:id="rId2"/>
    <p:sldId id="437" r:id="rId3"/>
    <p:sldId id="525" r:id="rId4"/>
    <p:sldId id="526" r:id="rId5"/>
    <p:sldId id="527" r:id="rId6"/>
    <p:sldId id="503" r:id="rId7"/>
    <p:sldId id="520" r:id="rId8"/>
    <p:sldId id="521" r:id="rId9"/>
    <p:sldId id="523" r:id="rId10"/>
    <p:sldId id="524" r:id="rId11"/>
    <p:sldId id="500" r:id="rId12"/>
    <p:sldId id="501" r:id="rId13"/>
    <p:sldId id="502" r:id="rId14"/>
    <p:sldId id="515" r:id="rId15"/>
    <p:sldId id="514" r:id="rId16"/>
    <p:sldId id="513" r:id="rId17"/>
    <p:sldId id="507" r:id="rId18"/>
    <p:sldId id="475" r:id="rId19"/>
    <p:sldId id="476" r:id="rId20"/>
    <p:sldId id="489" r:id="rId21"/>
    <p:sldId id="522" r:id="rId22"/>
    <p:sldId id="492" r:id="rId23"/>
    <p:sldId id="518" r:id="rId24"/>
    <p:sldId id="516" r:id="rId25"/>
    <p:sldId id="517" r:id="rId26"/>
    <p:sldId id="519" r:id="rId27"/>
    <p:sldId id="457" r:id="rId28"/>
  </p:sldIdLst>
  <p:sldSz cx="9144000" cy="6858000" type="screen4x3"/>
  <p:notesSz cx="7010400" cy="9296400"/>
  <p:defaultTextStyle>
    <a:defPPr>
      <a:defRPr lang="en-US"/>
    </a:defPPr>
    <a:lvl1pPr algn="l" rtl="0" eaLnBrk="0" fontAlgn="base" hangingPunct="0">
      <a:spcBef>
        <a:spcPct val="20000"/>
      </a:spcBef>
      <a:spcAft>
        <a:spcPct val="0"/>
      </a:spcAft>
      <a:buFont typeface="Arial" pitchFamily="34" charset="0"/>
      <a:buChar char="•"/>
      <a:defRPr sz="1400" kern="1200">
        <a:solidFill>
          <a:schemeClr val="tx1"/>
        </a:solidFill>
        <a:latin typeface="Arial" pitchFamily="34" charset="0"/>
        <a:ea typeface="ＭＳ Ｐゴシック" pitchFamily="34" charset="-128"/>
        <a:cs typeface="Times New Roman" pitchFamily="18" charset="0"/>
      </a:defRPr>
    </a:lvl1pPr>
    <a:lvl2pPr marL="457200" algn="l" rtl="0" eaLnBrk="0" fontAlgn="base" hangingPunct="0">
      <a:spcBef>
        <a:spcPct val="20000"/>
      </a:spcBef>
      <a:spcAft>
        <a:spcPct val="0"/>
      </a:spcAft>
      <a:buFont typeface="Arial" pitchFamily="34" charset="0"/>
      <a:buChar char="•"/>
      <a:defRPr sz="1400" kern="1200">
        <a:solidFill>
          <a:schemeClr val="tx1"/>
        </a:solidFill>
        <a:latin typeface="Arial" pitchFamily="34" charset="0"/>
        <a:ea typeface="ＭＳ Ｐゴシック" pitchFamily="34" charset="-128"/>
        <a:cs typeface="Times New Roman" pitchFamily="18" charset="0"/>
      </a:defRPr>
    </a:lvl2pPr>
    <a:lvl3pPr marL="914400" algn="l" rtl="0" eaLnBrk="0" fontAlgn="base" hangingPunct="0">
      <a:spcBef>
        <a:spcPct val="20000"/>
      </a:spcBef>
      <a:spcAft>
        <a:spcPct val="0"/>
      </a:spcAft>
      <a:buFont typeface="Arial" pitchFamily="34" charset="0"/>
      <a:buChar char="•"/>
      <a:defRPr sz="1400" kern="1200">
        <a:solidFill>
          <a:schemeClr val="tx1"/>
        </a:solidFill>
        <a:latin typeface="Arial" pitchFamily="34" charset="0"/>
        <a:ea typeface="ＭＳ Ｐゴシック" pitchFamily="34" charset="-128"/>
        <a:cs typeface="Times New Roman" pitchFamily="18" charset="0"/>
      </a:defRPr>
    </a:lvl3pPr>
    <a:lvl4pPr marL="1371600" algn="l" rtl="0" eaLnBrk="0" fontAlgn="base" hangingPunct="0">
      <a:spcBef>
        <a:spcPct val="20000"/>
      </a:spcBef>
      <a:spcAft>
        <a:spcPct val="0"/>
      </a:spcAft>
      <a:buFont typeface="Arial" pitchFamily="34" charset="0"/>
      <a:buChar char="•"/>
      <a:defRPr sz="1400" kern="1200">
        <a:solidFill>
          <a:schemeClr val="tx1"/>
        </a:solidFill>
        <a:latin typeface="Arial" pitchFamily="34" charset="0"/>
        <a:ea typeface="ＭＳ Ｐゴシック" pitchFamily="34" charset="-128"/>
        <a:cs typeface="Times New Roman" pitchFamily="18" charset="0"/>
      </a:defRPr>
    </a:lvl4pPr>
    <a:lvl5pPr marL="1828800" algn="l" rtl="0" eaLnBrk="0" fontAlgn="base" hangingPunct="0">
      <a:spcBef>
        <a:spcPct val="20000"/>
      </a:spcBef>
      <a:spcAft>
        <a:spcPct val="0"/>
      </a:spcAft>
      <a:buFont typeface="Arial" pitchFamily="34" charset="0"/>
      <a:buChar char="•"/>
      <a:defRPr sz="1400" kern="1200">
        <a:solidFill>
          <a:schemeClr val="tx1"/>
        </a:solidFill>
        <a:latin typeface="Arial" pitchFamily="34" charset="0"/>
        <a:ea typeface="ＭＳ Ｐゴシック" pitchFamily="34" charset="-128"/>
        <a:cs typeface="Times New Roman" pitchFamily="18" charset="0"/>
      </a:defRPr>
    </a:lvl5pPr>
    <a:lvl6pPr marL="2286000" algn="l" defTabSz="914400" rtl="0" eaLnBrk="1" latinLnBrk="0" hangingPunct="1">
      <a:defRPr sz="1400" kern="1200">
        <a:solidFill>
          <a:schemeClr val="tx1"/>
        </a:solidFill>
        <a:latin typeface="Arial" pitchFamily="34" charset="0"/>
        <a:ea typeface="ＭＳ Ｐゴシック" pitchFamily="34" charset="-128"/>
        <a:cs typeface="Times New Roman" pitchFamily="18" charset="0"/>
      </a:defRPr>
    </a:lvl6pPr>
    <a:lvl7pPr marL="2743200" algn="l" defTabSz="914400" rtl="0" eaLnBrk="1" latinLnBrk="0" hangingPunct="1">
      <a:defRPr sz="1400" kern="1200">
        <a:solidFill>
          <a:schemeClr val="tx1"/>
        </a:solidFill>
        <a:latin typeface="Arial" pitchFamily="34" charset="0"/>
        <a:ea typeface="ＭＳ Ｐゴシック" pitchFamily="34" charset="-128"/>
        <a:cs typeface="Times New Roman" pitchFamily="18" charset="0"/>
      </a:defRPr>
    </a:lvl7pPr>
    <a:lvl8pPr marL="3200400" algn="l" defTabSz="914400" rtl="0" eaLnBrk="1" latinLnBrk="0" hangingPunct="1">
      <a:defRPr sz="1400" kern="1200">
        <a:solidFill>
          <a:schemeClr val="tx1"/>
        </a:solidFill>
        <a:latin typeface="Arial" pitchFamily="34" charset="0"/>
        <a:ea typeface="ＭＳ Ｐゴシック" pitchFamily="34" charset="-128"/>
        <a:cs typeface="Times New Roman" pitchFamily="18" charset="0"/>
      </a:defRPr>
    </a:lvl8pPr>
    <a:lvl9pPr marL="3657600" algn="l" defTabSz="914400" rtl="0" eaLnBrk="1" latinLnBrk="0" hangingPunct="1">
      <a:defRPr sz="1400" kern="1200">
        <a:solidFill>
          <a:schemeClr val="tx1"/>
        </a:solidFill>
        <a:latin typeface="Arial" pitchFamily="34" charset="0"/>
        <a:ea typeface="ＭＳ Ｐゴシック" pitchFamily="34" charset="-128"/>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0000"/>
    <a:srgbClr val="99CCFF"/>
    <a:srgbClr val="FF6600"/>
    <a:srgbClr val="626262"/>
    <a:srgbClr val="008000"/>
    <a:srgbClr val="FF643F"/>
    <a:srgbClr val="FF7619"/>
    <a:srgbClr val="33CC3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2" autoAdjust="0"/>
    <p:restoredTop sz="94386" autoAdjust="0"/>
  </p:normalViewPr>
  <p:slideViewPr>
    <p:cSldViewPr snapToGrid="0">
      <p:cViewPr>
        <p:scale>
          <a:sx n="90" d="100"/>
          <a:sy n="90" d="100"/>
        </p:scale>
        <p:origin x="-5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0" d="100"/>
          <a:sy n="80" d="100"/>
        </p:scale>
        <p:origin x="-1986" y="-9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1" y="0"/>
            <a:ext cx="3037628" cy="464820"/>
          </a:xfrm>
          <a:prstGeom prst="rect">
            <a:avLst/>
          </a:prstGeom>
          <a:noFill/>
          <a:ln w="9525">
            <a:noFill/>
            <a:miter lim="800000"/>
            <a:headEnd/>
            <a:tailEnd/>
          </a:ln>
          <a:effectLst/>
        </p:spPr>
        <p:txBody>
          <a:bodyPr vert="horz" wrap="square" lIns="93538" tIns="46768" rIns="93538" bIns="46768" numCol="1" anchor="t" anchorCtr="0" compatLnSpc="1">
            <a:prstTxWarp prst="textNoShape">
              <a:avLst/>
            </a:prstTxWarp>
          </a:bodyPr>
          <a:lstStyle>
            <a:lvl1pPr defTabSz="935495"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endParaRPr lang="en-US" dirty="0"/>
          </a:p>
        </p:txBody>
      </p:sp>
      <p:sp>
        <p:nvSpPr>
          <p:cNvPr id="12291" name="Rectangle 3"/>
          <p:cNvSpPr>
            <a:spLocks noGrp="1" noChangeArrowheads="1"/>
          </p:cNvSpPr>
          <p:nvPr>
            <p:ph type="dt" sz="quarter" idx="1"/>
          </p:nvPr>
        </p:nvSpPr>
        <p:spPr bwMode="auto">
          <a:xfrm>
            <a:off x="3972773" y="0"/>
            <a:ext cx="3037628" cy="464820"/>
          </a:xfrm>
          <a:prstGeom prst="rect">
            <a:avLst/>
          </a:prstGeom>
          <a:noFill/>
          <a:ln w="9525">
            <a:noFill/>
            <a:miter lim="800000"/>
            <a:headEnd/>
            <a:tailEnd/>
          </a:ln>
          <a:effectLst/>
        </p:spPr>
        <p:txBody>
          <a:bodyPr vert="horz" wrap="square" lIns="93538" tIns="46768" rIns="93538" bIns="46768" numCol="1" anchor="t" anchorCtr="0" compatLnSpc="1">
            <a:prstTxWarp prst="textNoShape">
              <a:avLst/>
            </a:prstTxWarp>
          </a:bodyPr>
          <a:lstStyle>
            <a:lvl1pPr algn="r" defTabSz="935495"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fld id="{5FF7F0B2-8D94-4D02-8FD6-071D5759B64E}" type="datetime1">
              <a:rPr lang="en-US"/>
              <a:pPr>
                <a:defRPr/>
              </a:pPr>
              <a:t>2/14/2013</a:t>
            </a:fld>
            <a:endParaRPr lang="en-US" dirty="0"/>
          </a:p>
        </p:txBody>
      </p:sp>
      <p:sp>
        <p:nvSpPr>
          <p:cNvPr id="12292" name="Rectangle 4"/>
          <p:cNvSpPr>
            <a:spLocks noGrp="1" noChangeArrowheads="1"/>
          </p:cNvSpPr>
          <p:nvPr>
            <p:ph type="ftr" sz="quarter" idx="2"/>
          </p:nvPr>
        </p:nvSpPr>
        <p:spPr bwMode="auto">
          <a:xfrm>
            <a:off x="1" y="8831580"/>
            <a:ext cx="3037628" cy="464820"/>
          </a:xfrm>
          <a:prstGeom prst="rect">
            <a:avLst/>
          </a:prstGeom>
          <a:noFill/>
          <a:ln w="9525">
            <a:noFill/>
            <a:miter lim="800000"/>
            <a:headEnd/>
            <a:tailEnd/>
          </a:ln>
          <a:effectLst/>
        </p:spPr>
        <p:txBody>
          <a:bodyPr vert="horz" wrap="square" lIns="93538" tIns="46768" rIns="93538" bIns="46768" numCol="1" anchor="b" anchorCtr="0" compatLnSpc="1">
            <a:prstTxWarp prst="textNoShape">
              <a:avLst/>
            </a:prstTxWarp>
          </a:bodyPr>
          <a:lstStyle>
            <a:lvl1pPr defTabSz="935495"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endParaRPr lang="en-US" dirty="0"/>
          </a:p>
        </p:txBody>
      </p:sp>
      <p:sp>
        <p:nvSpPr>
          <p:cNvPr id="12293" name="Rectangle 5"/>
          <p:cNvSpPr>
            <a:spLocks noGrp="1" noChangeArrowheads="1"/>
          </p:cNvSpPr>
          <p:nvPr>
            <p:ph type="sldNum" sz="quarter" idx="3"/>
          </p:nvPr>
        </p:nvSpPr>
        <p:spPr bwMode="auto">
          <a:xfrm>
            <a:off x="3972773" y="8831580"/>
            <a:ext cx="3037628" cy="464820"/>
          </a:xfrm>
          <a:prstGeom prst="rect">
            <a:avLst/>
          </a:prstGeom>
          <a:noFill/>
          <a:ln w="9525">
            <a:noFill/>
            <a:miter lim="800000"/>
            <a:headEnd/>
            <a:tailEnd/>
          </a:ln>
          <a:effectLst/>
        </p:spPr>
        <p:txBody>
          <a:bodyPr vert="horz" wrap="square" lIns="93538" tIns="46768" rIns="93538" bIns="46768" numCol="1" anchor="b" anchorCtr="0" compatLnSpc="1">
            <a:prstTxWarp prst="textNoShape">
              <a:avLst/>
            </a:prstTxWarp>
          </a:bodyPr>
          <a:lstStyle>
            <a:lvl1pPr algn="r" defTabSz="935495"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fld id="{CC9CEF67-1CC1-4A99-8835-2D938ED6A380}"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1" y="0"/>
            <a:ext cx="3037628" cy="464820"/>
          </a:xfrm>
          <a:prstGeom prst="rect">
            <a:avLst/>
          </a:prstGeom>
          <a:noFill/>
          <a:ln w="9525">
            <a:noFill/>
            <a:miter lim="800000"/>
            <a:headEnd/>
            <a:tailEnd/>
          </a:ln>
          <a:effectLst/>
        </p:spPr>
        <p:txBody>
          <a:bodyPr vert="horz" wrap="square" lIns="93538" tIns="46768" rIns="93538" bIns="46768" numCol="1" anchor="t" anchorCtr="0" compatLnSpc="1">
            <a:prstTxWarp prst="textNoShape">
              <a:avLst/>
            </a:prstTxWarp>
          </a:bodyPr>
          <a:lstStyle>
            <a:lvl1pPr defTabSz="935495"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endParaRPr lang="en-US" dirty="0"/>
          </a:p>
        </p:txBody>
      </p:sp>
      <p:sp>
        <p:nvSpPr>
          <p:cNvPr id="9219" name="Rectangle 3"/>
          <p:cNvSpPr>
            <a:spLocks noGrp="1" noChangeArrowheads="1"/>
          </p:cNvSpPr>
          <p:nvPr>
            <p:ph type="dt" idx="1"/>
          </p:nvPr>
        </p:nvSpPr>
        <p:spPr bwMode="auto">
          <a:xfrm>
            <a:off x="3972773" y="0"/>
            <a:ext cx="3037628" cy="464820"/>
          </a:xfrm>
          <a:prstGeom prst="rect">
            <a:avLst/>
          </a:prstGeom>
          <a:noFill/>
          <a:ln w="9525">
            <a:noFill/>
            <a:miter lim="800000"/>
            <a:headEnd/>
            <a:tailEnd/>
          </a:ln>
          <a:effectLst/>
        </p:spPr>
        <p:txBody>
          <a:bodyPr vert="horz" wrap="square" lIns="93538" tIns="46768" rIns="93538" bIns="46768" numCol="1" anchor="t" anchorCtr="0" compatLnSpc="1">
            <a:prstTxWarp prst="textNoShape">
              <a:avLst/>
            </a:prstTxWarp>
          </a:bodyPr>
          <a:lstStyle>
            <a:lvl1pPr algn="r" defTabSz="935495"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fld id="{2BC9C991-904B-4CBE-B8E5-8C4D93641FD2}" type="datetime1">
              <a:rPr lang="en-US"/>
              <a:pPr>
                <a:defRPr/>
              </a:pPr>
              <a:t>2/14/2013</a:t>
            </a:fld>
            <a:endParaRPr lang="en-US" dirty="0"/>
          </a:p>
        </p:txBody>
      </p:sp>
      <p:sp>
        <p:nvSpPr>
          <p:cNvPr id="1638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144" y="4415790"/>
            <a:ext cx="5140112" cy="4183380"/>
          </a:xfrm>
          <a:prstGeom prst="rect">
            <a:avLst/>
          </a:prstGeom>
          <a:noFill/>
          <a:ln w="9525">
            <a:noFill/>
            <a:miter lim="800000"/>
            <a:headEnd/>
            <a:tailEnd/>
          </a:ln>
          <a:effectLst/>
        </p:spPr>
        <p:txBody>
          <a:bodyPr vert="horz" wrap="square" lIns="93538" tIns="46768" rIns="93538" bIns="4676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1" y="8831580"/>
            <a:ext cx="3037628" cy="464820"/>
          </a:xfrm>
          <a:prstGeom prst="rect">
            <a:avLst/>
          </a:prstGeom>
          <a:noFill/>
          <a:ln w="9525">
            <a:noFill/>
            <a:miter lim="800000"/>
            <a:headEnd/>
            <a:tailEnd/>
          </a:ln>
          <a:effectLst/>
        </p:spPr>
        <p:txBody>
          <a:bodyPr vert="horz" wrap="square" lIns="93538" tIns="46768" rIns="93538" bIns="46768" numCol="1" anchor="b" anchorCtr="0" compatLnSpc="1">
            <a:prstTxWarp prst="textNoShape">
              <a:avLst/>
            </a:prstTxWarp>
          </a:bodyPr>
          <a:lstStyle>
            <a:lvl1pPr defTabSz="935495"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endParaRPr lang="en-US" dirty="0"/>
          </a:p>
        </p:txBody>
      </p:sp>
      <p:sp>
        <p:nvSpPr>
          <p:cNvPr id="9223" name="Rectangle 7"/>
          <p:cNvSpPr>
            <a:spLocks noGrp="1" noChangeArrowheads="1"/>
          </p:cNvSpPr>
          <p:nvPr>
            <p:ph type="sldNum" sz="quarter" idx="5"/>
          </p:nvPr>
        </p:nvSpPr>
        <p:spPr bwMode="auto">
          <a:xfrm>
            <a:off x="3972773" y="8831580"/>
            <a:ext cx="3037628" cy="464820"/>
          </a:xfrm>
          <a:prstGeom prst="rect">
            <a:avLst/>
          </a:prstGeom>
          <a:noFill/>
          <a:ln w="9525">
            <a:noFill/>
            <a:miter lim="800000"/>
            <a:headEnd/>
            <a:tailEnd/>
          </a:ln>
          <a:effectLst/>
        </p:spPr>
        <p:txBody>
          <a:bodyPr vert="horz" wrap="square" lIns="93538" tIns="46768" rIns="93538" bIns="46768" numCol="1" anchor="b" anchorCtr="0" compatLnSpc="1">
            <a:prstTxWarp prst="textNoShape">
              <a:avLst/>
            </a:prstTxWarp>
          </a:bodyPr>
          <a:lstStyle>
            <a:lvl1pPr algn="r" defTabSz="935495" eaLnBrk="1" hangingPunct="1">
              <a:lnSpc>
                <a:spcPct val="100000"/>
              </a:lnSpc>
              <a:spcBef>
                <a:spcPct val="0"/>
              </a:spcBef>
              <a:buFontTx/>
              <a:buNone/>
              <a:defRPr sz="1200">
                <a:solidFill>
                  <a:schemeClr val="tx1"/>
                </a:solidFill>
                <a:latin typeface="Arial" pitchFamily="34" charset="0"/>
                <a:ea typeface="+mn-ea"/>
                <a:cs typeface="Times New Roman" pitchFamily="18" charset="0"/>
              </a:defRPr>
            </a:lvl1pPr>
          </a:lstStyle>
          <a:p>
            <a:pPr>
              <a:defRPr/>
            </a:pPr>
            <a:fld id="{3CFE3703-F581-4A91-81D0-59B112E7CF74}" type="slidenum">
              <a:rPr lang="en-US"/>
              <a:pPr>
                <a:defRPr/>
              </a:pPr>
              <a:t>‹#›</a:t>
            </a:fld>
            <a:endParaRPr lang="en-US" dirty="0"/>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0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DE363501-7A23-4FC7-BF73-DCBDFE22DDB5}" type="slidenum">
              <a:rPr lang="en-US" smtClean="0">
                <a:solidFill>
                  <a:srgbClr val="000000"/>
                </a:solidFill>
                <a:ea typeface="Osaka"/>
                <a:cs typeface="Osaka"/>
              </a:rPr>
              <a:pPr/>
              <a:t>1</a:t>
            </a:fld>
            <a:endParaRPr lang="en-US" dirty="0" smtClean="0">
              <a:solidFill>
                <a:srgbClr val="000000"/>
              </a:solidFill>
              <a:ea typeface="Osaka"/>
              <a:cs typeface="Osaka"/>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smtClean="0">
              <a:latin typeface="Arial" pitchFamily="34" charset="0"/>
              <a:ea typeface="ＭＳ Ｐゴシック" pitchFamily="34" charset="-128"/>
            </a:endParaRPr>
          </a:p>
        </p:txBody>
      </p:sp>
      <p:sp>
        <p:nvSpPr>
          <p:cNvPr id="5" name="Date Placeholder 4"/>
          <p:cNvSpPr>
            <a:spLocks noGrp="1"/>
          </p:cNvSpPr>
          <p:nvPr>
            <p:ph type="dt" sz="quarter" idx="1"/>
          </p:nvPr>
        </p:nvSpPr>
        <p:spPr/>
        <p:txBody>
          <a:bodyPr/>
          <a:lstStyle/>
          <a:p>
            <a:pPr>
              <a:defRPr/>
            </a:pPr>
            <a:fld id="{91401735-EC40-4DAC-9377-9B1A407F8D3D}" type="datetime1">
              <a:rPr lang="en-US"/>
              <a:pPr>
                <a:defRPr/>
              </a:pPr>
              <a:t>2/14/2013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pPr eaLnBrk="1" hangingPunct="1"/>
            <a:endParaRPr lang="en-US" dirty="0" smtClean="0">
              <a:latin typeface="Arial" pitchFamily="34" charset="0"/>
              <a:ea typeface="ＭＳ Ｐゴシック" pitchFamily="34" charset="-128"/>
            </a:endParaRPr>
          </a:p>
        </p:txBody>
      </p:sp>
      <p:sp>
        <p:nvSpPr>
          <p:cNvPr id="18436" name="Slide Number Placeholder 3"/>
          <p:cNvSpPr>
            <a:spLocks noGrp="1"/>
          </p:cNvSpPr>
          <p:nvPr>
            <p:ph type="sldNum" sz="quarter" idx="5"/>
          </p:nvPr>
        </p:nvSpPr>
        <p:spPr>
          <a:noFill/>
        </p:spPr>
        <p:txBody>
          <a:bodyPr/>
          <a:lstStyle/>
          <a:p>
            <a:fld id="{C0BB7F66-66E3-4CC8-9BB9-4321F82F014F}" type="slidenum">
              <a:rPr lang="en-US" smtClean="0">
                <a:solidFill>
                  <a:srgbClr val="000000"/>
                </a:solidFill>
                <a:ea typeface="Osaka"/>
                <a:cs typeface="Osaka"/>
              </a:rPr>
              <a:pPr/>
              <a:t>2</a:t>
            </a:fld>
            <a:endParaRPr lang="en-US" dirty="0"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4A02A598-305B-4656-A1C5-AEC81A01559A}" type="datetime1">
              <a:rPr lang="en-US"/>
              <a:pPr>
                <a:defRPr/>
              </a:pPr>
              <a:t>2/14/2013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pPr eaLnBrk="1" hangingPunct="1"/>
            <a:endParaRPr lang="en-US" dirty="0" smtClean="0">
              <a:latin typeface="Arial" pitchFamily="34" charset="0"/>
              <a:ea typeface="ＭＳ Ｐゴシック" pitchFamily="34" charset="-128"/>
            </a:endParaRPr>
          </a:p>
        </p:txBody>
      </p:sp>
      <p:sp>
        <p:nvSpPr>
          <p:cNvPr id="29700" name="Slide Number Placeholder 3"/>
          <p:cNvSpPr>
            <a:spLocks noGrp="1"/>
          </p:cNvSpPr>
          <p:nvPr>
            <p:ph type="sldNum" sz="quarter" idx="5"/>
          </p:nvPr>
        </p:nvSpPr>
        <p:spPr>
          <a:noFill/>
        </p:spPr>
        <p:txBody>
          <a:bodyPr/>
          <a:lstStyle/>
          <a:p>
            <a:fld id="{1A4553B1-0B70-4428-BFD2-DED7DD0E43B6}" type="slidenum">
              <a:rPr lang="en-US" smtClean="0">
                <a:solidFill>
                  <a:srgbClr val="000000"/>
                </a:solidFill>
                <a:ea typeface="Osaka"/>
                <a:cs typeface="Osaka"/>
              </a:rPr>
              <a:pPr/>
              <a:t>27</a:t>
            </a:fld>
            <a:endParaRPr lang="en-US" dirty="0" smtClean="0">
              <a:solidFill>
                <a:srgbClr val="000000"/>
              </a:solidFill>
              <a:ea typeface="Osaka"/>
              <a:cs typeface="Osaka"/>
            </a:endParaRPr>
          </a:p>
        </p:txBody>
      </p:sp>
      <p:sp>
        <p:nvSpPr>
          <p:cNvPr id="5" name="Date Placeholder 4"/>
          <p:cNvSpPr>
            <a:spLocks noGrp="1"/>
          </p:cNvSpPr>
          <p:nvPr>
            <p:ph type="dt" sz="quarter" idx="1"/>
          </p:nvPr>
        </p:nvSpPr>
        <p:spPr/>
        <p:txBody>
          <a:bodyPr/>
          <a:lstStyle/>
          <a:p>
            <a:pPr>
              <a:defRPr/>
            </a:pPr>
            <a:fld id="{1FBBE115-E358-44B8-B1B5-91537A8E1D48}" type="datetime1">
              <a:rPr lang="en-US"/>
              <a:pPr>
                <a:defRPr/>
              </a:pPr>
              <a:t>2/14/2013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E5E1E4-52C6-4B9D-BF65-A452EA02563D}" type="datetimeFigureOut">
              <a:rPr lang="en-US" smtClean="0"/>
              <a:pPr/>
              <a:t>2/14/2013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E5E1E4-52C6-4B9D-BF65-A452EA02563D}" type="datetimeFigureOut">
              <a:rPr lang="en-US" smtClean="0"/>
              <a:pPr/>
              <a:t>2/14/2013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E5E1E4-52C6-4B9D-BF65-A452EA02563D}" type="datetimeFigureOut">
              <a:rPr lang="en-US" smtClean="0"/>
              <a:pPr/>
              <a:t>2/14/2013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dirty="0" smtClean="0"/>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E5E1E4-52C6-4B9D-BF65-A452EA02563D}" type="datetimeFigureOut">
              <a:rPr lang="en-US" smtClean="0"/>
              <a:pPr/>
              <a:t>2/14/2013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E5E1E4-52C6-4B9D-BF65-A452EA02563D}" type="datetimeFigureOut">
              <a:rPr lang="en-US" smtClean="0"/>
              <a:pPr/>
              <a:t>2/14/2013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E5E1E4-52C6-4B9D-BF65-A452EA02563D}" type="datetimeFigureOut">
              <a:rPr lang="en-US" smtClean="0"/>
              <a:pPr/>
              <a:t>2/14/2013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E5E1E4-52C6-4B9D-BF65-A452EA02563D}" type="datetimeFigureOut">
              <a:rPr lang="en-US" smtClean="0"/>
              <a:pPr/>
              <a:t>2/14/2013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E5E1E4-52C6-4B9D-BF65-A452EA02563D}" type="datetimeFigureOut">
              <a:rPr lang="en-US" smtClean="0"/>
              <a:pPr/>
              <a:t>2/14/2013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E5E1E4-52C6-4B9D-BF65-A452EA02563D}" type="datetimeFigureOut">
              <a:rPr lang="en-US" smtClean="0"/>
              <a:pPr/>
              <a:t>2/14/2013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E5E1E4-52C6-4B9D-BF65-A452EA02563D}" type="datetimeFigureOut">
              <a:rPr lang="en-US" smtClean="0"/>
              <a:pPr/>
              <a:t>2/14/2013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E5E1E4-52C6-4B9D-BF65-A452EA02563D}" type="datetimeFigureOut">
              <a:rPr lang="en-US" smtClean="0"/>
              <a:pPr/>
              <a:t>2/14/2013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36CDD8-D427-4289-B2BF-386155F51F1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5E1E4-52C6-4B9D-BF65-A452EA02563D}" type="datetimeFigureOut">
              <a:rPr lang="en-US" smtClean="0"/>
              <a:pPr/>
              <a:t>2/14/2013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36CDD8-D427-4289-B2BF-386155F51F1F}" type="slidenum">
              <a:rPr lang="en-US" smtClean="0"/>
              <a:pPr/>
              <a:t>‹#›</a:t>
            </a:fld>
            <a:endParaRPr lang="en-US" dirty="0"/>
          </a:p>
        </p:txBody>
      </p:sp>
      <p:pic>
        <p:nvPicPr>
          <p:cNvPr id="7" name="Picture 7" descr="SU_Seal_Card_pos"/>
          <p:cNvPicPr>
            <a:picLocks noChangeAspect="1" noChangeArrowheads="1"/>
          </p:cNvPicPr>
          <p:nvPr/>
        </p:nvPicPr>
        <p:blipFill>
          <a:blip r:embed="rId15" cstate="print">
            <a:lum bright="90000" contrast="-66000"/>
          </a:blip>
          <a:srcRect t="12334" r="34000"/>
          <a:stretch>
            <a:fillRect/>
          </a:stretch>
        </p:blipFill>
        <p:spPr bwMode="auto">
          <a:xfrm>
            <a:off x="5032375" y="0"/>
            <a:ext cx="4111625" cy="5713413"/>
          </a:xfrm>
          <a:prstGeom prst="rect">
            <a:avLst/>
          </a:prstGeom>
          <a:noFill/>
          <a:ln w="9525">
            <a:noFill/>
            <a:miter lim="800000"/>
            <a:headEnd/>
            <a:tailEnd/>
          </a:ln>
        </p:spPr>
      </p:pic>
      <p:sp>
        <p:nvSpPr>
          <p:cNvPr id="8" name="Text Box 9"/>
          <p:cNvSpPr txBox="1">
            <a:spLocks noChangeArrowheads="1"/>
          </p:cNvSpPr>
          <p:nvPr/>
        </p:nvSpPr>
        <p:spPr bwMode="auto">
          <a:xfrm>
            <a:off x="0" y="6327775"/>
            <a:ext cx="9144000" cy="530225"/>
          </a:xfrm>
          <a:prstGeom prst="rect">
            <a:avLst/>
          </a:prstGeom>
          <a:solidFill>
            <a:srgbClr val="7A0000"/>
          </a:solidFill>
          <a:ln w="9525">
            <a:noFill/>
            <a:miter lim="800000"/>
            <a:headEnd/>
            <a:tailEnd/>
          </a:ln>
          <a:effectLst/>
        </p:spPr>
        <p:txBody>
          <a:bodyPr tIns="182880"/>
          <a:lstStyle/>
          <a:p>
            <a:pPr algn="l" eaLnBrk="1" hangingPunct="1">
              <a:lnSpc>
                <a:spcPct val="70000"/>
              </a:lnSpc>
              <a:spcBef>
                <a:spcPct val="50000"/>
              </a:spcBef>
              <a:buFontTx/>
              <a:buNone/>
              <a:defRPr/>
            </a:pPr>
            <a:r>
              <a:rPr lang="en-US" sz="2000" b="1" dirty="0">
                <a:solidFill>
                  <a:srgbClr val="FFFFFF"/>
                </a:solidFill>
                <a:latin typeface="Gill Sans Light" pitchFamily="1" charset="0"/>
                <a:ea typeface="+mn-ea"/>
                <a:cs typeface="+mn-cs"/>
              </a:rPr>
              <a:t>Office of Postdoctoral </a:t>
            </a:r>
            <a:r>
              <a:rPr lang="en-US" sz="2000" b="1" dirty="0" smtClean="0">
                <a:solidFill>
                  <a:srgbClr val="FFFFFF"/>
                </a:solidFill>
                <a:latin typeface="Gill Sans Light" pitchFamily="1" charset="0"/>
                <a:ea typeface="+mn-ea"/>
                <a:cs typeface="+mn-cs"/>
              </a:rPr>
              <a:t>Affairs			          </a:t>
            </a:r>
            <a:r>
              <a:rPr lang="en-US" sz="2000" b="1" i="0" dirty="0" smtClean="0">
                <a:solidFill>
                  <a:srgbClr val="FFFFFF"/>
                </a:solidFill>
                <a:latin typeface="Gill Sans Light" pitchFamily="1" charset="0"/>
                <a:ea typeface="+mn-ea"/>
                <a:cs typeface="+mn-cs"/>
              </a:rPr>
              <a:t>postdocs.stanford.edu  </a:t>
            </a:r>
            <a:r>
              <a:rPr lang="en-US" sz="2000" b="1" dirty="0" smtClean="0">
                <a:solidFill>
                  <a:srgbClr val="FFFFFF"/>
                </a:solidFill>
                <a:latin typeface="Gill Sans Light" pitchFamily="1" charset="0"/>
                <a:ea typeface="+mn-ea"/>
                <a:cs typeface="+mn-cs"/>
              </a:rPr>
              <a:t>                                             </a:t>
            </a:r>
            <a:endParaRPr lang="en-US" sz="1800" dirty="0">
              <a:solidFill>
                <a:srgbClr val="000000"/>
              </a:solidFill>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690" r:id="rId12"/>
    <p:sldLayoutId id="2147483692"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postdocs.stanford.edu/handbook/legal.html" TargetMode="External"/><Relationship Id="rId2" Type="http://schemas.openxmlformats.org/officeDocument/2006/relationships/hyperlink" Target="http://postdocs.stanford.edu/handbook/index.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campus-map.stanford.edu/?id=&amp;lat=37.43404483708433&amp;lng=-122.177856893&amp;zoom=15&amp;srch=birch"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postdocs.stanford.edu/admin/profdev.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nationalpostdoc.org/"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postdocs.stanford.edu/educatio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postdocs.stanford.edu/faculty_mentors/Fillable_Initial_Meeting_Template_Form%20V3.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2400" y="3657600"/>
            <a:ext cx="8534400" cy="1200150"/>
          </a:xfrm>
          <a:prstGeom prst="rect">
            <a:avLst/>
          </a:prstGeom>
          <a:noFill/>
        </p:spPr>
        <p:txBody>
          <a:bodyPr>
            <a:spAutoFit/>
          </a:bodyPr>
          <a:lstStyle/>
          <a:p>
            <a:pPr algn="ctr" eaLnBrk="1" hangingPunct="1">
              <a:spcBef>
                <a:spcPct val="0"/>
              </a:spcBef>
              <a:buFontTx/>
              <a:buNone/>
              <a:defRPr/>
            </a:pPr>
            <a:r>
              <a:rPr lang="en-US" sz="2400" b="1" dirty="0" smtClean="0">
                <a:solidFill>
                  <a:srgbClr val="000000"/>
                </a:solidFill>
                <a:latin typeface="Book Antiqua" pitchFamily="18" charset="0"/>
                <a:ea typeface="+mj-ea"/>
                <a:cs typeface="+mj-cs"/>
              </a:rPr>
              <a:t>February 14, 2013</a:t>
            </a:r>
            <a:endParaRPr lang="en-US" sz="2400" b="1" dirty="0">
              <a:solidFill>
                <a:srgbClr val="000000"/>
              </a:solidFill>
              <a:latin typeface="Book Antiqua" pitchFamily="18" charset="0"/>
              <a:ea typeface="+mj-ea"/>
              <a:cs typeface="+mj-cs"/>
            </a:endParaRPr>
          </a:p>
          <a:p>
            <a:pPr algn="ctr" eaLnBrk="1" hangingPunct="1">
              <a:spcBef>
                <a:spcPct val="0"/>
              </a:spcBef>
              <a:buFontTx/>
              <a:buNone/>
              <a:defRPr/>
            </a:pPr>
            <a:r>
              <a:rPr lang="en-US" sz="2400" b="1" dirty="0">
                <a:solidFill>
                  <a:srgbClr val="000000"/>
                </a:solidFill>
                <a:latin typeface="Book Antiqua" pitchFamily="18" charset="0"/>
                <a:ea typeface="+mj-ea"/>
                <a:cs typeface="+mj-cs"/>
              </a:rPr>
              <a:t>10:00 a.m. – </a:t>
            </a:r>
            <a:r>
              <a:rPr lang="en-US" sz="2400" b="1" dirty="0" smtClean="0">
                <a:solidFill>
                  <a:srgbClr val="000000"/>
                </a:solidFill>
                <a:latin typeface="Book Antiqua" pitchFamily="18" charset="0"/>
                <a:ea typeface="+mj-ea"/>
                <a:cs typeface="+mj-cs"/>
              </a:rPr>
              <a:t>11:00 </a:t>
            </a:r>
            <a:r>
              <a:rPr lang="en-US" sz="2400" b="1" dirty="0">
                <a:solidFill>
                  <a:srgbClr val="000000"/>
                </a:solidFill>
                <a:latin typeface="Book Antiqua" pitchFamily="18" charset="0"/>
                <a:ea typeface="+mj-ea"/>
                <a:cs typeface="+mj-cs"/>
              </a:rPr>
              <a:t>a.m.</a:t>
            </a:r>
          </a:p>
          <a:p>
            <a:pPr algn="ctr" eaLnBrk="1" hangingPunct="1">
              <a:spcBef>
                <a:spcPct val="0"/>
              </a:spcBef>
              <a:buFontTx/>
              <a:buNone/>
              <a:defRPr/>
            </a:pPr>
            <a:r>
              <a:rPr lang="en-US" sz="2400" b="1" dirty="0" smtClean="0">
                <a:solidFill>
                  <a:srgbClr val="000000"/>
                </a:solidFill>
                <a:latin typeface="Book Antiqua" pitchFamily="18" charset="0"/>
                <a:ea typeface="+mj-ea"/>
                <a:cs typeface="+mj-cs"/>
              </a:rPr>
              <a:t>LKSC 130</a:t>
            </a:r>
            <a:endParaRPr lang="en-US" sz="2400" b="1" dirty="0">
              <a:solidFill>
                <a:srgbClr val="000000"/>
              </a:solidFill>
              <a:latin typeface="Book Antiqua" pitchFamily="18" charset="0"/>
              <a:ea typeface="+mj-ea"/>
              <a:cs typeface="+mj-cs"/>
            </a:endParaRPr>
          </a:p>
        </p:txBody>
      </p:sp>
      <p:sp>
        <p:nvSpPr>
          <p:cNvPr id="3075" name="TextBox 4"/>
          <p:cNvSpPr txBox="1">
            <a:spLocks noChangeArrowheads="1"/>
          </p:cNvSpPr>
          <p:nvPr/>
        </p:nvSpPr>
        <p:spPr bwMode="auto">
          <a:xfrm>
            <a:off x="604838" y="1706563"/>
            <a:ext cx="7577137" cy="1447800"/>
          </a:xfrm>
          <a:prstGeom prst="rect">
            <a:avLst/>
          </a:prstGeom>
          <a:noFill/>
          <a:ln w="9525">
            <a:noFill/>
            <a:miter lim="800000"/>
            <a:headEnd/>
            <a:tailEnd/>
          </a:ln>
        </p:spPr>
        <p:txBody>
          <a:bodyPr>
            <a:spAutoFit/>
          </a:bodyPr>
          <a:lstStyle/>
          <a:p>
            <a:pPr algn="ctr" eaLnBrk="1" hangingPunct="1">
              <a:spcBef>
                <a:spcPct val="0"/>
              </a:spcBef>
              <a:buFontTx/>
              <a:buNone/>
            </a:pPr>
            <a:r>
              <a:rPr lang="en-US" sz="4400" b="1" dirty="0">
                <a:solidFill>
                  <a:srgbClr val="000000"/>
                </a:solidFill>
                <a:latin typeface="Book Antiqua" pitchFamily="18" charset="0"/>
              </a:rPr>
              <a:t>Postdoctoral Administrators</a:t>
            </a:r>
          </a:p>
          <a:p>
            <a:pPr algn="ctr" eaLnBrk="1" hangingPunct="1">
              <a:spcBef>
                <a:spcPct val="0"/>
              </a:spcBef>
              <a:buFontTx/>
              <a:buNone/>
            </a:pPr>
            <a:r>
              <a:rPr lang="en-US" sz="4400" b="1" dirty="0">
                <a:solidFill>
                  <a:srgbClr val="000000"/>
                </a:solidFill>
                <a:latin typeface="Book Antiqua" pitchFamily="18" charset="0"/>
              </a:rPr>
              <a:t>Quarterly Meeting</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 “Processing Clinical Trainee and Joint Clinician Educator Appointments”</a:t>
            </a:r>
            <a:endParaRPr lang="en-US" dirty="0"/>
          </a:p>
        </p:txBody>
      </p:sp>
      <p:sp>
        <p:nvSpPr>
          <p:cNvPr id="3" name="Content Placeholder 2"/>
          <p:cNvSpPr>
            <a:spLocks noGrp="1"/>
          </p:cNvSpPr>
          <p:nvPr>
            <p:ph idx="1"/>
          </p:nvPr>
        </p:nvSpPr>
        <p:spPr/>
        <p:txBody>
          <a:bodyPr>
            <a:normAutofit fontScale="92500" lnSpcReduction="20000"/>
          </a:bodyPr>
          <a:lstStyle/>
          <a:p>
            <a:pPr>
              <a:buNone/>
            </a:pPr>
            <a:endParaRPr lang="en-US" dirty="0" smtClean="0"/>
          </a:p>
          <a:p>
            <a:endParaRPr lang="en-US" b="1" dirty="0" smtClean="0"/>
          </a:p>
          <a:p>
            <a:r>
              <a:rPr lang="en-US" b="1" dirty="0" smtClean="0"/>
              <a:t>Who should attend:</a:t>
            </a:r>
            <a:r>
              <a:rPr lang="en-US" dirty="0" smtClean="0"/>
              <a:t> Departmental administrators who appoint clinical trainees or joint clinical fellow and clinician educator appointments (known as 90/10s or 80/20s)</a:t>
            </a:r>
          </a:p>
          <a:p>
            <a:r>
              <a:rPr lang="en-US" b="1" dirty="0" smtClean="0"/>
              <a:t>When &amp; Where:</a:t>
            </a:r>
            <a:r>
              <a:rPr lang="en-US" dirty="0" smtClean="0"/>
              <a:t> March 4</a:t>
            </a:r>
            <a:r>
              <a:rPr lang="en-US" baseline="30000" dirty="0" smtClean="0"/>
              <a:t>th</a:t>
            </a:r>
            <a:r>
              <a:rPr lang="en-US" dirty="0" smtClean="0"/>
              <a:t>, </a:t>
            </a:r>
            <a:r>
              <a:rPr lang="en-US" dirty="0" err="1" smtClean="0"/>
              <a:t>Alway</a:t>
            </a:r>
            <a:r>
              <a:rPr lang="en-US" dirty="0" smtClean="0"/>
              <a:t> Building, room 114. The session will begin at 10:00 am and end by 11:30 am.   </a:t>
            </a:r>
          </a:p>
          <a:p>
            <a:r>
              <a:rPr lang="en-US" b="1" dirty="0" smtClean="0"/>
              <a:t>Register in STARS:</a:t>
            </a:r>
            <a:r>
              <a:rPr lang="en-US" dirty="0" smtClean="0"/>
              <a:t> Course number OPA-1201-030413</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Appointment Reviews</a:t>
            </a:r>
            <a:endParaRPr lang="en-US" dirty="0"/>
          </a:p>
        </p:txBody>
      </p:sp>
      <p:sp>
        <p:nvSpPr>
          <p:cNvPr id="3" name="Content Placeholder 2"/>
          <p:cNvSpPr>
            <a:spLocks noGrp="1"/>
          </p:cNvSpPr>
          <p:nvPr>
            <p:ph type="subTitle" idx="1"/>
          </p:nvPr>
        </p:nvSpPr>
        <p:spPr/>
        <p:txBody>
          <a:bodyPr/>
          <a:lstStyle/>
          <a:p>
            <a:r>
              <a:rPr lang="en-US" dirty="0" smtClean="0"/>
              <a:t>Al Murray and Tammy Wilson</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Appointment and Funding Reviews</a:t>
            </a:r>
            <a:endParaRPr lang="en-US" dirty="0"/>
          </a:p>
        </p:txBody>
      </p:sp>
      <p:sp>
        <p:nvSpPr>
          <p:cNvPr id="3" name="Content Placeholder 2"/>
          <p:cNvSpPr>
            <a:spLocks noGrp="1"/>
          </p:cNvSpPr>
          <p:nvPr>
            <p:ph idx="1"/>
          </p:nvPr>
        </p:nvSpPr>
        <p:spPr>
          <a:xfrm>
            <a:off x="457200" y="1600201"/>
            <a:ext cx="8229600" cy="3276599"/>
          </a:xfrm>
        </p:spPr>
        <p:txBody>
          <a:bodyPr/>
          <a:lstStyle/>
          <a:p>
            <a:r>
              <a:rPr lang="en-US" b="1" dirty="0" smtClean="0"/>
              <a:t>Purpose:</a:t>
            </a:r>
          </a:p>
          <a:p>
            <a:pPr lvl="1"/>
            <a:r>
              <a:rPr lang="en-US" dirty="0" smtClean="0"/>
              <a:t>Stanford should have current appointment records for all postdoctoral scholars and ensure that minimum funding requirements are met, in order to meet its stated policies and obligations internally and be in line labor and immigration regulations.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Appointment and Funding Reviews</a:t>
            </a:r>
            <a:endParaRPr lang="en-US" dirty="0"/>
          </a:p>
        </p:txBody>
      </p:sp>
      <p:sp>
        <p:nvSpPr>
          <p:cNvPr id="3" name="Content Placeholder 2"/>
          <p:cNvSpPr>
            <a:spLocks noGrp="1"/>
          </p:cNvSpPr>
          <p:nvPr>
            <p:ph idx="1"/>
          </p:nvPr>
        </p:nvSpPr>
        <p:spPr>
          <a:xfrm>
            <a:off x="457200" y="1600200"/>
            <a:ext cx="8229600" cy="4343399"/>
          </a:xfrm>
        </p:spPr>
        <p:txBody>
          <a:bodyPr>
            <a:normAutofit/>
          </a:bodyPr>
          <a:lstStyle/>
          <a:p>
            <a:r>
              <a:rPr lang="en-US" sz="2800" dirty="0" smtClean="0"/>
              <a:t>OPA will conduct periodic reviews to better help you follow University policy.</a:t>
            </a:r>
          </a:p>
          <a:p>
            <a:r>
              <a:rPr lang="en-US" sz="2800" dirty="0" smtClean="0"/>
              <a:t>Your Postdoctoral Services Manager will send you detailed instructions and spreadsheets of those records that need action.</a:t>
            </a:r>
          </a:p>
          <a:p>
            <a:r>
              <a:rPr lang="en-US" sz="2800" dirty="0" smtClean="0"/>
              <a:t>Please complete and route the required Change Request or Termination as soon as possible.</a:t>
            </a:r>
          </a:p>
          <a:p>
            <a:r>
              <a:rPr lang="en-US" sz="2800" dirty="0" smtClean="0"/>
              <a:t>Please submit questions via HelpSU and you will receive a timely response.</a:t>
            </a:r>
          </a:p>
          <a:p>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NSF-</a:t>
            </a:r>
            <a:r>
              <a:rPr lang="en-US" b="1" dirty="0" err="1" smtClean="0"/>
              <a:t>NIH</a:t>
            </a:r>
            <a:r>
              <a:rPr lang="en-US" b="1" dirty="0" smtClean="0"/>
              <a:t> Survey</a:t>
            </a:r>
            <a:br>
              <a:rPr lang="en-US" b="1" dirty="0" smtClean="0"/>
            </a:br>
            <a:endParaRPr lang="en-US" dirty="0"/>
          </a:p>
        </p:txBody>
      </p:sp>
      <p:sp>
        <p:nvSpPr>
          <p:cNvPr id="3" name="Subtitle 2"/>
          <p:cNvSpPr>
            <a:spLocks noGrp="1"/>
          </p:cNvSpPr>
          <p:nvPr>
            <p:ph type="subTitle" idx="1"/>
          </p:nvPr>
        </p:nvSpPr>
        <p:spPr/>
        <p:txBody>
          <a:bodyPr/>
          <a:lstStyle/>
          <a:p>
            <a:r>
              <a:rPr lang="en-US" b="1" dirty="0" smtClean="0"/>
              <a:t>Shannon Monahan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NSF-</a:t>
            </a:r>
            <a:r>
              <a:rPr lang="en-US" b="1" dirty="0" err="1" smtClean="0"/>
              <a:t>NIH</a:t>
            </a:r>
            <a:r>
              <a:rPr lang="en-US" b="1" dirty="0" smtClean="0"/>
              <a:t> Survey</a:t>
            </a:r>
            <a:endParaRPr lang="en-US" b="1" dirty="0"/>
          </a:p>
        </p:txBody>
      </p:sp>
      <p:sp>
        <p:nvSpPr>
          <p:cNvPr id="3" name="Content Placeholder 2"/>
          <p:cNvSpPr>
            <a:spLocks noGrp="1"/>
          </p:cNvSpPr>
          <p:nvPr>
            <p:ph idx="1"/>
          </p:nvPr>
        </p:nvSpPr>
        <p:spPr>
          <a:xfrm>
            <a:off x="457200" y="1924493"/>
            <a:ext cx="8229600" cy="4201670"/>
          </a:xfrm>
        </p:spPr>
        <p:txBody>
          <a:bodyPr>
            <a:normAutofit/>
          </a:bodyPr>
          <a:lstStyle/>
          <a:p>
            <a:pPr algn="ctr">
              <a:buNone/>
            </a:pPr>
            <a:r>
              <a:rPr lang="en-US" sz="4000" b="1" dirty="0" smtClean="0"/>
              <a:t>Reminder</a:t>
            </a:r>
          </a:p>
          <a:p>
            <a:pPr algn="ctr">
              <a:buNone/>
            </a:pPr>
            <a:endParaRPr lang="en-US" sz="800" dirty="0" smtClean="0"/>
          </a:p>
          <a:p>
            <a:pPr algn="ctr">
              <a:buNone/>
            </a:pPr>
            <a:r>
              <a:rPr lang="en-US" dirty="0" smtClean="0"/>
              <a:t>Deadline for data submission from departments/administrators is</a:t>
            </a:r>
          </a:p>
          <a:p>
            <a:pPr algn="ctr">
              <a:buNone/>
            </a:pPr>
            <a:endParaRPr lang="en-US" sz="800" dirty="0" smtClean="0"/>
          </a:p>
          <a:p>
            <a:pPr algn="ctr">
              <a:buNone/>
            </a:pPr>
            <a:r>
              <a:rPr lang="en-US" sz="4000" b="1" dirty="0" smtClean="0"/>
              <a:t>Tomorrow, February 15</a:t>
            </a:r>
            <a:r>
              <a:rPr lang="en-US" sz="4000" b="1" baseline="30000" dirty="0" smtClean="0"/>
              <a:t>th</a:t>
            </a:r>
            <a:r>
              <a:rPr lang="en-US" sz="4000" b="1" dirty="0" smtClean="0"/>
              <a:t>, 2013</a:t>
            </a:r>
          </a:p>
          <a:p>
            <a:pPr>
              <a:buNone/>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New “Legal Resources” Section </a:t>
            </a:r>
            <a:br>
              <a:rPr lang="en-US" dirty="0" smtClean="0"/>
            </a:br>
            <a:r>
              <a:rPr lang="en-US" dirty="0" smtClean="0"/>
              <a:t>Postdoc Handbook</a:t>
            </a:r>
            <a:br>
              <a:rPr lang="en-US" dirty="0" smtClean="0"/>
            </a:br>
            <a:endParaRPr lang="en-US" dirty="0"/>
          </a:p>
        </p:txBody>
      </p:sp>
      <p:sp>
        <p:nvSpPr>
          <p:cNvPr id="3" name="Subtitle 2"/>
          <p:cNvSpPr>
            <a:spLocks noGrp="1"/>
          </p:cNvSpPr>
          <p:nvPr>
            <p:ph type="subTitle" idx="1"/>
          </p:nvPr>
        </p:nvSpPr>
        <p:spPr/>
        <p:txBody>
          <a:bodyPr/>
          <a:lstStyle/>
          <a:p>
            <a:r>
              <a:rPr lang="en-US" dirty="0" smtClean="0"/>
              <a:t>Annelies Ransome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postdocs.stanford.edu </a:t>
            </a:r>
            <a:endParaRPr lang="en-US" dirty="0"/>
          </a:p>
        </p:txBody>
      </p:sp>
      <p:sp>
        <p:nvSpPr>
          <p:cNvPr id="3" name="Content Placeholder 2"/>
          <p:cNvSpPr>
            <a:spLocks noGrp="1"/>
          </p:cNvSpPr>
          <p:nvPr>
            <p:ph idx="1"/>
          </p:nvPr>
        </p:nvSpPr>
        <p:spPr/>
        <p:txBody>
          <a:bodyPr>
            <a:normAutofit/>
          </a:bodyPr>
          <a:lstStyle/>
          <a:p>
            <a:pPr>
              <a:buNone/>
            </a:pPr>
            <a:r>
              <a:rPr lang="en-US" dirty="0" smtClean="0"/>
              <a:t>Postdoc Handbook: </a:t>
            </a:r>
            <a:r>
              <a:rPr lang="en-US" dirty="0" smtClean="0">
                <a:hlinkClick r:id="rId2"/>
              </a:rPr>
              <a:t>http://postdocs.stanford.edu/handbook/index.html</a:t>
            </a:r>
            <a:r>
              <a:rPr lang="en-US" dirty="0" smtClean="0"/>
              <a:t> </a:t>
            </a:r>
          </a:p>
          <a:p>
            <a:pPr>
              <a:buNone/>
            </a:pPr>
            <a:endParaRPr lang="en-US" dirty="0" smtClean="0"/>
          </a:p>
          <a:p>
            <a:pPr>
              <a:buNone/>
            </a:pPr>
            <a:r>
              <a:rPr lang="en-US" dirty="0" smtClean="0"/>
              <a:t>New “Legal Resources” page within the Handbook: </a:t>
            </a:r>
            <a:r>
              <a:rPr lang="en-US" dirty="0" smtClean="0">
                <a:hlinkClick r:id="rId3"/>
              </a:rPr>
              <a:t>http://postdocs.stanford.edu/handbook/legal.html</a:t>
            </a:r>
            <a:r>
              <a:rPr lang="en-US" dirty="0" smtClean="0"/>
              <a:t> </a:t>
            </a:r>
          </a:p>
          <a:p>
            <a:pPr>
              <a:buNone/>
            </a:pPr>
            <a:endParaRPr lang="en-US" dirty="0" smtClean="0"/>
          </a:p>
          <a:p>
            <a:pPr lvl="1">
              <a:buFont typeface="Arial" pitchFamily="34" charset="0"/>
              <a:buChar char="•"/>
            </a:pPr>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Meetings and Open Labs in 2013</a:t>
            </a:r>
            <a:endParaRPr lang="en-US" dirty="0"/>
          </a:p>
        </p:txBody>
      </p:sp>
      <p:sp>
        <p:nvSpPr>
          <p:cNvPr id="5" name="Subtitle 4"/>
          <p:cNvSpPr>
            <a:spLocks noGrp="1"/>
          </p:cNvSpPr>
          <p:nvPr>
            <p:ph type="subTitle" idx="1"/>
          </p:nvPr>
        </p:nvSpPr>
        <p:spPr/>
        <p:txBody>
          <a:bodyPr/>
          <a:lstStyle/>
          <a:p>
            <a:r>
              <a:rPr lang="en-US" dirty="0" smtClean="0"/>
              <a:t>Annelies Ransome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save the following dates:</a:t>
            </a:r>
            <a:endParaRPr lang="en-US" dirty="0"/>
          </a:p>
        </p:txBody>
      </p:sp>
      <p:sp>
        <p:nvSpPr>
          <p:cNvPr id="3" name="Content Placeholder 2"/>
          <p:cNvSpPr>
            <a:spLocks noGrp="1"/>
          </p:cNvSpPr>
          <p:nvPr>
            <p:ph idx="1"/>
          </p:nvPr>
        </p:nvSpPr>
        <p:spPr/>
        <p:txBody>
          <a:bodyPr>
            <a:normAutofit/>
          </a:bodyPr>
          <a:lstStyle/>
          <a:p>
            <a:r>
              <a:rPr lang="en-US" sz="2800" b="1" dirty="0" smtClean="0"/>
              <a:t>Quarterly Meetings for 2012:</a:t>
            </a:r>
          </a:p>
          <a:p>
            <a:pPr lvl="1"/>
            <a:r>
              <a:rPr lang="en-US" sz="2400" dirty="0" smtClean="0"/>
              <a:t>April 4, 2013, 10-11:30 AM in LKSC 130</a:t>
            </a:r>
          </a:p>
          <a:p>
            <a:pPr lvl="1"/>
            <a:r>
              <a:rPr lang="en-US" sz="2400" dirty="0" smtClean="0"/>
              <a:t>July 25, 2013, 10-11:30 AM (room TBD)</a:t>
            </a:r>
          </a:p>
          <a:p>
            <a:pPr lvl="1"/>
            <a:r>
              <a:rPr lang="en-US" sz="2400" dirty="0" smtClean="0"/>
              <a:t>Nov. 14, 2013, 10-11:30 AM (room TBD)</a:t>
            </a:r>
          </a:p>
          <a:p>
            <a:pPr>
              <a:buNone/>
            </a:pPr>
            <a:endParaRPr lang="en-US" sz="2800" dirty="0" smtClean="0"/>
          </a:p>
          <a:p>
            <a:r>
              <a:rPr lang="en-US" sz="2800" b="1" dirty="0" smtClean="0"/>
              <a:t>Clinical Appointments and Joint Clinical &amp; C/E Appointments (for Med School only)</a:t>
            </a:r>
            <a:r>
              <a:rPr lang="en-US" sz="2800" dirty="0" smtClean="0"/>
              <a:t>:  </a:t>
            </a:r>
          </a:p>
          <a:p>
            <a:pPr lvl="1"/>
            <a:r>
              <a:rPr lang="en-US" sz="2400" dirty="0" smtClean="0"/>
              <a:t>March 4, 10:00-11:30 AM in </a:t>
            </a:r>
            <a:r>
              <a:rPr lang="en-US" sz="2400" dirty="0" err="1" smtClean="0"/>
              <a:t>Alway</a:t>
            </a:r>
            <a:r>
              <a:rPr lang="en-US" sz="2400" dirty="0" smtClean="0"/>
              <a:t> M114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0" y="228600"/>
            <a:ext cx="9144000" cy="762000"/>
          </a:xfrm>
          <a:prstGeom prst="rect">
            <a:avLst/>
          </a:prstGeom>
          <a:ln>
            <a:miter lim="800000"/>
            <a:headEnd/>
            <a:tailEnd/>
          </a:ln>
        </p:spPr>
        <p:txBody>
          <a:bodyPr anchor="b"/>
          <a:lstStyle/>
          <a:p>
            <a:pPr algn="l" eaLnBrk="1" hangingPunct="1">
              <a:defRPr/>
            </a:pPr>
            <a:r>
              <a:rPr lang="en-US" b="1" dirty="0" smtClean="0">
                <a:solidFill>
                  <a:srgbClr val="C00000"/>
                </a:solidFill>
                <a:latin typeface="Gill Sans Light" pitchFamily="1" charset="0"/>
                <a:cs typeface="+mj-cs"/>
              </a:rPr>
              <a:t>     Agenda</a:t>
            </a:r>
            <a:endParaRPr lang="en-US" sz="4000" dirty="0">
              <a:solidFill>
                <a:srgbClr val="C00000"/>
              </a:solidFill>
              <a:latin typeface="Arial Unicode MS" pitchFamily="34" charset="-128"/>
              <a:cs typeface="+mj-cs"/>
            </a:endParaRPr>
          </a:p>
        </p:txBody>
      </p:sp>
      <p:sp>
        <p:nvSpPr>
          <p:cNvPr id="4099"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dirty="0"/>
          </a:p>
        </p:txBody>
      </p:sp>
      <p:sp>
        <p:nvSpPr>
          <p:cNvPr id="4100" name="Text Box 15"/>
          <p:cNvSpPr txBox="1">
            <a:spLocks noChangeArrowheads="1"/>
          </p:cNvSpPr>
          <p:nvPr/>
        </p:nvSpPr>
        <p:spPr bwMode="auto">
          <a:xfrm>
            <a:off x="346075" y="1038738"/>
            <a:ext cx="8493125" cy="4967514"/>
          </a:xfrm>
          <a:prstGeom prst="rect">
            <a:avLst/>
          </a:prstGeom>
          <a:noFill/>
          <a:ln w="9525">
            <a:noFill/>
            <a:miter lim="800000"/>
            <a:headEnd/>
            <a:tailEnd/>
          </a:ln>
        </p:spPr>
        <p:txBody>
          <a:bodyPr wrap="square">
            <a:spAutoFit/>
          </a:bodyPr>
          <a:lstStyle/>
          <a:p>
            <a:pPr marL="514350" indent="-514350"/>
            <a:endParaRPr lang="en-US" sz="1800" b="1" dirty="0" smtClean="0"/>
          </a:p>
          <a:p>
            <a:pPr marL="514350" indent="-514350"/>
            <a:r>
              <a:rPr lang="en-US" sz="1800" b="1" dirty="0" smtClean="0"/>
              <a:t>Introduction of New OPA Staff</a:t>
            </a:r>
          </a:p>
          <a:p>
            <a:pPr marL="971550" lvl="1" indent="-514350">
              <a:buFont typeface="Wingdings" pitchFamily="2" charset="2"/>
              <a:buChar char="§"/>
            </a:pPr>
            <a:r>
              <a:rPr lang="en-US" sz="1800" b="1" dirty="0" smtClean="0"/>
              <a:t>Sofie Kleppner, Assistant Dean</a:t>
            </a:r>
          </a:p>
          <a:p>
            <a:pPr marL="971550" lvl="1" indent="-514350">
              <a:buFont typeface="Wingdings" pitchFamily="2" charset="2"/>
              <a:buChar char="§"/>
            </a:pPr>
            <a:r>
              <a:rPr lang="en-US" sz="1800" b="1" dirty="0" smtClean="0"/>
              <a:t>Laleh Rongere, Assistant Director for Graduate Education Programs &amp; </a:t>
            </a:r>
            <a:r>
              <a:rPr lang="en-US" sz="1800" b="1" dirty="0" smtClean="0"/>
              <a:t>Diversity</a:t>
            </a:r>
            <a:endParaRPr lang="en-US" sz="1800" b="1" dirty="0" smtClean="0"/>
          </a:p>
          <a:p>
            <a:pPr marL="971550" lvl="1" indent="-514350">
              <a:buFont typeface="Wingdings" pitchFamily="2" charset="2"/>
              <a:buChar char="§"/>
            </a:pPr>
            <a:r>
              <a:rPr lang="en-US" sz="1800" b="1" dirty="0" smtClean="0"/>
              <a:t>Carmen Torres, Administrative Associate</a:t>
            </a:r>
          </a:p>
          <a:p>
            <a:pPr marL="514350" indent="-514350"/>
            <a:r>
              <a:rPr lang="en-US" sz="1800" b="1" dirty="0" smtClean="0"/>
              <a:t>Mentoring Form</a:t>
            </a:r>
          </a:p>
          <a:p>
            <a:pPr marL="514350" indent="-514350"/>
            <a:r>
              <a:rPr lang="en-US" sz="1800" b="1" dirty="0" smtClean="0"/>
              <a:t>Benefits </a:t>
            </a:r>
          </a:p>
          <a:p>
            <a:pPr marL="514350" indent="-514350"/>
            <a:r>
              <a:rPr lang="en-US" sz="1800" b="1" dirty="0" smtClean="0"/>
              <a:t>Appointment and Funding Reviews</a:t>
            </a:r>
          </a:p>
          <a:p>
            <a:pPr marL="514350" indent="-514350"/>
            <a:r>
              <a:rPr lang="en-US" sz="1800" b="1" dirty="0" smtClean="0"/>
              <a:t>Clinical Appointment Training</a:t>
            </a:r>
          </a:p>
          <a:p>
            <a:pPr marL="514350" indent="-514350"/>
            <a:r>
              <a:rPr lang="en-US" sz="1800" b="1" dirty="0" smtClean="0"/>
              <a:t>NSF/</a:t>
            </a:r>
            <a:r>
              <a:rPr lang="en-US" sz="1800" b="1" dirty="0" err="1" smtClean="0"/>
              <a:t>NIH</a:t>
            </a:r>
            <a:r>
              <a:rPr lang="en-US" sz="1800" b="1" dirty="0" smtClean="0"/>
              <a:t> Survey</a:t>
            </a:r>
          </a:p>
          <a:p>
            <a:pPr marL="514350" indent="-514350"/>
            <a:r>
              <a:rPr lang="en-US" sz="1800" b="1" dirty="0" smtClean="0"/>
              <a:t>Web Update</a:t>
            </a:r>
            <a:endParaRPr lang="en-US" sz="1800" i="1" dirty="0" smtClean="0"/>
          </a:p>
          <a:p>
            <a:pPr marL="514350" indent="-514350"/>
            <a:r>
              <a:rPr lang="en-US" sz="1800" b="1" dirty="0" smtClean="0"/>
              <a:t>Meetings, Trainings and Open Labs in 2013</a:t>
            </a:r>
          </a:p>
          <a:p>
            <a:pPr marL="514350" lvl="1" indent="-514350"/>
            <a:r>
              <a:rPr lang="en-US" sz="1800" b="1" dirty="0" smtClean="0"/>
              <a:t>Upcoming Programs for Postdocs</a:t>
            </a:r>
          </a:p>
          <a:p>
            <a:pPr marL="514350" indent="-514350"/>
            <a:endParaRPr lang="en-US" sz="18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Drop-in Open Labs</a:t>
            </a:r>
            <a:endParaRPr lang="en-US" dirty="0"/>
          </a:p>
        </p:txBody>
      </p:sp>
      <p:sp>
        <p:nvSpPr>
          <p:cNvPr id="3" name="Content Placeholder 2"/>
          <p:cNvSpPr>
            <a:spLocks noGrp="1"/>
          </p:cNvSpPr>
          <p:nvPr>
            <p:ph idx="1"/>
          </p:nvPr>
        </p:nvSpPr>
        <p:spPr/>
        <p:txBody>
          <a:bodyPr/>
          <a:lstStyle/>
          <a:p>
            <a:r>
              <a:rPr lang="en-US" dirty="0" smtClean="0"/>
              <a:t>Open Labs for Help with PD Web Forms (with OPA staff member): </a:t>
            </a:r>
          </a:p>
          <a:p>
            <a:pPr lvl="1"/>
            <a:r>
              <a:rPr lang="en-US" dirty="0" smtClean="0"/>
              <a:t>First Friday of every month, 9:00 am – noon **NEW LOCATION: </a:t>
            </a:r>
            <a:r>
              <a:rPr lang="en-US" dirty="0" smtClean="0">
                <a:hlinkClick r:id="rId2"/>
              </a:rPr>
              <a:t>Birch Lab (215 Panama St)</a:t>
            </a:r>
            <a:endParaRPr lang="en-US" dirty="0" smtClean="0"/>
          </a:p>
          <a:p>
            <a:endParaRPr lang="en-US" dirty="0" smtClean="0"/>
          </a:p>
          <a:p>
            <a:r>
              <a:rPr lang="en-US" dirty="0" smtClean="0"/>
              <a:t>Open Labs for Help with GFS: </a:t>
            </a:r>
          </a:p>
          <a:p>
            <a:pPr lvl="1"/>
            <a:r>
              <a:rPr lang="en-US" dirty="0" smtClean="0"/>
              <a:t>Every Friday, 9:00 am – noon, </a:t>
            </a:r>
            <a:r>
              <a:rPr lang="en-US" dirty="0" smtClean="0">
                <a:hlinkClick r:id="rId2"/>
              </a:rPr>
              <a:t>Birch Lab (215 Panama St)</a:t>
            </a:r>
            <a:endParaRPr lang="en-US" dirty="0" smtClean="0"/>
          </a:p>
          <a:p>
            <a:pPr>
              <a:buNone/>
            </a:pP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 Administrator Trainings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Reminder: Descriptions of the professional development opportunities for postdoctoral administrators are online in one convenient location with links to the relevant courses in STARS: </a:t>
            </a:r>
            <a:r>
              <a:rPr lang="en-US" sz="2800" dirty="0" smtClean="0">
                <a:hlinkClick r:id="rId2"/>
              </a:rPr>
              <a:t>http://postdocs.stanford.edu/admin/profdev.html</a:t>
            </a:r>
            <a:endParaRPr lang="en-US" sz="2800" dirty="0" smtClean="0"/>
          </a:p>
          <a:p>
            <a:pPr algn="ctr">
              <a:buNone/>
            </a:pPr>
            <a:endParaRPr lang="en-US" sz="2800" i="1" dirty="0" smtClean="0"/>
          </a:p>
          <a:p>
            <a:pPr algn="ctr">
              <a:buNone/>
            </a:pPr>
            <a:r>
              <a:rPr lang="en-US" sz="2800" b="1" i="1" dirty="0" smtClean="0"/>
              <a:t>Please Note: </a:t>
            </a:r>
            <a:r>
              <a:rPr lang="en-US" sz="2800" i="1" dirty="0" smtClean="0"/>
              <a:t>PD Web Forms trainings for new administrators are currently scheduled on an as needed basis during Open Labs.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Programs</a:t>
            </a:r>
            <a:endParaRPr lang="en-US" dirty="0"/>
          </a:p>
        </p:txBody>
      </p:sp>
      <p:sp>
        <p:nvSpPr>
          <p:cNvPr id="3" name="Subtitle 2"/>
          <p:cNvSpPr>
            <a:spLocks noGrp="1"/>
          </p:cNvSpPr>
          <p:nvPr>
            <p:ph type="subTitle" idx="1"/>
          </p:nvPr>
        </p:nvSpPr>
        <p:spPr/>
        <p:txBody>
          <a:bodyPr/>
          <a:lstStyle/>
          <a:p>
            <a:r>
              <a:rPr lang="en-US" dirty="0" smtClean="0"/>
              <a:t>Laleh Rongere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a:t>
            </a:r>
            <a:r>
              <a:rPr lang="en-US" dirty="0" err="1" smtClean="0"/>
              <a:t>Postdoc</a:t>
            </a:r>
            <a:r>
              <a:rPr lang="en-US" dirty="0" smtClean="0"/>
              <a:t> Orientation</a:t>
            </a:r>
            <a:endParaRPr lang="en-US" dirty="0"/>
          </a:p>
        </p:txBody>
      </p:sp>
      <p:sp>
        <p:nvSpPr>
          <p:cNvPr id="3" name="Content Placeholder 2"/>
          <p:cNvSpPr>
            <a:spLocks noGrp="1"/>
          </p:cNvSpPr>
          <p:nvPr>
            <p:ph idx="1"/>
          </p:nvPr>
        </p:nvSpPr>
        <p:spPr>
          <a:xfrm>
            <a:off x="457200" y="1600200"/>
            <a:ext cx="8229600" cy="4853763"/>
          </a:xfrm>
        </p:spPr>
        <p:txBody>
          <a:bodyPr>
            <a:normAutofit/>
          </a:bodyPr>
          <a:lstStyle/>
          <a:p>
            <a:r>
              <a:rPr lang="en-US" b="1" dirty="0" smtClean="0"/>
              <a:t>Upcoming Postdoc Quarterly Orientations* and Postdoc Mixers</a:t>
            </a:r>
          </a:p>
          <a:p>
            <a:pPr lvl="1"/>
            <a:r>
              <a:rPr lang="en-US" dirty="0" smtClean="0"/>
              <a:t>Thursday, April 25, 2013</a:t>
            </a:r>
          </a:p>
          <a:p>
            <a:pPr lvl="1"/>
            <a:r>
              <a:rPr lang="en-US" dirty="0" smtClean="0"/>
              <a:t>Thursday, July 18, 2013</a:t>
            </a:r>
          </a:p>
          <a:p>
            <a:pPr lvl="1"/>
            <a:r>
              <a:rPr lang="en-US" dirty="0" smtClean="0"/>
              <a:t>Thursday, September 19, 2013</a:t>
            </a:r>
          </a:p>
          <a:p>
            <a:pPr lvl="1">
              <a:buNone/>
            </a:pPr>
            <a:endParaRPr lang="en-US" b="1" dirty="0" smtClean="0"/>
          </a:p>
          <a:p>
            <a:pPr lvl="1">
              <a:buNone/>
            </a:pPr>
            <a:r>
              <a:rPr lang="en-US" b="1" dirty="0" smtClean="0"/>
              <a:t>* Please save the dates for your new </a:t>
            </a:r>
            <a:r>
              <a:rPr lang="en-US" b="1" dirty="0" smtClean="0"/>
              <a:t>postdocs</a:t>
            </a:r>
            <a:r>
              <a:rPr lang="en-US" b="1" dirty="0" smtClean="0"/>
              <a:t>.</a:t>
            </a:r>
          </a:p>
          <a:p>
            <a:pPr lvl="1"/>
            <a:endParaRPr lang="en-US" b="1" dirty="0" smtClean="0"/>
          </a:p>
          <a:p>
            <a:pPr>
              <a:buNone/>
            </a:pP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Events</a:t>
            </a:r>
            <a:endParaRPr lang="en-US" dirty="0"/>
          </a:p>
        </p:txBody>
      </p:sp>
      <p:sp>
        <p:nvSpPr>
          <p:cNvPr id="3" name="Content Placeholder 2"/>
          <p:cNvSpPr>
            <a:spLocks noGrp="1"/>
          </p:cNvSpPr>
          <p:nvPr>
            <p:ph idx="1"/>
          </p:nvPr>
        </p:nvSpPr>
        <p:spPr>
          <a:xfrm>
            <a:off x="127591" y="1600200"/>
            <a:ext cx="8825023" cy="4525963"/>
          </a:xfrm>
        </p:spPr>
        <p:txBody>
          <a:bodyPr>
            <a:normAutofit/>
          </a:bodyPr>
          <a:lstStyle/>
          <a:p>
            <a:r>
              <a:rPr lang="en-US" sz="2200" b="1" dirty="0" smtClean="0"/>
              <a:t>National Postdoc Association (NPA) Annual Meeting - March 15-17</a:t>
            </a:r>
            <a:br>
              <a:rPr lang="en-US" sz="2200" b="1" dirty="0" smtClean="0"/>
            </a:br>
            <a:r>
              <a:rPr lang="en-US" sz="2200" dirty="0" smtClean="0"/>
              <a:t> On the campus of the Medical University of South Carolina </a:t>
            </a:r>
            <a:endParaRPr lang="en-US" sz="2200" b="1" dirty="0" smtClean="0"/>
          </a:p>
          <a:p>
            <a:pPr lvl="1">
              <a:buNone/>
            </a:pPr>
            <a:endParaRPr lang="en-US" sz="2200" b="1" dirty="0" smtClean="0"/>
          </a:p>
          <a:p>
            <a:r>
              <a:rPr lang="en-US" sz="2200" b="1" dirty="0" smtClean="0"/>
              <a:t>National </a:t>
            </a:r>
            <a:r>
              <a:rPr lang="en-US" sz="2200" b="1" dirty="0" err="1" smtClean="0"/>
              <a:t>Postdoc</a:t>
            </a:r>
            <a:r>
              <a:rPr lang="en-US" sz="2200" b="1" dirty="0" smtClean="0"/>
              <a:t> Appreciation Week - September 16-20, 2013</a:t>
            </a:r>
            <a:br>
              <a:rPr lang="en-US" sz="2200" b="1" dirty="0" smtClean="0"/>
            </a:br>
            <a:endParaRPr lang="en-US" sz="2200" b="1" dirty="0" smtClean="0"/>
          </a:p>
          <a:p>
            <a:r>
              <a:rPr lang="en-US" sz="2400" dirty="0" smtClean="0"/>
              <a:t>For more detail, please check National Postdoctoral Association website  at: </a:t>
            </a:r>
            <a:r>
              <a:rPr lang="en-US" sz="2400" i="1" dirty="0" smtClean="0">
                <a:hlinkClick r:id="rId2"/>
              </a:rPr>
              <a:t>www.nationalpostdoc.org</a:t>
            </a:r>
            <a:endParaRPr lang="en-US" sz="2200" b="1" dirty="0" smtClean="0"/>
          </a:p>
          <a:p>
            <a:endParaRPr lang="en-US" sz="2600" dirty="0" smtClean="0"/>
          </a:p>
          <a:p>
            <a:endParaRPr lang="en-US" dirty="0" smtClean="0"/>
          </a:p>
          <a:p>
            <a:endParaRPr lang="en-US" b="1" dirty="0" smtClean="0"/>
          </a:p>
          <a:p>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Upcoming Postdoc Workshops</a:t>
            </a:r>
            <a:endParaRPr lang="en-US" dirty="0"/>
          </a:p>
        </p:txBody>
      </p:sp>
      <p:sp>
        <p:nvSpPr>
          <p:cNvPr id="3" name="Content Placeholder 2"/>
          <p:cNvSpPr>
            <a:spLocks noGrp="1"/>
          </p:cNvSpPr>
          <p:nvPr>
            <p:ph idx="1"/>
          </p:nvPr>
        </p:nvSpPr>
        <p:spPr>
          <a:xfrm>
            <a:off x="457200" y="1600201"/>
            <a:ext cx="8229600" cy="4566684"/>
          </a:xfrm>
        </p:spPr>
        <p:txBody>
          <a:bodyPr>
            <a:normAutofit lnSpcReduction="10000"/>
          </a:bodyPr>
          <a:lstStyle/>
          <a:p>
            <a:r>
              <a:rPr lang="en-US" sz="2200" b="1" dirty="0" smtClean="0"/>
              <a:t>H1B Visa &amp; Permanent Residency</a:t>
            </a:r>
          </a:p>
          <a:p>
            <a:pPr>
              <a:buNone/>
            </a:pPr>
            <a:r>
              <a:rPr lang="en-US" sz="2200" dirty="0" smtClean="0"/>
              <a:t>	Thursday, February 28, 2013</a:t>
            </a:r>
            <a:r>
              <a:rPr lang="en-US" sz="2200" b="1" dirty="0" smtClean="0"/>
              <a:t/>
            </a:r>
            <a:br>
              <a:rPr lang="en-US" sz="2200" b="1" dirty="0" smtClean="0"/>
            </a:br>
            <a:r>
              <a:rPr lang="en-US" sz="2200" dirty="0" smtClean="0"/>
              <a:t>Presented by an immigration attorney @ 6:00pm</a:t>
            </a:r>
            <a:br>
              <a:rPr lang="en-US" sz="2200" dirty="0" smtClean="0"/>
            </a:br>
            <a:endParaRPr lang="en-US" sz="2200" dirty="0" smtClean="0"/>
          </a:p>
          <a:p>
            <a:r>
              <a:rPr lang="en-US" sz="2200" b="1" dirty="0" smtClean="0"/>
              <a:t>Tax Workshop for International </a:t>
            </a:r>
            <a:r>
              <a:rPr lang="en-US" sz="2200" b="1" dirty="0" err="1" smtClean="0"/>
              <a:t>Postdocs</a:t>
            </a:r>
            <a:endParaRPr lang="en-US" sz="2200" b="1" dirty="0" smtClean="0"/>
          </a:p>
          <a:p>
            <a:pPr>
              <a:buNone/>
            </a:pPr>
            <a:r>
              <a:rPr lang="en-US" sz="2200" dirty="0" smtClean="0"/>
              <a:t>	Wednesday, March 27,2013 </a:t>
            </a:r>
          </a:p>
          <a:p>
            <a:pPr>
              <a:buNone/>
            </a:pPr>
            <a:r>
              <a:rPr lang="en-US" sz="2200" dirty="0" smtClean="0"/>
              <a:t>      </a:t>
            </a:r>
            <a:r>
              <a:rPr lang="en-US" sz="2200" dirty="0" smtClean="0"/>
              <a:t>8 AM – </a:t>
            </a:r>
            <a:r>
              <a:rPr lang="en-US" sz="2200" dirty="0" err="1" smtClean="0"/>
              <a:t>Alway</a:t>
            </a:r>
            <a:r>
              <a:rPr lang="en-US" sz="2200" dirty="0" smtClean="0"/>
              <a:t>, M106</a:t>
            </a:r>
            <a:br>
              <a:rPr lang="en-US" sz="2200" dirty="0" smtClean="0"/>
            </a:br>
            <a:r>
              <a:rPr lang="en-US" sz="2200" dirty="0" smtClean="0"/>
              <a:t>Presented by a tax consultant</a:t>
            </a:r>
          </a:p>
          <a:p>
            <a:pPr>
              <a:buNone/>
            </a:pPr>
            <a:endParaRPr lang="en-US" sz="2200" b="1" dirty="0" smtClean="0"/>
          </a:p>
          <a:p>
            <a:r>
              <a:rPr lang="en-US" sz="2200" b="1" dirty="0" smtClean="0"/>
              <a:t>Teaching Science Workshop </a:t>
            </a:r>
          </a:p>
          <a:p>
            <a:pPr lvl="1">
              <a:buNone/>
            </a:pPr>
            <a:r>
              <a:rPr lang="en-US" sz="1800" dirty="0" smtClean="0"/>
              <a:t>Friday, July 26, 2013 - TBD</a:t>
            </a:r>
          </a:p>
          <a:p>
            <a:pPr lvl="1">
              <a:buNone/>
            </a:pPr>
            <a:r>
              <a:rPr lang="en-US" sz="2200" dirty="0" smtClean="0"/>
              <a:t>Presented by Drs. Kelly </a:t>
            </a:r>
            <a:r>
              <a:rPr lang="en-US" sz="2200" dirty="0" err="1" smtClean="0"/>
              <a:t>Skeff</a:t>
            </a:r>
            <a:r>
              <a:rPr lang="en-US" sz="2200" dirty="0" smtClean="0"/>
              <a:t> &amp; Georgette </a:t>
            </a:r>
            <a:r>
              <a:rPr lang="en-US" sz="2200" dirty="0" err="1" smtClean="0"/>
              <a:t>Stratos</a:t>
            </a:r>
            <a:endParaRPr lang="en-US" sz="2200" dirty="0" smtClean="0"/>
          </a:p>
          <a:p>
            <a:endParaRPr lang="en-US" b="1"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80004"/>
          </a:xfrm>
        </p:spPr>
        <p:txBody>
          <a:bodyPr/>
          <a:lstStyle/>
          <a:p>
            <a:r>
              <a:rPr lang="en-US" dirty="0" smtClean="0"/>
              <a:t>Postdoc Programs</a:t>
            </a:r>
            <a:endParaRPr lang="en-US" dirty="0"/>
          </a:p>
        </p:txBody>
      </p:sp>
      <p:sp>
        <p:nvSpPr>
          <p:cNvPr id="3" name="Content Placeholder 2"/>
          <p:cNvSpPr>
            <a:spLocks noGrp="1"/>
          </p:cNvSpPr>
          <p:nvPr>
            <p:ph idx="1"/>
          </p:nvPr>
        </p:nvSpPr>
        <p:spPr>
          <a:xfrm>
            <a:off x="180753" y="1127051"/>
            <a:ext cx="8686800" cy="5156791"/>
          </a:xfrm>
        </p:spPr>
        <p:txBody>
          <a:bodyPr>
            <a:noAutofit/>
          </a:bodyPr>
          <a:lstStyle/>
          <a:p>
            <a:pPr>
              <a:buNone/>
            </a:pPr>
            <a:r>
              <a:rPr lang="en-US" sz="1400" b="1" dirty="0" smtClean="0"/>
              <a:t>Details available at: </a:t>
            </a:r>
            <a:r>
              <a:rPr lang="en-US" sz="1400" b="1" dirty="0" smtClean="0">
                <a:hlinkClick r:id="rId2"/>
              </a:rPr>
              <a:t>http://postdocs.stanford.edu/education/</a:t>
            </a:r>
            <a:r>
              <a:rPr lang="en-US" sz="1400" b="1" dirty="0" smtClean="0"/>
              <a:t> </a:t>
            </a:r>
          </a:p>
          <a:p>
            <a:pPr>
              <a:buNone/>
            </a:pPr>
            <a:endParaRPr lang="en-US" sz="800" b="1" dirty="0" smtClean="0"/>
          </a:p>
          <a:p>
            <a:r>
              <a:rPr lang="en-US" sz="1400" b="1" dirty="0" smtClean="0"/>
              <a:t>Academic Chats </a:t>
            </a:r>
            <a:r>
              <a:rPr lang="en-US" sz="1400" dirty="0" smtClean="0"/>
              <a:t> </a:t>
            </a:r>
            <a:r>
              <a:rPr lang="en-US" sz="1400" b="1" dirty="0" smtClean="0"/>
              <a:t>- 12noon-1:30pm  </a:t>
            </a:r>
            <a:r>
              <a:rPr lang="en-US" sz="1400" dirty="0" smtClean="0"/>
              <a:t>(lunch is provided)</a:t>
            </a:r>
          </a:p>
          <a:p>
            <a:pPr lvl="1"/>
            <a:r>
              <a:rPr lang="en-US" sz="1400" dirty="0" smtClean="0"/>
              <a:t>Friday, February 15, 2013, </a:t>
            </a:r>
            <a:r>
              <a:rPr lang="en-US" sz="1400" b="1" dirty="0" smtClean="0"/>
              <a:t>The Flipped Classroom: Turning Traditional Education Inside Out</a:t>
            </a:r>
            <a:endParaRPr lang="en-US" sz="1400" dirty="0" smtClean="0"/>
          </a:p>
          <a:p>
            <a:pPr lvl="1"/>
            <a:r>
              <a:rPr lang="en-US" sz="1400" dirty="0" smtClean="0"/>
              <a:t>Friday, March 22, 2013, </a:t>
            </a:r>
            <a:r>
              <a:rPr lang="en-US" sz="1400" b="1" dirty="0" err="1" smtClean="0"/>
              <a:t>MOOCS</a:t>
            </a:r>
            <a:r>
              <a:rPr lang="en-US" sz="1400" b="1" dirty="0" smtClean="0"/>
              <a:t> (Massively Open Online Courses) and Their Implications for Beginning Faculty </a:t>
            </a:r>
          </a:p>
          <a:p>
            <a:pPr lvl="1"/>
            <a:r>
              <a:rPr lang="en-US" sz="1400" dirty="0" smtClean="0"/>
              <a:t>Friday, April 19, 2013, </a:t>
            </a:r>
            <a:r>
              <a:rPr lang="en-US" sz="1400" b="1" dirty="0" smtClean="0"/>
              <a:t>Managing A </a:t>
            </a:r>
            <a:r>
              <a:rPr lang="en-US" sz="1400" b="1" dirty="0" err="1" smtClean="0"/>
              <a:t>Reserach</a:t>
            </a:r>
            <a:r>
              <a:rPr lang="en-US" sz="1400" b="1" dirty="0" smtClean="0"/>
              <a:t> Program - Insights for Beginners</a:t>
            </a:r>
            <a:r>
              <a:rPr lang="en-US" sz="1400" dirty="0" smtClean="0"/>
              <a:t>  </a:t>
            </a:r>
          </a:p>
          <a:p>
            <a:pPr lvl="1"/>
            <a:r>
              <a:rPr lang="en-US" sz="1400" dirty="0" smtClean="0"/>
              <a:t>Friday, May 17, 2013, </a:t>
            </a:r>
            <a:r>
              <a:rPr lang="en-US" sz="1400" b="1" dirty="0" err="1" smtClean="0"/>
              <a:t>Reserearch</a:t>
            </a:r>
            <a:r>
              <a:rPr lang="en-US" sz="1400" b="1" dirty="0" smtClean="0"/>
              <a:t> Ethics - Critical Issues you Need to be Aware of</a:t>
            </a:r>
            <a:endParaRPr lang="en-US" sz="1400" dirty="0" smtClean="0"/>
          </a:p>
          <a:p>
            <a:pPr lvl="1"/>
            <a:r>
              <a:rPr lang="en-US" sz="1400" dirty="0" smtClean="0"/>
              <a:t>Friday, June 14, 2013, </a:t>
            </a:r>
            <a:r>
              <a:rPr lang="en-US" sz="1400" b="1" dirty="0" smtClean="0"/>
              <a:t>Starting Out Right  as a Professor </a:t>
            </a:r>
          </a:p>
          <a:p>
            <a:pPr>
              <a:buNone/>
            </a:pPr>
            <a:endParaRPr lang="en-US" sz="800" dirty="0" smtClean="0"/>
          </a:p>
          <a:p>
            <a:r>
              <a:rPr lang="en-US" sz="1400" b="1" dirty="0" smtClean="0"/>
              <a:t>Scientific Management Series (</a:t>
            </a:r>
            <a:r>
              <a:rPr lang="en-US" sz="1400" b="1" dirty="0" err="1" smtClean="0"/>
              <a:t>SMS</a:t>
            </a:r>
            <a:r>
              <a:rPr lang="en-US" sz="1400" b="1" dirty="0" smtClean="0"/>
              <a:t>)- 5:15-6:30 pm </a:t>
            </a:r>
          </a:p>
          <a:p>
            <a:pPr lvl="1"/>
            <a:r>
              <a:rPr lang="en-US" sz="1400" dirty="0" smtClean="0"/>
              <a:t>Thursday, February 14, 2013 – </a:t>
            </a:r>
            <a:r>
              <a:rPr lang="en-US" sz="1400" b="1" dirty="0" smtClean="0"/>
              <a:t> Jessica </a:t>
            </a:r>
            <a:r>
              <a:rPr lang="en-US" sz="1400" b="1" dirty="0" err="1" smtClean="0"/>
              <a:t>Notini</a:t>
            </a:r>
            <a:r>
              <a:rPr lang="en-US" sz="1400" b="1" dirty="0" smtClean="0"/>
              <a:t>, “Negotiation Skills I”</a:t>
            </a:r>
          </a:p>
          <a:p>
            <a:pPr lvl="1"/>
            <a:r>
              <a:rPr lang="en-US" sz="1400" dirty="0" smtClean="0"/>
              <a:t>Thursday, February 21, 2013 – </a:t>
            </a:r>
            <a:r>
              <a:rPr lang="en-US" sz="1400" b="1" dirty="0" smtClean="0"/>
              <a:t> Jessica </a:t>
            </a:r>
            <a:r>
              <a:rPr lang="en-US" sz="1400" b="1" dirty="0" err="1" smtClean="0"/>
              <a:t>Notini</a:t>
            </a:r>
            <a:r>
              <a:rPr lang="en-US" sz="1400" b="1" dirty="0" smtClean="0"/>
              <a:t>, “Negotiation Skills II” </a:t>
            </a:r>
            <a:endParaRPr lang="en-US" sz="1400" dirty="0" smtClean="0"/>
          </a:p>
          <a:p>
            <a:pPr lvl="1"/>
            <a:r>
              <a:rPr lang="en-US" sz="1400" dirty="0" smtClean="0"/>
              <a:t>Thursday, March 7, 2013 – </a:t>
            </a:r>
            <a:r>
              <a:rPr lang="en-US" sz="1400" b="1" dirty="0" smtClean="0"/>
              <a:t>Kathy Ku, “Understanding Technology Transfers”</a:t>
            </a:r>
          </a:p>
          <a:p>
            <a:pPr lvl="1"/>
            <a:r>
              <a:rPr lang="en-US" sz="1400" dirty="0" smtClean="0"/>
              <a:t>Thursday, March 28, 2013 </a:t>
            </a:r>
            <a:r>
              <a:rPr lang="en-US" sz="1400" b="1" dirty="0" smtClean="0"/>
              <a:t>– Sofie Kleppner, “Mentoring for Academic Science and Beyond”</a:t>
            </a:r>
          </a:p>
          <a:p>
            <a:pPr lvl="1"/>
            <a:r>
              <a:rPr lang="en-US" sz="1400" dirty="0" smtClean="0"/>
              <a:t>Thursday, April 4,2013 –</a:t>
            </a:r>
            <a:r>
              <a:rPr lang="en-US" sz="1400" b="1" dirty="0" smtClean="0"/>
              <a:t> Al Lane, “Current Issues in Research Ethics”</a:t>
            </a:r>
          </a:p>
          <a:p>
            <a:pPr lvl="1">
              <a:buNone/>
            </a:pPr>
            <a:endParaRPr lang="en-US" sz="800" dirty="0" smtClean="0"/>
          </a:p>
          <a:p>
            <a:r>
              <a:rPr lang="en-US" sz="1400" dirty="0" smtClean="0"/>
              <a:t> </a:t>
            </a:r>
            <a:r>
              <a:rPr lang="en-US" sz="1400" b="1" dirty="0" err="1" smtClean="0"/>
              <a:t>iWrite</a:t>
            </a:r>
            <a:r>
              <a:rPr lang="en-US" sz="1400" b="1" dirty="0" smtClean="0"/>
              <a:t>/</a:t>
            </a:r>
            <a:r>
              <a:rPr lang="en-US" sz="1400" b="1" dirty="0" err="1" smtClean="0"/>
              <a:t>iSpeak</a:t>
            </a:r>
            <a:r>
              <a:rPr lang="en-US" sz="1400" b="1" dirty="0" smtClean="0"/>
              <a:t> </a:t>
            </a:r>
            <a:r>
              <a:rPr lang="en-US" sz="1400" dirty="0" smtClean="0"/>
              <a:t>- March 25-29.  9am-1pm. Marianne </a:t>
            </a:r>
            <a:r>
              <a:rPr lang="en-US" sz="1400" dirty="0" err="1" smtClean="0"/>
              <a:t>Neuwirth</a:t>
            </a:r>
            <a:endParaRPr lang="en-US" sz="1400" dirty="0" smtClean="0"/>
          </a:p>
          <a:p>
            <a:endParaRPr lang="en-US" sz="1400" dirty="0" smtClean="0"/>
          </a:p>
          <a:p>
            <a:r>
              <a:rPr lang="en-US" sz="1400" b="1" dirty="0" smtClean="0"/>
              <a:t>Setting Expectations Managing Perfectly </a:t>
            </a:r>
            <a:r>
              <a:rPr lang="en-US" sz="1400" dirty="0" smtClean="0"/>
              <a:t>– Monday March 18, 2013 – 10:00am-12:30pm – </a:t>
            </a:r>
            <a:r>
              <a:rPr lang="en-US" sz="1400" dirty="0" err="1" smtClean="0"/>
              <a:t>Rania</a:t>
            </a:r>
            <a:r>
              <a:rPr lang="en-US" sz="1400" dirty="0" smtClean="0"/>
              <a:t> Sanford  &amp; Margo Horn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0" y="192088"/>
            <a:ext cx="8834438" cy="762000"/>
          </a:xfrm>
          <a:prstGeom prst="rect">
            <a:avLst/>
          </a:prstGeom>
          <a:ln>
            <a:miter lim="800000"/>
            <a:headEnd/>
            <a:tailEnd/>
          </a:ln>
        </p:spPr>
        <p:txBody>
          <a:bodyPr anchor="b"/>
          <a:lstStyle/>
          <a:p>
            <a:pPr algn="l" eaLnBrk="1" hangingPunct="1">
              <a:defRPr/>
            </a:pPr>
            <a:r>
              <a:rPr lang="en-US" sz="4000" b="1" dirty="0" smtClean="0">
                <a:solidFill>
                  <a:srgbClr val="C00000"/>
                </a:solidFill>
                <a:latin typeface="Gill Sans Light" pitchFamily="1" charset="0"/>
                <a:cs typeface="+mj-cs"/>
              </a:rPr>
              <a:t>     Open Forum</a:t>
            </a:r>
            <a:endParaRPr lang="en-US" sz="4000" dirty="0">
              <a:solidFill>
                <a:srgbClr val="C00000"/>
              </a:solidFill>
              <a:latin typeface="Arial Unicode MS" pitchFamily="34" charset="-128"/>
              <a:cs typeface="+mj-cs"/>
            </a:endParaRPr>
          </a:p>
        </p:txBody>
      </p:sp>
      <p:sp>
        <p:nvSpPr>
          <p:cNvPr id="15363" name="Line 7"/>
          <p:cNvSpPr>
            <a:spLocks noChangeShapeType="1"/>
          </p:cNvSpPr>
          <p:nvPr/>
        </p:nvSpPr>
        <p:spPr bwMode="auto">
          <a:xfrm>
            <a:off x="0" y="990600"/>
            <a:ext cx="9144000" cy="0"/>
          </a:xfrm>
          <a:prstGeom prst="line">
            <a:avLst/>
          </a:prstGeom>
          <a:noFill/>
          <a:ln w="38100">
            <a:solidFill>
              <a:srgbClr val="C00000"/>
            </a:solidFill>
            <a:round/>
            <a:headEnd/>
            <a:tailEnd/>
          </a:ln>
        </p:spPr>
        <p:txBody>
          <a:bodyPr wrap="none" anchor="ctr"/>
          <a:lstStyle/>
          <a:p>
            <a:endParaRPr lang="en-US" dirty="0"/>
          </a:p>
        </p:txBody>
      </p:sp>
      <p:sp>
        <p:nvSpPr>
          <p:cNvPr id="15364" name="TextBox 3"/>
          <p:cNvSpPr txBox="1">
            <a:spLocks noChangeArrowheads="1"/>
          </p:cNvSpPr>
          <p:nvPr/>
        </p:nvSpPr>
        <p:spPr bwMode="auto">
          <a:xfrm>
            <a:off x="546100" y="1549400"/>
            <a:ext cx="8147050" cy="4228850"/>
          </a:xfrm>
          <a:prstGeom prst="rect">
            <a:avLst/>
          </a:prstGeom>
          <a:noFill/>
          <a:ln w="9525">
            <a:noFill/>
            <a:miter lim="800000"/>
            <a:headEnd/>
            <a:tailEnd/>
          </a:ln>
        </p:spPr>
        <p:txBody>
          <a:bodyPr>
            <a:spAutoFit/>
          </a:bodyPr>
          <a:lstStyle/>
          <a:p>
            <a:pPr algn="ctr">
              <a:buFont typeface="Arial" pitchFamily="34" charset="0"/>
              <a:buNone/>
            </a:pPr>
            <a:r>
              <a:rPr lang="en-US" sz="4800" b="1" dirty="0">
                <a:latin typeface="Book Antiqua" pitchFamily="18" charset="0"/>
              </a:rPr>
              <a:t>Questions?</a:t>
            </a:r>
          </a:p>
          <a:p>
            <a:pPr algn="ctr">
              <a:buFont typeface="Arial" pitchFamily="34" charset="0"/>
              <a:buNone/>
            </a:pPr>
            <a:r>
              <a:rPr lang="en-US" sz="4800" b="1" dirty="0">
                <a:latin typeface="Book Antiqua" pitchFamily="18" charset="0"/>
              </a:rPr>
              <a:t>---------------------------------------</a:t>
            </a:r>
          </a:p>
          <a:p>
            <a:pPr algn="ctr">
              <a:buFont typeface="Arial" pitchFamily="34" charset="0"/>
              <a:buNone/>
            </a:pPr>
            <a:r>
              <a:rPr lang="en-US" sz="4800" b="1" dirty="0">
                <a:latin typeface="Book Antiqua" pitchFamily="18" charset="0"/>
              </a:rPr>
              <a:t>AskJane.stanford.edu</a:t>
            </a:r>
          </a:p>
          <a:p>
            <a:pPr algn="ctr">
              <a:buFont typeface="Arial" pitchFamily="34" charset="0"/>
              <a:buNone/>
            </a:pPr>
            <a:endParaRPr lang="en-US" sz="2400" b="1" dirty="0">
              <a:latin typeface="Book Antiqua" pitchFamily="18" charset="0"/>
            </a:endParaRPr>
          </a:p>
          <a:p>
            <a:pPr algn="ctr">
              <a:buFont typeface="Arial" pitchFamily="34" charset="0"/>
              <a:buNone/>
            </a:pPr>
            <a:r>
              <a:rPr lang="en-US" sz="4800" b="1" dirty="0" smtClean="0">
                <a:latin typeface="Book Antiqua" pitchFamily="18" charset="0"/>
              </a:rPr>
              <a:t>HelpSU.stanford.edu</a:t>
            </a:r>
          </a:p>
          <a:p>
            <a:pPr algn="ctr">
              <a:buFont typeface="Arial" pitchFamily="34" charset="0"/>
              <a:buNone/>
            </a:pPr>
            <a:r>
              <a:rPr lang="en-US" sz="1600" b="1" i="1" dirty="0" smtClean="0">
                <a:latin typeface="Book Antiqua" pitchFamily="18" charset="0"/>
              </a:rPr>
              <a:t>(Category: “Student Services”;  Request Type: “Postdoctoral Affairs”)</a:t>
            </a:r>
            <a:endParaRPr lang="en-US" sz="1600" b="1" i="1" dirty="0">
              <a:latin typeface="Book Antiqu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Introduction of New OPA Staff</a:t>
            </a:r>
            <a:br>
              <a:rPr lang="en-US" b="1" dirty="0" smtClean="0"/>
            </a:br>
            <a:endParaRPr lang="en-US" dirty="0"/>
          </a:p>
        </p:txBody>
      </p:sp>
      <p:sp>
        <p:nvSpPr>
          <p:cNvPr id="3" name="Content Placeholder 2"/>
          <p:cNvSpPr>
            <a:spLocks noGrp="1"/>
          </p:cNvSpPr>
          <p:nvPr>
            <p:ph idx="1"/>
          </p:nvPr>
        </p:nvSpPr>
        <p:spPr/>
        <p:txBody>
          <a:bodyPr/>
          <a:lstStyle/>
          <a:p>
            <a:pPr marL="571500" indent="-514350"/>
            <a:r>
              <a:rPr lang="en-US" sz="3600" b="1" dirty="0" smtClean="0"/>
              <a:t>Sofie Kleppner</a:t>
            </a:r>
            <a:r>
              <a:rPr lang="en-US" sz="3600" dirty="0" smtClean="0"/>
              <a:t>, Assistant Dean</a:t>
            </a:r>
          </a:p>
          <a:p>
            <a:pPr marL="571500" indent="-514350"/>
            <a:r>
              <a:rPr lang="en-US" sz="3600" b="1" dirty="0" smtClean="0"/>
              <a:t>Laleh Rongere</a:t>
            </a:r>
            <a:r>
              <a:rPr lang="en-US" sz="3600" dirty="0" smtClean="0"/>
              <a:t>, Assistant Director for Graduate Education Programs &amp; </a:t>
            </a:r>
            <a:r>
              <a:rPr lang="en-US" sz="3600" dirty="0" smtClean="0"/>
              <a:t>Diversity</a:t>
            </a:r>
            <a:endParaRPr lang="en-US" sz="3600" dirty="0" smtClean="0"/>
          </a:p>
          <a:p>
            <a:pPr marL="571500" indent="-514350"/>
            <a:r>
              <a:rPr lang="en-US" sz="3600" b="1" dirty="0" smtClean="0"/>
              <a:t>Carmen Torres</a:t>
            </a:r>
            <a:r>
              <a:rPr lang="en-US" sz="3600" dirty="0" smtClean="0"/>
              <a:t>, Administrative Associate</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Mentoring</a:t>
            </a:r>
            <a:endParaRPr lang="en-US" dirty="0"/>
          </a:p>
        </p:txBody>
      </p:sp>
      <p:sp>
        <p:nvSpPr>
          <p:cNvPr id="3" name="Subtitle 2"/>
          <p:cNvSpPr>
            <a:spLocks noGrp="1"/>
          </p:cNvSpPr>
          <p:nvPr>
            <p:ph type="subTitle" idx="1"/>
          </p:nvPr>
        </p:nvSpPr>
        <p:spPr/>
        <p:txBody>
          <a:bodyPr/>
          <a:lstStyle/>
          <a:p>
            <a:r>
              <a:rPr lang="en-US" dirty="0" smtClean="0"/>
              <a:t>Sofie Kleppner</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Facilitating Postdoc Mentoring</a:t>
            </a:r>
            <a:endParaRPr lang="en-US" dirty="0"/>
          </a:p>
        </p:txBody>
      </p:sp>
      <p:sp>
        <p:nvSpPr>
          <p:cNvPr id="3" name="Content Placeholder 2"/>
          <p:cNvSpPr>
            <a:spLocks noGrp="1"/>
          </p:cNvSpPr>
          <p:nvPr>
            <p:ph idx="1"/>
          </p:nvPr>
        </p:nvSpPr>
        <p:spPr>
          <a:xfrm>
            <a:off x="457199" y="1600200"/>
            <a:ext cx="7400261" cy="4525963"/>
          </a:xfrm>
        </p:spPr>
        <p:txBody>
          <a:bodyPr/>
          <a:lstStyle/>
          <a:p>
            <a:r>
              <a:rPr lang="en-US" dirty="0" smtClean="0"/>
              <a:t>Postdoc/Faculty Mentoring Form:</a:t>
            </a:r>
          </a:p>
          <a:p>
            <a:pPr indent="-3175">
              <a:buNone/>
            </a:pPr>
            <a:r>
              <a:rPr lang="en-US" sz="2800" dirty="0" smtClean="0">
                <a:hlinkClick r:id="rId2"/>
              </a:rPr>
              <a:t>http://postdocs.stanford.edu/faculty_mentors/Fillable_Initial_Meeting_Template_Form%20V3.pdf</a:t>
            </a:r>
            <a:r>
              <a:rPr lang="en-US" sz="2800" dirty="0" smtClean="0"/>
              <a:t> </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Benefits</a:t>
            </a:r>
            <a:endParaRPr lang="en-US" dirty="0"/>
          </a:p>
        </p:txBody>
      </p:sp>
      <p:sp>
        <p:nvSpPr>
          <p:cNvPr id="5" name="Subtitle 4"/>
          <p:cNvSpPr>
            <a:spLocks noGrp="1"/>
          </p:cNvSpPr>
          <p:nvPr>
            <p:ph type="subTitle" idx="1"/>
          </p:nvPr>
        </p:nvSpPr>
        <p:spPr/>
        <p:txBody>
          <a:bodyPr/>
          <a:lstStyle/>
          <a:p>
            <a:r>
              <a:rPr lang="en-US" dirty="0" smtClean="0"/>
              <a:t>Sandra DeGaine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Postdoc Benefits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Termination process needs to occur within 30 days of last day worked</a:t>
            </a:r>
          </a:p>
          <a:p>
            <a:r>
              <a:rPr lang="en-US" dirty="0" smtClean="0"/>
              <a:t>Benefit charges will continue to accrue against the department in full until term is completed. Term charges are current month plus one month</a:t>
            </a:r>
          </a:p>
          <a:p>
            <a:r>
              <a:rPr lang="en-US" dirty="0" smtClean="0"/>
              <a:t>Benefit charges are not pro-rated. Example: if term date is March 1</a:t>
            </a:r>
            <a:r>
              <a:rPr lang="en-US" baseline="30000" dirty="0" smtClean="0"/>
              <a:t>st</a:t>
            </a:r>
            <a:r>
              <a:rPr lang="en-US" dirty="0" smtClean="0"/>
              <a:t>, benefits will be charged for full month of March</a:t>
            </a:r>
          </a:p>
          <a:p>
            <a:r>
              <a:rPr lang="en-US" dirty="0" smtClean="0"/>
              <a:t>If postdoc is moving to staff position they need to attend staff benefits orientation</a:t>
            </a:r>
            <a:endParaRPr lang="en-US" dirty="0"/>
          </a:p>
        </p:txBody>
      </p:sp>
    </p:spTree>
    <p:extLst>
      <p:ext uri="{BB962C8B-B14F-4D97-AF65-F5344CB8AC3E}">
        <p14:creationId xmlns:p14="http://schemas.microsoft.com/office/powerpoint/2010/main" xmlns="" val="728774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Postdoc Benefits</a:t>
            </a:r>
            <a:endParaRPr lang="en-US" dirty="0"/>
          </a:p>
        </p:txBody>
      </p:sp>
      <p:sp>
        <p:nvSpPr>
          <p:cNvPr id="3" name="Subtitle 2"/>
          <p:cNvSpPr>
            <a:spLocks noGrp="1"/>
          </p:cNvSpPr>
          <p:nvPr>
            <p:ph idx="1"/>
          </p:nvPr>
        </p:nvSpPr>
        <p:spPr>
          <a:xfrm>
            <a:off x="457200" y="1143000"/>
            <a:ext cx="8382000" cy="4983163"/>
          </a:xfrm>
        </p:spPr>
        <p:txBody>
          <a:bodyPr>
            <a:normAutofit/>
          </a:bodyPr>
          <a:lstStyle/>
          <a:p>
            <a:r>
              <a:rPr lang="en-US" dirty="0" smtClean="0"/>
              <a:t>Maternity disability leave is a 6-week minimum period</a:t>
            </a:r>
          </a:p>
          <a:p>
            <a:r>
              <a:rPr lang="en-US" dirty="0" smtClean="0"/>
              <a:t>Salary paid postdocs eligible for additional 6-week baby bonding period</a:t>
            </a:r>
          </a:p>
          <a:p>
            <a:r>
              <a:rPr lang="en-US" dirty="0" smtClean="0"/>
              <a:t>Liberty Mutual for salary paid postdocs</a:t>
            </a:r>
          </a:p>
          <a:p>
            <a:pPr lvl="1"/>
            <a:r>
              <a:rPr lang="en-US" dirty="0" smtClean="0"/>
              <a:t>Pre-existing condition exclusion</a:t>
            </a:r>
          </a:p>
          <a:p>
            <a:pPr lvl="1"/>
            <a:r>
              <a:rPr lang="en-US" dirty="0" smtClean="0"/>
              <a:t>If applicable, department will cover at 100%</a:t>
            </a:r>
          </a:p>
          <a:p>
            <a:r>
              <a:rPr lang="en-US" dirty="0" smtClean="0"/>
              <a:t>Standard insurance for stipend paid postdocs</a:t>
            </a:r>
          </a:p>
          <a:p>
            <a:pPr lvl="1"/>
            <a:r>
              <a:rPr lang="en-US" dirty="0" smtClean="0"/>
              <a:t>No baby bonding period provided</a:t>
            </a:r>
          </a:p>
          <a:p>
            <a:endParaRPr lang="en-U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Clinical Appointment Training </a:t>
            </a:r>
            <a:endParaRPr lang="en-US" dirty="0"/>
          </a:p>
        </p:txBody>
      </p:sp>
      <p:sp>
        <p:nvSpPr>
          <p:cNvPr id="3" name="Subtitle 2"/>
          <p:cNvSpPr>
            <a:spLocks noGrp="1"/>
          </p:cNvSpPr>
          <p:nvPr>
            <p:ph type="subTitle" idx="1"/>
          </p:nvPr>
        </p:nvSpPr>
        <p:spPr/>
        <p:txBody>
          <a:bodyPr/>
          <a:lstStyle/>
          <a:p>
            <a:r>
              <a:rPr lang="en-US" dirty="0" smtClean="0"/>
              <a:t>Al Murray</a:t>
            </a:r>
            <a:endParaRPr lang="en-US" dirty="0"/>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20080</TotalTime>
  <Words>950</Words>
  <Application>Microsoft Office PowerPoint</Application>
  <PresentationFormat>On-screen Show (4:3)</PresentationFormat>
  <Paragraphs>158</Paragraphs>
  <Slides>27</Slides>
  <Notes>3</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Custom Design</vt:lpstr>
      <vt:lpstr>Slide 1</vt:lpstr>
      <vt:lpstr>     Agenda</vt:lpstr>
      <vt:lpstr>Introduction of New OPA Staff </vt:lpstr>
      <vt:lpstr>Mentoring</vt:lpstr>
      <vt:lpstr>Facilitating Postdoc Mentoring</vt:lpstr>
      <vt:lpstr>Benefits</vt:lpstr>
      <vt:lpstr>Postdoc Benefits</vt:lpstr>
      <vt:lpstr>Postdoc Benefits</vt:lpstr>
      <vt:lpstr>Clinical Appointment Training </vt:lpstr>
      <vt:lpstr>  “Processing Clinical Trainee and Joint Clinician Educator Appointments”</vt:lpstr>
      <vt:lpstr>Appointment Reviews</vt:lpstr>
      <vt:lpstr>Appointment and Funding Reviews</vt:lpstr>
      <vt:lpstr>Appointment and Funding Reviews</vt:lpstr>
      <vt:lpstr>NSF-NIH Survey </vt:lpstr>
      <vt:lpstr>NSF-NIH Survey</vt:lpstr>
      <vt:lpstr>New “Legal Resources” Section  Postdoc Handbook </vt:lpstr>
      <vt:lpstr>postdocs.stanford.edu </vt:lpstr>
      <vt:lpstr>Meetings and Open Labs in 2013</vt:lpstr>
      <vt:lpstr>Please save the following dates:</vt:lpstr>
      <vt:lpstr>Drop-in Open Labs</vt:lpstr>
      <vt:lpstr>PD Administrator Trainings</vt:lpstr>
      <vt:lpstr>Programs</vt:lpstr>
      <vt:lpstr>New Postdoc Orientation</vt:lpstr>
      <vt:lpstr>National Events</vt:lpstr>
      <vt:lpstr>Upcoming Postdoc Workshops</vt:lpstr>
      <vt:lpstr>Postdoc Programs</vt:lpstr>
      <vt:lpstr>     Open Forum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EPS Monthly Staff Meeting  March 19, 2009</dc:title>
  <dc:creator>Kurt Schade</dc:creator>
  <cp:lastModifiedBy>Stanford-IRT</cp:lastModifiedBy>
  <cp:revision>877</cp:revision>
  <dcterms:created xsi:type="dcterms:W3CDTF">2009-04-09T17:21:40Z</dcterms:created>
  <dcterms:modified xsi:type="dcterms:W3CDTF">2013-02-14T17:44:24Z</dcterms:modified>
</cp:coreProperties>
</file>