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4" r:id="rId3"/>
    <p:sldId id="305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296" r:id="rId20"/>
    <p:sldId id="293" r:id="rId21"/>
    <p:sldId id="268" r:id="rId22"/>
    <p:sldId id="269" r:id="rId23"/>
    <p:sldId id="270" r:id="rId24"/>
    <p:sldId id="271" r:id="rId25"/>
    <p:sldId id="272" r:id="rId26"/>
    <p:sldId id="273" r:id="rId27"/>
    <p:sldId id="299" r:id="rId28"/>
    <p:sldId id="295" r:id="rId29"/>
    <p:sldId id="300" r:id="rId30"/>
    <p:sldId id="301" r:id="rId31"/>
    <p:sldId id="323" r:id="rId32"/>
    <p:sldId id="302" r:id="rId33"/>
    <p:sldId id="303" r:id="rId34"/>
    <p:sldId id="298" r:id="rId35"/>
    <p:sldId id="324" r:id="rId36"/>
    <p:sldId id="322" r:id="rId37"/>
    <p:sldId id="294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178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F4A7A885-31AA-48FE-929F-B77939FB12C1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48DDEA4A-08E5-498D-B837-03CAD4630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B7F66-66E3-4CC8-9BB9-4321F82F014F}" type="slidenum">
              <a:rPr lang="en-US" smtClean="0">
                <a:solidFill>
                  <a:srgbClr val="000000"/>
                </a:solidFill>
                <a:ea typeface="Osaka"/>
                <a:cs typeface="Osaka"/>
              </a:rPr>
              <a:pPr/>
              <a:t>2</a:t>
            </a:fld>
            <a:endParaRPr lang="en-US" dirty="0" smtClean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A02A598-305B-4656-A1C5-AEC81A01559A}" type="datetime1">
              <a:rPr lang="en-US"/>
              <a:pPr>
                <a:defRPr/>
              </a:pPr>
              <a:t>7/30/2012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E1E4-52C6-4B9D-BF65-A452EA02563D}" type="datetimeFigureOut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CDD8-D427-4289-B2BF-386155F51F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SU_Seal_Card_pos"/>
          <p:cNvPicPr>
            <a:picLocks noChangeAspect="1" noChangeArrowheads="1"/>
          </p:cNvPicPr>
          <p:nvPr userDrawn="1"/>
        </p:nvPicPr>
        <p:blipFill>
          <a:blip r:embed="rId15" cstate="print">
            <a:lum bright="90000" contrast="-66000"/>
          </a:blip>
          <a:srcRect t="12334" r="34000"/>
          <a:stretch>
            <a:fillRect/>
          </a:stretch>
        </p:blipFill>
        <p:spPr bwMode="auto">
          <a:xfrm>
            <a:off x="5032375" y="0"/>
            <a:ext cx="4111625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  <a:effectLst/>
        </p:spPr>
        <p:txBody>
          <a:bodyPr tIns="182880"/>
          <a:lstStyle/>
          <a:p>
            <a:pPr algn="l" eaLnBrk="1" hangingPunct="1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Gill Sans Light" pitchFamily="1" charset="0"/>
                <a:ea typeface="+mn-ea"/>
                <a:cs typeface="+mn-cs"/>
              </a:rPr>
              <a:t>Office of Postdoctoral </a:t>
            </a:r>
            <a:r>
              <a:rPr lang="en-US" sz="2000" b="1" dirty="0" smtClean="0">
                <a:solidFill>
                  <a:srgbClr val="FFFFFF"/>
                </a:solidFill>
                <a:latin typeface="Gill Sans Light" pitchFamily="1" charset="0"/>
                <a:ea typeface="+mn-ea"/>
                <a:cs typeface="+mn-cs"/>
              </a:rPr>
              <a:t>Affairs			          </a:t>
            </a:r>
            <a:r>
              <a:rPr lang="en-US" sz="2000" b="1" i="0" dirty="0" smtClean="0">
                <a:solidFill>
                  <a:srgbClr val="FFFFFF"/>
                </a:solidFill>
                <a:latin typeface="Gill Sans Light" pitchFamily="1" charset="0"/>
                <a:ea typeface="+mn-ea"/>
                <a:cs typeface="+mn-cs"/>
              </a:rPr>
              <a:t>postdocs.stanford.edu  </a:t>
            </a:r>
            <a:r>
              <a:rPr lang="en-US" sz="2000" b="1" dirty="0" smtClean="0">
                <a:solidFill>
                  <a:srgbClr val="FFFFFF"/>
                </a:solidFill>
                <a:latin typeface="Gill Sans Light" pitchFamily="1" charset="0"/>
                <a:ea typeface="+mn-ea"/>
                <a:cs typeface="+mn-cs"/>
              </a:rPr>
              <a:t>                                             </a:t>
            </a:r>
            <a:endParaRPr lang="en-US" sz="18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ostdocs.stanford.edu/admin/pdfforms/SocialSecurityReportingForm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ostdocs.stanford.edu/admin/profdev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Postdoctoral Administrators</a:t>
            </a:r>
            <a:b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Quarterly Meeting</a:t>
            </a:r>
            <a:b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July 26, 2012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10:00 a.m. – 11:30 a.m.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</a:rPr>
              <a:t>LKSC 130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it is not enough to zero the amount—you still need to zero out the Allocation</a:t>
            </a:r>
          </a:p>
          <a:p>
            <a:pPr algn="ctr"/>
            <a:r>
              <a:rPr lang="en-US" sz="800" dirty="0" smtClean="0"/>
              <a:t> </a:t>
            </a:r>
          </a:p>
          <a:p>
            <a:pPr algn="ctr"/>
            <a:r>
              <a:rPr lang="en-US" dirty="0" smtClean="0"/>
              <a:t>Click on the Allocation check box for Spring, enter 0 (zero) into the</a:t>
            </a:r>
          </a:p>
          <a:p>
            <a:pPr algn="ctr"/>
            <a:r>
              <a:rPr lang="en-US" dirty="0" smtClean="0"/>
              <a:t>Amount field, and tab out!  Repeat for summer.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091" b="3636"/>
          <a:stretch>
            <a:fillRect/>
          </a:stretch>
        </p:blipFill>
        <p:spPr bwMode="auto">
          <a:xfrm>
            <a:off x="1676400" y="2362200"/>
            <a:ext cx="5867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Scroll to top to verify that there are no line totals left, and then click OK.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14091" b="2955"/>
          <a:stretch>
            <a:fillRect/>
          </a:stretch>
        </p:blipFill>
        <p:spPr bwMode="auto">
          <a:xfrm>
            <a:off x="990600" y="1690687"/>
            <a:ext cx="70866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2590800"/>
            <a:ext cx="236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complete the line, and press Save to route for Approval.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091" r="26852" b="28636"/>
          <a:stretch>
            <a:fillRect/>
          </a:stretch>
        </p:blipFill>
        <p:spPr bwMode="auto">
          <a:xfrm>
            <a:off x="914400" y="19050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3048000"/>
            <a:ext cx="2743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Stipend Line Termination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When ending stipend lines due to postdoc termination, remember to remove any necessary TUT lines/quarters from the FLSHP Tuition tab.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Sometimes, postdocs will move from stipend to salary.  In these cases: Remember to remove any TUT for any quarters that they will have a salary payment.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TAL over TUT in all cases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Disbursement Plans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For salary, stipend, and Info-Only lines: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/>
              <a:t>NM-Payroll </a:t>
            </a:r>
            <a:r>
              <a:rPr lang="en-US" sz="2400" dirty="0" smtClean="0"/>
              <a:t>(not Qtr, not Sem, …)</a:t>
            </a:r>
          </a:p>
          <a:p>
            <a:pPr lvl="1">
              <a:spcBef>
                <a:spcPts val="600"/>
              </a:spcBef>
              <a:buNone/>
            </a:pP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For TAL and TUT: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Qtr (AWSS, AWS, …)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100" b="1" dirty="0" smtClean="0"/>
              <a:t>Aid Year Activation</a:t>
            </a:r>
            <a:endParaRPr lang="en-US" sz="4100" dirty="0" smtClean="0"/>
          </a:p>
          <a:p>
            <a:pPr>
              <a:buNone/>
            </a:pPr>
            <a:endParaRPr lang="en-US" sz="2800" dirty="0" smtClean="0"/>
          </a:p>
          <a:p>
            <a:pPr marL="0">
              <a:spcBef>
                <a:spcPts val="600"/>
              </a:spcBef>
            </a:pPr>
            <a:r>
              <a:rPr lang="en-US" sz="3100" dirty="0" smtClean="0"/>
              <a:t>Postdocs should be activated as… PD (not NM)</a:t>
            </a:r>
          </a:p>
          <a:p>
            <a:pPr marL="0">
              <a:spcBef>
                <a:spcPts val="600"/>
              </a:spcBef>
            </a:pPr>
            <a:endParaRPr lang="en-US" sz="1400" dirty="0" smtClean="0"/>
          </a:p>
          <a:p>
            <a:pPr lvl="0"/>
            <a:r>
              <a:rPr lang="en-US" dirty="0" smtClean="0"/>
              <a:t>Postdocs should not be activated as GRPD for more than one quarter</a:t>
            </a:r>
            <a:endParaRPr lang="en-US" sz="3600" dirty="0" smtClean="0"/>
          </a:p>
          <a:p>
            <a:pPr lvl="1"/>
            <a:r>
              <a:rPr lang="en-US" dirty="0" smtClean="0"/>
              <a:t>Should only be used when the postdoc is transitioning from a PhD student to a PD in the middle of a quarter</a:t>
            </a:r>
          </a:p>
          <a:p>
            <a:pPr lvl="1"/>
            <a:r>
              <a:rPr lang="en-US" sz="3200" dirty="0" smtClean="0"/>
              <a:t>GR Tuition is charged for quarters with GRPD (not PD tuition)</a:t>
            </a:r>
          </a:p>
          <a:p>
            <a:pPr lvl="1"/>
            <a:r>
              <a:rPr lang="en-US" dirty="0" smtClean="0"/>
              <a:t>Need to (actively) activate as PD for terms following the first quarter</a:t>
            </a:r>
            <a:endParaRPr lang="en-US" sz="3200" dirty="0" smtClean="0"/>
          </a:p>
          <a:p>
            <a:pPr lvl="1">
              <a:buNone/>
            </a:pPr>
            <a:r>
              <a:rPr lang="en-US" sz="3200" b="1" dirty="0" smtClean="0"/>
              <a:t>	</a:t>
            </a:r>
            <a:r>
              <a:rPr lang="en-US" b="1" dirty="0" smtClean="0"/>
              <a:t>Note:</a:t>
            </a:r>
            <a:r>
              <a:rPr lang="en-US" dirty="0" smtClean="0"/>
              <a:t> this must be done at the same time that the GRPD activation takes place—otherwise, the GRPD will keep copying over until the end of the Aid Year; after stipend or salary lines are entered, it may be impossible to go back and fix (still waiting to hear from the GFS gurus on a HelpSU ticket)</a:t>
            </a:r>
            <a:endParaRPr lang="en-US" sz="3600" dirty="0" smtClean="0"/>
          </a:p>
          <a:p>
            <a:pPr marL="0">
              <a:spcBef>
                <a:spcPts val="600"/>
              </a:spcBef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Best Practices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If a pay period is missed, enter the GFS line as it should have been entered, and send a HelpSU to payroll to have a check cut—do not add the amount to the current/next month.</a:t>
            </a:r>
          </a:p>
          <a:p>
            <a:endParaRPr lang="en-US" sz="1000" dirty="0" smtClean="0"/>
          </a:p>
          <a:p>
            <a:r>
              <a:rPr lang="en-US" sz="2400" dirty="0" smtClean="0"/>
              <a:t>If a postdoc is funded from an outside foreign source, periodically check the exchange rate to make sure that their pay is still meeting the minimums.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Best Practices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When terminating pay lines, make sure to fully Complete (C) the pay lines, not just put them in Pending status.  When I run my reports, it doesn’t look disbursed.</a:t>
            </a:r>
          </a:p>
          <a:p>
            <a:endParaRPr lang="en-US" sz="1000" dirty="0" smtClean="0"/>
          </a:p>
          <a:p>
            <a:r>
              <a:rPr lang="en-US" sz="2400" dirty="0" smtClean="0"/>
              <a:t>For maternity leaves and LOAs, terminate pay lines completely—lines should not be set to pending and then re-completed when the postdoc returns.  New lines should then be entered upon their return.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Going Forward, Expect…</a:t>
            </a:r>
            <a:endParaRPr lang="en-US" dirty="0" smtClean="0"/>
          </a:p>
          <a:p>
            <a:pPr>
              <a:buNone/>
            </a:pPr>
            <a:endParaRPr lang="en-US" sz="15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To be asked to clear Unapplied Aid on a more regular basis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To keep up to date with TAL and TUT entry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Enter in any and all necessary Info-Only lines, including Maternity Disability lines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b="1" dirty="0" smtClean="0"/>
              <a:t>In return, I will work on…</a:t>
            </a:r>
          </a:p>
          <a:p>
            <a:pPr>
              <a:buNone/>
            </a:pPr>
            <a:endParaRPr lang="en-US" sz="1500" b="1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Getting the ReportMart1 Unapplied Aid Report to work more effectively for postdoc administrators (export to Excel?)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Getting a report that shows outstanding tuition bills for postdocs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Leave of Absence 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Annelies Ransome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Gill Sans Light" pitchFamily="1" charset="0"/>
                <a:cs typeface="+mj-cs"/>
              </a:rPr>
              <a:t>     Agenda</a:t>
            </a:r>
            <a:endParaRPr lang="en-US" sz="4000" dirty="0">
              <a:solidFill>
                <a:srgbClr val="C00000"/>
              </a:solidFill>
              <a:latin typeface="Arial Unicode MS" pitchFamily="34" charset="-128"/>
              <a:cs typeface="+mj-cs"/>
            </a:endParaRPr>
          </a:p>
        </p:txBody>
      </p:sp>
      <p:sp>
        <p:nvSpPr>
          <p:cNvPr id="4099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346075" y="1371600"/>
            <a:ext cx="8493125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 GFS Topics: </a:t>
            </a:r>
            <a:r>
              <a:rPr lang="en-US" sz="2800" dirty="0" smtClean="0"/>
              <a:t>Tips/Reminders for Postdoc Entry &amp;</a:t>
            </a:r>
          </a:p>
          <a:p>
            <a:r>
              <a:rPr lang="en-US" sz="2800" dirty="0" smtClean="0"/>
              <a:t>   Unapplied Aid</a:t>
            </a:r>
            <a:endParaRPr lang="en-US" sz="27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 Leave of Absence Form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 Submission of Early/Incomplete Recommendation Forms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 Uploading Additional Documents to the</a:t>
            </a:r>
          </a:p>
          <a:p>
            <a:r>
              <a:rPr lang="en-US" sz="2700" dirty="0" smtClean="0"/>
              <a:t>   Recommendation Form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Confirmation of Reappointment Document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Reporting Social Security Numbers to OPA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Mentoring Expectations, Requirements and Form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/>
              <a:t>Upcoming Workshops and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 now on AXESS</a:t>
            </a:r>
          </a:p>
          <a:p>
            <a:r>
              <a:rPr lang="en-US" dirty="0" smtClean="0"/>
              <a:t>Postdoc Requests Form online</a:t>
            </a:r>
          </a:p>
          <a:p>
            <a:r>
              <a:rPr lang="en-US" dirty="0" smtClean="0"/>
              <a:t>Routing Goes through usual workflow</a:t>
            </a:r>
          </a:p>
          <a:p>
            <a:r>
              <a:rPr lang="en-US" dirty="0" smtClean="0"/>
              <a:t>Is Received and Reviewed by OPA</a:t>
            </a:r>
          </a:p>
          <a:p>
            <a:r>
              <a:rPr lang="en-US" dirty="0" smtClean="0"/>
              <a:t>J-1 Visa Regulations Apply</a:t>
            </a:r>
          </a:p>
          <a:p>
            <a:r>
              <a:rPr lang="en-US" dirty="0" smtClean="0"/>
              <a:t>Submit </a:t>
            </a:r>
            <a:r>
              <a:rPr lang="en-US" i="1" dirty="0" smtClean="0"/>
              <a:t>prior</a:t>
            </a:r>
            <a:r>
              <a:rPr lang="en-US" dirty="0" smtClean="0"/>
              <a:t> to start of LOA </a:t>
            </a:r>
          </a:p>
          <a:p>
            <a:r>
              <a:rPr lang="en-US" dirty="0" smtClean="0"/>
              <a:t>LOA form not used for maternity leave</a:t>
            </a:r>
          </a:p>
          <a:p>
            <a:endParaRPr lang="en-US" dirty="0" smtClean="0"/>
          </a:p>
          <a:p>
            <a:r>
              <a:rPr lang="en-US" dirty="0" smtClean="0"/>
              <a:t>Live Now!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Leave of Absence (LOA)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 Form is under “Personal Information” Menu Bar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23" y="2758404"/>
            <a:ext cx="6980953" cy="1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Postdoc Uses Drop Down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1828572" cy="2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170688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44577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86200" y="2819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486400" y="3276600"/>
            <a:ext cx="381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Postdoc’s View of LOA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14" y="1672690"/>
            <a:ext cx="7228572" cy="4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that must be completed in the LOA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428" y="2310785"/>
            <a:ext cx="7257143" cy="2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 Form Successfully Submitted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857" y="2458404"/>
            <a:ext cx="6714286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Submission of Early or Incomplete Recommendation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Tammy Wilson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Submission of Early or Incomplete Recommendation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Early Submission is when you are asked to generate an offer letter several months ahead of the start date of the appointment.</a:t>
            </a:r>
          </a:p>
          <a:p>
            <a:r>
              <a:rPr lang="en-US" sz="3800" dirty="0" smtClean="0"/>
              <a:t>This often means that not all documents, especially proof of degree, is available.</a:t>
            </a:r>
          </a:p>
          <a:p>
            <a:r>
              <a:rPr lang="en-US" sz="3800" dirty="0" smtClean="0"/>
              <a:t>What to do?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Admin creates and submits Recommendation 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DFA/Chair/Proxy approves Rec Form (generates offer letter)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Postdoc accepts offer letter online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Rec Form comes back to Admin workflow for verification/approval and submit to OPA.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Admin should  </a:t>
            </a:r>
            <a:r>
              <a:rPr lang="en-US" sz="3600" b="1" dirty="0" smtClean="0">
                <a:solidFill>
                  <a:srgbClr val="FF0000"/>
                </a:solidFill>
              </a:rPr>
              <a:t>HOLD REC FORM </a:t>
            </a:r>
            <a:r>
              <a:rPr lang="en-US" sz="3600" dirty="0" smtClean="0">
                <a:solidFill>
                  <a:srgbClr val="FF0000"/>
                </a:solidFill>
              </a:rPr>
              <a:t>in admin (your) workflow until you receive all the documents.  </a:t>
            </a:r>
          </a:p>
          <a:p>
            <a:pPr>
              <a:buNone/>
            </a:pPr>
            <a:r>
              <a:rPr lang="en-US" sz="4200" b="1" u="sng" dirty="0" smtClean="0">
                <a:solidFill>
                  <a:srgbClr val="FF0000"/>
                </a:solidFill>
              </a:rPr>
              <a:t>Do not submit incomplete appointment paperwork </a:t>
            </a:r>
            <a:r>
              <a:rPr lang="en-US" sz="4200" b="1" dirty="0" smtClean="0">
                <a:solidFill>
                  <a:srgbClr val="FF0000"/>
                </a:solidFill>
              </a:rPr>
              <a:t>too far in advance of the start date.  This </a:t>
            </a:r>
            <a:r>
              <a:rPr lang="en-US" sz="4200" b="1" dirty="0" err="1" smtClean="0">
                <a:solidFill>
                  <a:srgbClr val="FF0000"/>
                </a:solidFill>
              </a:rPr>
              <a:t>Rec</a:t>
            </a:r>
            <a:r>
              <a:rPr lang="en-US" sz="4200" b="1" dirty="0" smtClean="0">
                <a:solidFill>
                  <a:srgbClr val="FF0000"/>
                </a:solidFill>
              </a:rPr>
              <a:t> Form may be returned to you. Process will restart.</a:t>
            </a:r>
          </a:p>
          <a:p>
            <a:pPr>
              <a:buNone/>
            </a:pPr>
            <a:r>
              <a:rPr lang="en-US" sz="4200" b="1" u="sng" dirty="0" smtClean="0">
                <a:solidFill>
                  <a:srgbClr val="FF0000"/>
                </a:solidFill>
              </a:rPr>
              <a:t>Do not submit </a:t>
            </a:r>
            <a:r>
              <a:rPr lang="en-US" sz="4200" b="1" u="sng" dirty="0" smtClean="0">
                <a:solidFill>
                  <a:srgbClr val="FF0000"/>
                </a:solidFill>
              </a:rPr>
              <a:t>a Recommendation </a:t>
            </a:r>
            <a:r>
              <a:rPr lang="en-US" sz="4200" b="1" u="sng" dirty="0" smtClean="0">
                <a:solidFill>
                  <a:srgbClr val="FF0000"/>
                </a:solidFill>
              </a:rPr>
              <a:t>to appoint </a:t>
            </a:r>
            <a:r>
              <a:rPr lang="en-US" sz="4200" b="1" dirty="0" smtClean="0">
                <a:solidFill>
                  <a:srgbClr val="FF0000"/>
                </a:solidFill>
              </a:rPr>
              <a:t>without an accompanying submission of a </a:t>
            </a:r>
            <a:r>
              <a:rPr lang="en-US" sz="4200" b="1" dirty="0" smtClean="0">
                <a:solidFill>
                  <a:srgbClr val="FF0000"/>
                </a:solidFill>
              </a:rPr>
              <a:t>DS-2019.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If </a:t>
            </a:r>
            <a:r>
              <a:rPr lang="en-US" sz="4200" b="1" dirty="0" smtClean="0">
                <a:solidFill>
                  <a:srgbClr val="FF0000"/>
                </a:solidFill>
              </a:rPr>
              <a:t>you are interested in submitting an early appointment, you must be ready to submit an early DS-2019 at the same time</a:t>
            </a:r>
            <a:r>
              <a:rPr lang="en-US" sz="42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2900" b="1" dirty="0" smtClean="0"/>
              <a:t>(The above instructions should not be confused with the conditional appointment process sometimes granted to accommodate the required 8 week advance visa processing time)</a:t>
            </a:r>
            <a:endParaRPr lang="en-US" sz="29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Uploading Additional Documents to Recommendation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Tammy Wilson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GFS Topics: Tips/Reminders for Postdoc Entry &amp; Unapplied Aid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Monahan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Uploading Additional Documents to Recommendation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submission of the Recommendation Form, </a:t>
            </a:r>
            <a:r>
              <a:rPr lang="en-US" dirty="0" err="1" smtClean="0"/>
              <a:t>Admins</a:t>
            </a:r>
            <a:r>
              <a:rPr lang="en-US" dirty="0" smtClean="0"/>
              <a:t> may upload additional documents to the postdoc record – i.e., copy of diploma, notice of award letter, reappointment confirmation, etc.</a:t>
            </a:r>
          </a:p>
          <a:p>
            <a:r>
              <a:rPr lang="en-US" dirty="0" smtClean="0"/>
              <a:t>Consider the </a:t>
            </a:r>
            <a:r>
              <a:rPr lang="en-US" dirty="0" err="1" smtClean="0"/>
              <a:t>Rec</a:t>
            </a:r>
            <a:r>
              <a:rPr lang="en-US" dirty="0" smtClean="0"/>
              <a:t> Form Documents are the “online file” of the postdoctoral scholar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add a document to an existing </a:t>
            </a:r>
            <a:r>
              <a:rPr lang="en-US" dirty="0" err="1" smtClean="0"/>
              <a:t>postdoc</a:t>
            </a:r>
            <a:r>
              <a:rPr lang="en-US" dirty="0" smtClean="0"/>
              <a:t> record in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Only possible for appointments that started in the system.  Not possible for legacy records.</a:t>
            </a:r>
          </a:p>
          <a:p>
            <a:pPr lvl="1"/>
            <a:r>
              <a:rPr lang="en-US" dirty="0" smtClean="0"/>
              <a:t>Search for existing Recommendation Form in AXESS</a:t>
            </a:r>
          </a:p>
          <a:p>
            <a:pPr lvl="2"/>
            <a:r>
              <a:rPr lang="en-US" dirty="0" smtClean="0"/>
              <a:t>Click on “Postdoc Administrative Forms”</a:t>
            </a:r>
          </a:p>
          <a:p>
            <a:pPr lvl="2"/>
            <a:r>
              <a:rPr lang="en-US" dirty="0" smtClean="0"/>
              <a:t>Click on “Recommendation Form”</a:t>
            </a:r>
          </a:p>
          <a:p>
            <a:pPr lvl="2"/>
            <a:r>
              <a:rPr lang="en-US" dirty="0" smtClean="0"/>
              <a:t>Enter </a:t>
            </a:r>
            <a:r>
              <a:rPr lang="en-US" dirty="0" err="1" smtClean="0"/>
              <a:t>postdoc</a:t>
            </a:r>
            <a:r>
              <a:rPr lang="en-US" dirty="0" smtClean="0"/>
              <a:t> “First Name” and “Last Name”, click “SEARCH”</a:t>
            </a:r>
          </a:p>
          <a:p>
            <a:pPr lvl="2"/>
            <a:r>
              <a:rPr lang="en-US" dirty="0" smtClean="0"/>
              <a:t>In Search Results, click on the “Transaction ID” (</a:t>
            </a:r>
            <a:r>
              <a:rPr lang="en-US" dirty="0" err="1" smtClean="0"/>
              <a:t>rec</a:t>
            </a:r>
            <a:r>
              <a:rPr lang="en-US" dirty="0" smtClean="0"/>
              <a:t> form appears)</a:t>
            </a:r>
          </a:p>
          <a:p>
            <a:pPr lvl="2"/>
            <a:r>
              <a:rPr lang="en-US" dirty="0" smtClean="0"/>
              <a:t>Scroll down to “Supporting Documents”</a:t>
            </a:r>
          </a:p>
          <a:p>
            <a:pPr lvl="2"/>
            <a:r>
              <a:rPr lang="en-US" dirty="0" smtClean="0"/>
              <a:t>“Browse” and “Upload” the additional documents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NOTIFY OPA </a:t>
            </a:r>
            <a:r>
              <a:rPr lang="en-US" dirty="0" smtClean="0"/>
              <a:t>staff if necessary when additional documents are uploaded; there is no system-generated upload notice to OPA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Reporting Social Security Numbers to OPA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Tammy Wilson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SSNs to 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SSNs</a:t>
            </a:r>
            <a:r>
              <a:rPr lang="en-US" dirty="0" smtClean="0">
                <a:solidFill>
                  <a:srgbClr val="FF0000"/>
                </a:solidFill>
              </a:rPr>
              <a:t> are classified by the University as “Prohibited Data” and cannot be reported to OPA via email, voicemail, or HelpSU</a:t>
            </a:r>
          </a:p>
          <a:p>
            <a:pPr lvl="1"/>
            <a:r>
              <a:rPr lang="en-US" dirty="0" smtClean="0"/>
              <a:t>Postdoc or Admin should complete the SSN Reporting Form available here: </a:t>
            </a:r>
            <a:r>
              <a:rPr lang="en-US" sz="1400" dirty="0" smtClean="0">
                <a:hlinkClick r:id="rId2"/>
              </a:rPr>
              <a:t>http://postdocs.stanford.edu/admin/pdfforms/SocialSecurityReportingForm.pdf</a:t>
            </a:r>
            <a:r>
              <a:rPr lang="en-US" sz="1400" dirty="0" smtClean="0"/>
              <a:t> </a:t>
            </a:r>
          </a:p>
          <a:p>
            <a:pPr lvl="1"/>
            <a:r>
              <a:rPr lang="en-US" dirty="0" smtClean="0"/>
              <a:t>Payroll I-9 Notice includes link to OPA SSN form</a:t>
            </a:r>
          </a:p>
          <a:p>
            <a:pPr lvl="1"/>
            <a:r>
              <a:rPr lang="en-US" dirty="0" smtClean="0"/>
              <a:t>Please type in SSN and Stanford ID; illegible chicken scratch = processing delay (</a:t>
            </a:r>
            <a:r>
              <a:rPr lang="en-US" dirty="0" err="1" smtClean="0"/>
              <a:t>fillable</a:t>
            </a:r>
            <a:r>
              <a:rPr lang="en-US" dirty="0" smtClean="0"/>
              <a:t> form; do not “save” a completed </a:t>
            </a:r>
            <a:r>
              <a:rPr lang="en-US" dirty="0" err="1" smtClean="0"/>
              <a:t>SSN</a:t>
            </a:r>
            <a:r>
              <a:rPr lang="en-US" dirty="0" smtClean="0"/>
              <a:t> form to your machine)</a:t>
            </a:r>
          </a:p>
          <a:p>
            <a:pPr lvl="1"/>
            <a:r>
              <a:rPr lang="en-US" dirty="0" smtClean="0"/>
              <a:t>Fax SSN form to 5-6106 (fax is in a locked room) or hand-deliver to 1215 Welch Road, Modular A, Room 88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Mentoring Expectations, Requirements and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Rania Sanford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Paperwork: Administrator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Orientations, directing/facilitating support resources, advocate for your </a:t>
            </a:r>
            <a:r>
              <a:rPr lang="en-US" dirty="0" err="1" smtClean="0"/>
              <a:t>postdocs</a:t>
            </a:r>
            <a:endParaRPr lang="en-US" dirty="0" smtClean="0"/>
          </a:p>
          <a:p>
            <a:r>
              <a:rPr lang="en-US" dirty="0" smtClean="0"/>
              <a:t>Mentoring Initiative</a:t>
            </a:r>
          </a:p>
          <a:p>
            <a:pPr lvl="1"/>
            <a:r>
              <a:rPr lang="en-US" dirty="0" smtClean="0"/>
              <a:t>Required for any extensions beyond 4 years</a:t>
            </a:r>
          </a:p>
          <a:p>
            <a:pPr lvl="1"/>
            <a:r>
              <a:rPr lang="en-US" dirty="0" smtClean="0"/>
              <a:t>Will be required in the near future for a broader</a:t>
            </a:r>
          </a:p>
          <a:p>
            <a:pPr lvl="1"/>
            <a:r>
              <a:rPr lang="en-US" dirty="0" smtClean="0"/>
              <a:t>Resources online for faculty</a:t>
            </a:r>
          </a:p>
          <a:p>
            <a:pPr lvl="1"/>
            <a:r>
              <a:rPr lang="en-US" dirty="0" smtClean="0"/>
              <a:t>Include Mentoring Form in the materials you give to your incoming </a:t>
            </a:r>
            <a:r>
              <a:rPr lang="en-US" dirty="0" err="1" smtClean="0"/>
              <a:t>postdocs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Upcoming Trainings</a:t>
            </a:r>
            <a:br>
              <a:rPr lang="en-US" dirty="0" smtClean="0"/>
            </a:br>
            <a:r>
              <a:rPr lang="en-US" sz="2200" dirty="0" smtClean="0">
                <a:hlinkClick r:id="rId2"/>
              </a:rPr>
              <a:t>http://postdocs.stanford.edu/admin/profdev.html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ClearBenefits Training (Register in STARS): </a:t>
            </a:r>
          </a:p>
          <a:p>
            <a:pPr lvl="1"/>
            <a:r>
              <a:rPr lang="en-US" dirty="0" smtClean="0"/>
              <a:t>Future dates will be added to STARS</a:t>
            </a:r>
          </a:p>
          <a:p>
            <a:r>
              <a:rPr lang="en-US" b="1" dirty="0" smtClean="0"/>
              <a:t>PD Web Forms Training (Register in STARS):</a:t>
            </a:r>
          </a:p>
          <a:p>
            <a:pPr lvl="1"/>
            <a:r>
              <a:rPr lang="en-US" dirty="0" smtClean="0"/>
              <a:t>Sept. 13</a:t>
            </a:r>
            <a:r>
              <a:rPr lang="en-US" baseline="30000" dirty="0" smtClean="0"/>
              <a:t>th</a:t>
            </a:r>
            <a:r>
              <a:rPr lang="en-US" dirty="0" smtClean="0"/>
              <a:t>, 9:30 to 11:30 AM in 1215 Welch Rd. #62</a:t>
            </a:r>
          </a:p>
          <a:p>
            <a:pPr lvl="1"/>
            <a:r>
              <a:rPr lang="en-US" dirty="0" smtClean="0"/>
              <a:t>Nov. 8</a:t>
            </a:r>
            <a:r>
              <a:rPr lang="en-US" baseline="30000" dirty="0" smtClean="0"/>
              <a:t>th</a:t>
            </a:r>
            <a:r>
              <a:rPr lang="en-US" dirty="0" smtClean="0"/>
              <a:t>, 9:30 to 11:30 AM in 1215 Welch Rd. #62</a:t>
            </a:r>
          </a:p>
          <a:p>
            <a:r>
              <a:rPr lang="en-US" b="1" dirty="0" smtClean="0"/>
              <a:t>Policies and Procedures (Register in STARS):</a:t>
            </a:r>
          </a:p>
          <a:p>
            <a:pPr lvl="1"/>
            <a:r>
              <a:rPr lang="en-US" dirty="0" smtClean="0"/>
              <a:t>Oct. 11</a:t>
            </a:r>
            <a:r>
              <a:rPr lang="en-US" baseline="30000" dirty="0" smtClean="0"/>
              <a:t>th,</a:t>
            </a:r>
            <a:r>
              <a:rPr lang="en-US" dirty="0" smtClean="0"/>
              <a:t> 9:30 to 11:30 AM in 1215 Welch Rd. #62</a:t>
            </a:r>
          </a:p>
          <a:p>
            <a:r>
              <a:rPr lang="en-US" b="1" dirty="0" smtClean="0"/>
              <a:t>Open Labs (Drop-in):</a:t>
            </a:r>
          </a:p>
          <a:p>
            <a:pPr lvl="1"/>
            <a:r>
              <a:rPr lang="en-US" dirty="0" smtClean="0"/>
              <a:t>First Fridays of Every Month, 9-noon in 427 </a:t>
            </a:r>
            <a:r>
              <a:rPr lang="en-US" dirty="0" err="1" smtClean="0"/>
              <a:t>Arguello</a:t>
            </a:r>
            <a:r>
              <a:rPr lang="en-US" dirty="0" smtClean="0"/>
              <a:t> Way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4000" b="1" dirty="0" smtClean="0">
              <a:solidFill>
                <a:srgbClr val="92D050"/>
              </a:solidFill>
              <a:latin typeface="Ravie" pitchFamily="82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92D050"/>
                </a:solidFill>
                <a:latin typeface="Ravie" pitchFamily="82" charset="0"/>
              </a:rPr>
              <a:t>Happy Summer!</a:t>
            </a:r>
            <a:endParaRPr lang="en-US" sz="4000" b="1" dirty="0" smtClean="0">
              <a:latin typeface="Ravie" pitchFamily="82" charset="0"/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What I found while running the Unapplied Aid Report</a:t>
            </a:r>
            <a:endParaRPr lang="en-US" sz="28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Salary paylines where TAL was not recalc’d</a:t>
            </a:r>
          </a:p>
          <a:p>
            <a:pPr lvl="0"/>
            <a:r>
              <a:rPr lang="en-US" sz="2000" dirty="0" smtClean="0"/>
              <a:t>Salary paylines where TAL was re-calc’d but the TAL line was not completed on the Assist TAL tab</a:t>
            </a:r>
          </a:p>
          <a:p>
            <a:pPr lvl="0"/>
            <a:r>
              <a:rPr lang="en-US" sz="2000" dirty="0" smtClean="0"/>
              <a:t>Both TAL and TUT were entered (likely that TUT was entered first, TAL entered later, but TUT never removed for applicable quarters)</a:t>
            </a:r>
          </a:p>
          <a:p>
            <a:pPr lvl="0"/>
            <a:r>
              <a:rPr lang="en-US" sz="2000" dirty="0" smtClean="0"/>
              <a:t>Suspicion: rejecting a TUT line is not enough—it needs to be cancelled after the fact as well</a:t>
            </a:r>
          </a:p>
          <a:p>
            <a:pPr lvl="0"/>
            <a:r>
              <a:rPr lang="en-US" sz="2000" dirty="0" smtClean="0"/>
              <a:t>There were </a:t>
            </a:r>
            <a:r>
              <a:rPr lang="en-US" sz="2000" i="1" dirty="0" smtClean="0"/>
              <a:t>salary</a:t>
            </a:r>
            <a:r>
              <a:rPr lang="en-US" sz="2000" dirty="0" smtClean="0"/>
              <a:t> pay lines in GFS that extended beyond the reported Termination date!</a:t>
            </a:r>
          </a:p>
          <a:p>
            <a:pPr lvl="0"/>
            <a:r>
              <a:rPr lang="en-US" sz="2000" dirty="0" smtClean="0"/>
              <a:t>Postdocs incorrectly Aid-Year activated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 smtClean="0"/>
              <a:t>Salary Line Termination</a:t>
            </a:r>
            <a:endParaRPr lang="en-US" sz="4100" dirty="0" smtClean="0"/>
          </a:p>
          <a:p>
            <a:pPr>
              <a:buNone/>
            </a:pPr>
            <a:endParaRPr lang="en-US" sz="2800" dirty="0" smtClean="0"/>
          </a:p>
          <a:p>
            <a:pPr marL="0">
              <a:spcBef>
                <a:spcPts val="600"/>
              </a:spcBef>
              <a:buNone/>
            </a:pPr>
            <a:r>
              <a:rPr lang="en-US" sz="3100" dirty="0" smtClean="0"/>
              <a:t>When a salary line is terminated earlier than originally expected, TAL for successive quarters may need to be removed.  If this is the case: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Terminate the salary pay line as necessary.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Click on the </a:t>
            </a:r>
            <a:r>
              <a:rPr lang="en-US" sz="2400" b="1" dirty="0" smtClean="0"/>
              <a:t>Calc TAL</a:t>
            </a:r>
            <a:r>
              <a:rPr lang="en-US" sz="2400" dirty="0" smtClean="0"/>
              <a:t> button for the salary line that was just terminated.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On the Assist TAL tab, the TAL Calc Total should change to reflect the new TAL owed.  Click on the Detail button to make sure all aid is removed (example following).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Set the line to Completed (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) in the Status box, and click on </a:t>
            </a:r>
            <a:r>
              <a:rPr lang="en-US" sz="2400" b="1" dirty="0" smtClean="0">
                <a:solidFill>
                  <a:srgbClr val="FF0000"/>
                </a:solidFill>
              </a:rPr>
              <a:t>Save</a:t>
            </a:r>
            <a:r>
              <a:rPr lang="en-US" sz="2400" dirty="0" smtClean="0">
                <a:solidFill>
                  <a:srgbClr val="FF0000"/>
                </a:solidFill>
              </a:rPr>
              <a:t> at the bottom of the page.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The pay line will then be routed for approval as appropriate.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Sometimes, unapplied aid wasn’t really removed…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4091" b="28636"/>
          <a:stretch>
            <a:fillRect/>
          </a:stretch>
        </p:blipFill>
        <p:spPr bwMode="auto">
          <a:xfrm>
            <a:off x="533400" y="25146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2209800"/>
            <a:ext cx="358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Unapplied Aid for Winter and Spring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2438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295400"/>
            <a:ext cx="35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TAL001 looks OK, right?</a:t>
            </a:r>
          </a:p>
          <a:p>
            <a:pPr algn="ctr"/>
            <a:r>
              <a:rPr lang="en-US" dirty="0" smtClean="0"/>
              <a:t>So what’s the problem?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t="14318" b="28182"/>
          <a:stretch>
            <a:fillRect/>
          </a:stretch>
        </p:blipFill>
        <p:spPr bwMode="auto">
          <a:xfrm>
            <a:off x="457200" y="20574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" y="3124200"/>
            <a:ext cx="2438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295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Detail.</a:t>
            </a:r>
          </a:p>
          <a:p>
            <a:pPr algn="ctr"/>
            <a:r>
              <a:rPr lang="en-US" dirty="0" smtClean="0"/>
              <a:t>Notice: line totals still have Spring and Summer with $125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091" b="29773"/>
          <a:stretch>
            <a:fillRect/>
          </a:stretch>
        </p:blipFill>
        <p:spPr bwMode="auto">
          <a:xfrm>
            <a:off x="533400" y="2057400"/>
            <a:ext cx="815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3200400"/>
            <a:ext cx="2514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GFS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View All.</a:t>
            </a:r>
          </a:p>
          <a:p>
            <a:pPr algn="ctr"/>
            <a:r>
              <a:rPr lang="en-US" dirty="0" smtClean="0"/>
              <a:t>Notice that the $125 for the Spring and Summer are still entered in the Amount field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14318" r="21154" b="3409"/>
          <a:stretch>
            <a:fillRect/>
          </a:stretch>
        </p:blipFill>
        <p:spPr bwMode="auto">
          <a:xfrm>
            <a:off x="1295400" y="1981200"/>
            <a:ext cx="66294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1569</Words>
  <Application>Microsoft Office PowerPoint</Application>
  <PresentationFormat>On-screen Show (4:3)</PresentationFormat>
  <Paragraphs>184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Custom Design</vt:lpstr>
      <vt:lpstr>Postdoctoral Administrators Quarterly Meeting </vt:lpstr>
      <vt:lpstr>     Agenda</vt:lpstr>
      <vt:lpstr>GFS Topics: Tips/Reminders for Postdoc Entry &amp; Unapplied Aid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GFS Topics</vt:lpstr>
      <vt:lpstr>Leave of Absence Form</vt:lpstr>
      <vt:lpstr>Leave of Absence (LOA)</vt:lpstr>
      <vt:lpstr>Slide 21</vt:lpstr>
      <vt:lpstr>LOA Form is under “Personal Information” Menu Bar</vt:lpstr>
      <vt:lpstr>Postdoc Uses Drop Down Menu</vt:lpstr>
      <vt:lpstr>Postdoc’s View of LOA Form</vt:lpstr>
      <vt:lpstr>Information that must be completed in the LOA Form</vt:lpstr>
      <vt:lpstr>LOA Form Successfully Submitted</vt:lpstr>
      <vt:lpstr>Submission of Early or Incomplete Recommendation Forms</vt:lpstr>
      <vt:lpstr>Submission of Early or Incomplete Recommendation Forms</vt:lpstr>
      <vt:lpstr>Uploading Additional Documents to Recommendation Form</vt:lpstr>
      <vt:lpstr>Uploading Additional Documents to Recommendation Form</vt:lpstr>
      <vt:lpstr>How to add a document to an existing postdoc record in PS</vt:lpstr>
      <vt:lpstr>Reporting Social Security Numbers to OPA</vt:lpstr>
      <vt:lpstr>Reporting SSNs to OPA</vt:lpstr>
      <vt:lpstr>Mentoring Expectations, Requirements and Form</vt:lpstr>
      <vt:lpstr>Beyond Paperwork: Administrator Roles</vt:lpstr>
      <vt:lpstr>Upcoming Trainings http://postdocs.stanford.edu/admin/profdev.html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Stanford-IRT</dc:creator>
  <cp:lastModifiedBy>tjwilson</cp:lastModifiedBy>
  <cp:revision>125</cp:revision>
  <dcterms:created xsi:type="dcterms:W3CDTF">2011-10-17T17:48:25Z</dcterms:created>
  <dcterms:modified xsi:type="dcterms:W3CDTF">2012-07-30T22:07:31Z</dcterms:modified>
</cp:coreProperties>
</file>