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7"/>
  </p:notesMasterIdLst>
  <p:handoutMasterIdLst>
    <p:handoutMasterId r:id="rId18"/>
  </p:handoutMasterIdLst>
  <p:sldIdLst>
    <p:sldId id="419" r:id="rId2"/>
    <p:sldId id="437" r:id="rId3"/>
    <p:sldId id="463" r:id="rId4"/>
    <p:sldId id="461" r:id="rId5"/>
    <p:sldId id="462" r:id="rId6"/>
    <p:sldId id="465" r:id="rId7"/>
    <p:sldId id="464" r:id="rId8"/>
    <p:sldId id="447" r:id="rId9"/>
    <p:sldId id="466" r:id="rId10"/>
    <p:sldId id="467" r:id="rId11"/>
    <p:sldId id="468" r:id="rId12"/>
    <p:sldId id="451" r:id="rId13"/>
    <p:sldId id="452" r:id="rId14"/>
    <p:sldId id="460" r:id="rId15"/>
    <p:sldId id="457" r:id="rId16"/>
  </p:sldIdLst>
  <p:sldSz cx="9144000" cy="6858000" type="screen4x3"/>
  <p:notesSz cx="6997700" cy="9271000"/>
  <p:defaultTextStyle>
    <a:defPPr>
      <a:defRPr lang="en-US"/>
    </a:defPPr>
    <a:lvl1pPr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1pPr>
    <a:lvl2pPr marL="4572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2pPr>
    <a:lvl3pPr marL="9144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3pPr>
    <a:lvl4pPr marL="13716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4pPr>
    <a:lvl5pPr marL="18288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5pPr>
    <a:lvl6pPr marL="22860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6pPr>
    <a:lvl7pPr marL="27432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7pPr>
    <a:lvl8pPr marL="32004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8pPr>
    <a:lvl9pPr marL="36576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0000"/>
    <a:srgbClr val="99CCFF"/>
    <a:srgbClr val="FF6600"/>
    <a:srgbClr val="626262"/>
    <a:srgbClr val="008000"/>
    <a:srgbClr val="FF643F"/>
    <a:srgbClr val="FF7619"/>
    <a:srgbClr val="33CC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2" autoAdjust="0"/>
    <p:restoredTop sz="94386" autoAdjust="0"/>
  </p:normalViewPr>
  <p:slideViewPr>
    <p:cSldViewPr snapToGrid="0">
      <p:cViewPr>
        <p:scale>
          <a:sx n="75" d="100"/>
          <a:sy n="75" d="100"/>
        </p:scale>
        <p:origin x="-1002" y="-7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0" d="100"/>
          <a:sy n="80" d="100"/>
        </p:scale>
        <p:origin x="-1986" y="-90"/>
      </p:cViewPr>
      <p:guideLst>
        <p:guide orient="horz" pos="2920"/>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defTabSz="93345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a:p>
        </p:txBody>
      </p:sp>
      <p:sp>
        <p:nvSpPr>
          <p:cNvPr id="12291" name="Rectangle 3"/>
          <p:cNvSpPr>
            <a:spLocks noGrp="1" noChangeArrowheads="1"/>
          </p:cNvSpPr>
          <p:nvPr>
            <p:ph type="dt" sz="quarter" idx="1"/>
          </p:nvPr>
        </p:nvSpPr>
        <p:spPr bwMode="auto">
          <a:xfrm>
            <a:off x="3965575" y="0"/>
            <a:ext cx="3032125" cy="463550"/>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algn="r" defTabSz="93345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5FF7F0B2-8D94-4D02-8FD6-071D5759B64E}" type="datetime1">
              <a:rPr lang="en-US"/>
              <a:pPr>
                <a:defRPr/>
              </a:pPr>
              <a:t>7/28/2011</a:t>
            </a:fld>
            <a:endParaRPr lang="en-US"/>
          </a:p>
        </p:txBody>
      </p:sp>
      <p:sp>
        <p:nvSpPr>
          <p:cNvPr id="12292" name="Rectangle 4"/>
          <p:cNvSpPr>
            <a:spLocks noGrp="1" noChangeArrowheads="1"/>
          </p:cNvSpPr>
          <p:nvPr>
            <p:ph type="ftr" sz="quarter" idx="2"/>
          </p:nvPr>
        </p:nvSpPr>
        <p:spPr bwMode="auto">
          <a:xfrm>
            <a:off x="0" y="8807450"/>
            <a:ext cx="3032125" cy="463550"/>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defTabSz="93345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a:p>
        </p:txBody>
      </p:sp>
      <p:sp>
        <p:nvSpPr>
          <p:cNvPr id="12293" name="Rectangle 5"/>
          <p:cNvSpPr>
            <a:spLocks noGrp="1" noChangeArrowheads="1"/>
          </p:cNvSpPr>
          <p:nvPr>
            <p:ph type="sldNum" sz="quarter" idx="3"/>
          </p:nvPr>
        </p:nvSpPr>
        <p:spPr bwMode="auto">
          <a:xfrm>
            <a:off x="3965575" y="8807450"/>
            <a:ext cx="3032125" cy="463550"/>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algn="r" defTabSz="93345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CC9CEF67-1CC1-4A99-8835-2D938ED6A380}" type="slidenum">
              <a:rPr lang="en-US"/>
              <a:pPr>
                <a:defRPr/>
              </a:pPr>
              <a:t>‹#›</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defTabSz="93345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a:p>
        </p:txBody>
      </p:sp>
      <p:sp>
        <p:nvSpPr>
          <p:cNvPr id="9219" name="Rectangle 3"/>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algn="r" defTabSz="93345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2BC9C991-904B-4CBE-B8E5-8C4D93641FD2}" type="datetime1">
              <a:rPr lang="en-US"/>
              <a:pPr>
                <a:defRPr/>
              </a:pPr>
              <a:t>7/28/2011</a:t>
            </a:fld>
            <a:endParaRPr lang="en-US"/>
          </a:p>
        </p:txBody>
      </p:sp>
      <p:sp>
        <p:nvSpPr>
          <p:cNvPr id="16388" name="Rectangle 4"/>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3450" y="4403725"/>
            <a:ext cx="5130800" cy="4171950"/>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07450"/>
            <a:ext cx="3032125" cy="463550"/>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defTabSz="93345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a:p>
        </p:txBody>
      </p:sp>
      <p:sp>
        <p:nvSpPr>
          <p:cNvPr id="9223" name="Rectangle 7"/>
          <p:cNvSpPr>
            <a:spLocks noGrp="1" noChangeArrowheads="1"/>
          </p:cNvSpPr>
          <p:nvPr>
            <p:ph type="sldNum" sz="quarter" idx="5"/>
          </p:nvPr>
        </p:nvSpPr>
        <p:spPr bwMode="auto">
          <a:xfrm>
            <a:off x="3965575" y="8807450"/>
            <a:ext cx="3032125" cy="463550"/>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algn="r" defTabSz="93345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3CFE3703-F581-4A91-81D0-59B112E7CF74}" type="slidenum">
              <a:rPr lang="en-US"/>
              <a:pPr>
                <a:defRPr/>
              </a:pPr>
              <a:t>‹#›</a:t>
            </a:fld>
            <a:endParaRPr 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E363501-7A23-4FC7-BF73-DCBDFE22DDB5}" type="slidenum">
              <a:rPr lang="en-US" smtClean="0">
                <a:solidFill>
                  <a:srgbClr val="000000"/>
                </a:solidFill>
                <a:ea typeface="Osaka"/>
                <a:cs typeface="Osaka"/>
              </a:rPr>
              <a:pPr/>
              <a:t>1</a:t>
            </a:fld>
            <a:endParaRPr lang="en-US" smtClean="0">
              <a:solidFill>
                <a:srgbClr val="000000"/>
              </a:solidFill>
              <a:ea typeface="Osaka"/>
              <a:cs typeface="Osaka"/>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5" name="Date Placeholder 4"/>
          <p:cNvSpPr>
            <a:spLocks noGrp="1"/>
          </p:cNvSpPr>
          <p:nvPr>
            <p:ph type="dt" sz="quarter" idx="1"/>
          </p:nvPr>
        </p:nvSpPr>
        <p:spPr/>
        <p:txBody>
          <a:bodyPr/>
          <a:lstStyle/>
          <a:p>
            <a:pPr>
              <a:defRPr/>
            </a:pPr>
            <a:fld id="{91401735-EC40-4DAC-9377-9B1A407F8D3D}" type="datetime1">
              <a:rPr lang="en-US"/>
              <a:pPr>
                <a:defRPr/>
              </a:pPr>
              <a:t>7/28/2011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7652" name="Slide Number Placeholder 3"/>
          <p:cNvSpPr>
            <a:spLocks noGrp="1"/>
          </p:cNvSpPr>
          <p:nvPr>
            <p:ph type="sldNum" sz="quarter" idx="5"/>
          </p:nvPr>
        </p:nvSpPr>
        <p:spPr>
          <a:noFill/>
        </p:spPr>
        <p:txBody>
          <a:bodyPr/>
          <a:lstStyle/>
          <a:p>
            <a:fld id="{DBE3EB66-9131-4ECD-ACAF-1063C4A237F4}" type="slidenum">
              <a:rPr lang="en-US" smtClean="0">
                <a:solidFill>
                  <a:srgbClr val="000000"/>
                </a:solidFill>
                <a:ea typeface="Osaka"/>
                <a:cs typeface="Osaka"/>
              </a:rPr>
              <a:pPr/>
              <a:t>10</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7652" name="Slide Number Placeholder 3"/>
          <p:cNvSpPr>
            <a:spLocks noGrp="1"/>
          </p:cNvSpPr>
          <p:nvPr>
            <p:ph type="sldNum" sz="quarter" idx="5"/>
          </p:nvPr>
        </p:nvSpPr>
        <p:spPr>
          <a:noFill/>
        </p:spPr>
        <p:txBody>
          <a:bodyPr/>
          <a:lstStyle/>
          <a:p>
            <a:fld id="{DBE3EB66-9131-4ECD-ACAF-1063C4A237F4}" type="slidenum">
              <a:rPr lang="en-US" smtClean="0">
                <a:solidFill>
                  <a:srgbClr val="000000"/>
                </a:solidFill>
                <a:ea typeface="Osaka"/>
                <a:cs typeface="Osaka"/>
              </a:rPr>
              <a:pPr/>
              <a:t>11</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6628" name="Slide Number Placeholder 3"/>
          <p:cNvSpPr>
            <a:spLocks noGrp="1"/>
          </p:cNvSpPr>
          <p:nvPr>
            <p:ph type="sldNum" sz="quarter" idx="5"/>
          </p:nvPr>
        </p:nvSpPr>
        <p:spPr>
          <a:noFill/>
        </p:spPr>
        <p:txBody>
          <a:bodyPr/>
          <a:lstStyle/>
          <a:p>
            <a:fld id="{0E423834-6A72-49D7-9837-01361B1A9CF0}" type="slidenum">
              <a:rPr lang="en-US" smtClean="0">
                <a:solidFill>
                  <a:srgbClr val="000000"/>
                </a:solidFill>
                <a:ea typeface="Osaka"/>
                <a:cs typeface="Osaka"/>
              </a:rPr>
              <a:pPr/>
              <a:t>12</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8676" name="Slide Number Placeholder 3"/>
          <p:cNvSpPr>
            <a:spLocks noGrp="1"/>
          </p:cNvSpPr>
          <p:nvPr>
            <p:ph type="sldNum" sz="quarter" idx="5"/>
          </p:nvPr>
        </p:nvSpPr>
        <p:spPr>
          <a:noFill/>
        </p:spPr>
        <p:txBody>
          <a:bodyPr/>
          <a:lstStyle/>
          <a:p>
            <a:fld id="{2D2DCDD5-11A0-40F9-AF6F-283F994CC443}" type="slidenum">
              <a:rPr lang="en-US" smtClean="0">
                <a:solidFill>
                  <a:srgbClr val="000000"/>
                </a:solidFill>
                <a:ea typeface="Osaka"/>
                <a:cs typeface="Osaka"/>
              </a:rPr>
              <a:pPr/>
              <a:t>13</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8676" name="Slide Number Placeholder 3"/>
          <p:cNvSpPr>
            <a:spLocks noGrp="1"/>
          </p:cNvSpPr>
          <p:nvPr>
            <p:ph type="sldNum" sz="quarter" idx="5"/>
          </p:nvPr>
        </p:nvSpPr>
        <p:spPr>
          <a:noFill/>
        </p:spPr>
        <p:txBody>
          <a:bodyPr/>
          <a:lstStyle/>
          <a:p>
            <a:fld id="{2D2DCDD5-11A0-40F9-AF6F-283F994CC443}" type="slidenum">
              <a:rPr lang="en-US" smtClean="0">
                <a:solidFill>
                  <a:srgbClr val="000000"/>
                </a:solidFill>
                <a:ea typeface="Osaka"/>
                <a:cs typeface="Osaka"/>
              </a:rPr>
              <a:pPr/>
              <a:t>14</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9700" name="Slide Number Placeholder 3"/>
          <p:cNvSpPr>
            <a:spLocks noGrp="1"/>
          </p:cNvSpPr>
          <p:nvPr>
            <p:ph type="sldNum" sz="quarter" idx="5"/>
          </p:nvPr>
        </p:nvSpPr>
        <p:spPr>
          <a:noFill/>
        </p:spPr>
        <p:txBody>
          <a:bodyPr/>
          <a:lstStyle/>
          <a:p>
            <a:fld id="{1A4553B1-0B70-4428-BFD2-DED7DD0E43B6}" type="slidenum">
              <a:rPr lang="en-US" smtClean="0">
                <a:solidFill>
                  <a:srgbClr val="000000"/>
                </a:solidFill>
                <a:ea typeface="Osaka"/>
                <a:cs typeface="Osaka"/>
              </a:rPr>
              <a:pPr/>
              <a:t>15</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1FBBE115-E358-44B8-B1B5-91537A8E1D48}" type="datetime1">
              <a:rPr lang="en-US"/>
              <a:pPr>
                <a:defRPr/>
              </a:pPr>
              <a:t>7/28/2011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18436" name="Slide Number Placeholder 3"/>
          <p:cNvSpPr>
            <a:spLocks noGrp="1"/>
          </p:cNvSpPr>
          <p:nvPr>
            <p:ph type="sldNum" sz="quarter" idx="5"/>
          </p:nvPr>
        </p:nvSpPr>
        <p:spPr>
          <a:noFill/>
        </p:spPr>
        <p:txBody>
          <a:bodyPr/>
          <a:lstStyle/>
          <a:p>
            <a:fld id="{C0BB7F66-66E3-4CC8-9BB9-4321F82F014F}" type="slidenum">
              <a:rPr lang="en-US" smtClean="0">
                <a:solidFill>
                  <a:srgbClr val="000000"/>
                </a:solidFill>
                <a:ea typeface="Osaka"/>
                <a:cs typeface="Osaka"/>
              </a:rPr>
              <a:pPr/>
              <a:t>2</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8676" name="Slide Number Placeholder 3"/>
          <p:cNvSpPr>
            <a:spLocks noGrp="1"/>
          </p:cNvSpPr>
          <p:nvPr>
            <p:ph type="sldNum" sz="quarter" idx="5"/>
          </p:nvPr>
        </p:nvSpPr>
        <p:spPr>
          <a:noFill/>
        </p:spPr>
        <p:txBody>
          <a:bodyPr/>
          <a:lstStyle/>
          <a:p>
            <a:fld id="{2D2DCDD5-11A0-40F9-AF6F-283F994CC443}" type="slidenum">
              <a:rPr lang="en-US" smtClean="0">
                <a:solidFill>
                  <a:srgbClr val="000000"/>
                </a:solidFill>
                <a:ea typeface="Osaka"/>
                <a:cs typeface="Osaka"/>
              </a:rPr>
              <a:pPr/>
              <a:t>3</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9700" name="Slide Number Placeholder 3"/>
          <p:cNvSpPr>
            <a:spLocks noGrp="1"/>
          </p:cNvSpPr>
          <p:nvPr>
            <p:ph type="sldNum" sz="quarter" idx="5"/>
          </p:nvPr>
        </p:nvSpPr>
        <p:spPr>
          <a:noFill/>
        </p:spPr>
        <p:txBody>
          <a:bodyPr/>
          <a:lstStyle/>
          <a:p>
            <a:fld id="{1A4553B1-0B70-4428-BFD2-DED7DD0E43B6}" type="slidenum">
              <a:rPr lang="en-US" smtClean="0">
                <a:solidFill>
                  <a:srgbClr val="000000"/>
                </a:solidFill>
                <a:ea typeface="Osaka"/>
                <a:cs typeface="Osaka"/>
              </a:rPr>
              <a:pPr/>
              <a:t>4</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1FBBE115-E358-44B8-B1B5-91537A8E1D48}" type="datetime1">
              <a:rPr lang="en-US"/>
              <a:pPr>
                <a:defRPr/>
              </a:pPr>
              <a:t>7/28/2011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9700" name="Slide Number Placeholder 3"/>
          <p:cNvSpPr>
            <a:spLocks noGrp="1"/>
          </p:cNvSpPr>
          <p:nvPr>
            <p:ph type="sldNum" sz="quarter" idx="5"/>
          </p:nvPr>
        </p:nvSpPr>
        <p:spPr>
          <a:noFill/>
        </p:spPr>
        <p:txBody>
          <a:bodyPr/>
          <a:lstStyle/>
          <a:p>
            <a:fld id="{1A4553B1-0B70-4428-BFD2-DED7DD0E43B6}" type="slidenum">
              <a:rPr lang="en-US" smtClean="0">
                <a:solidFill>
                  <a:srgbClr val="000000"/>
                </a:solidFill>
                <a:ea typeface="Osaka"/>
                <a:cs typeface="Osaka"/>
              </a:rPr>
              <a:pPr/>
              <a:t>5</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1FBBE115-E358-44B8-B1B5-91537A8E1D48}" type="datetime1">
              <a:rPr lang="en-US"/>
              <a:pPr>
                <a:defRPr/>
              </a:pPr>
              <a:t>7/28/2011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8676" name="Slide Number Placeholder 3"/>
          <p:cNvSpPr>
            <a:spLocks noGrp="1"/>
          </p:cNvSpPr>
          <p:nvPr>
            <p:ph type="sldNum" sz="quarter" idx="5"/>
          </p:nvPr>
        </p:nvSpPr>
        <p:spPr>
          <a:noFill/>
        </p:spPr>
        <p:txBody>
          <a:bodyPr/>
          <a:lstStyle/>
          <a:p>
            <a:fld id="{2D2DCDD5-11A0-40F9-AF6F-283F994CC443}" type="slidenum">
              <a:rPr lang="en-US" smtClean="0">
                <a:solidFill>
                  <a:srgbClr val="000000"/>
                </a:solidFill>
                <a:ea typeface="Osaka"/>
                <a:cs typeface="Osaka"/>
              </a:rPr>
              <a:pPr/>
              <a:t>6</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8676" name="Slide Number Placeholder 3"/>
          <p:cNvSpPr>
            <a:spLocks noGrp="1"/>
          </p:cNvSpPr>
          <p:nvPr>
            <p:ph type="sldNum" sz="quarter" idx="5"/>
          </p:nvPr>
        </p:nvSpPr>
        <p:spPr>
          <a:noFill/>
        </p:spPr>
        <p:txBody>
          <a:bodyPr/>
          <a:lstStyle/>
          <a:p>
            <a:fld id="{2D2DCDD5-11A0-40F9-AF6F-283F994CC443}" type="slidenum">
              <a:rPr lang="en-US" smtClean="0">
                <a:solidFill>
                  <a:srgbClr val="000000"/>
                </a:solidFill>
                <a:ea typeface="Osaka"/>
                <a:cs typeface="Osaka"/>
              </a:rPr>
              <a:pPr/>
              <a:t>7</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8676" name="Slide Number Placeholder 3"/>
          <p:cNvSpPr>
            <a:spLocks noGrp="1"/>
          </p:cNvSpPr>
          <p:nvPr>
            <p:ph type="sldNum" sz="quarter" idx="5"/>
          </p:nvPr>
        </p:nvSpPr>
        <p:spPr>
          <a:noFill/>
        </p:spPr>
        <p:txBody>
          <a:bodyPr/>
          <a:lstStyle/>
          <a:p>
            <a:fld id="{2D2DCDD5-11A0-40F9-AF6F-283F994CC443}" type="slidenum">
              <a:rPr lang="en-US" smtClean="0">
                <a:solidFill>
                  <a:srgbClr val="000000"/>
                </a:solidFill>
                <a:ea typeface="Osaka"/>
                <a:cs typeface="Osaka"/>
              </a:rPr>
              <a:pPr/>
              <a:t>8</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
        <p:nvSpPr>
          <p:cNvPr id="28676" name="Slide Number Placeholder 3"/>
          <p:cNvSpPr>
            <a:spLocks noGrp="1"/>
          </p:cNvSpPr>
          <p:nvPr>
            <p:ph type="sldNum" sz="quarter" idx="5"/>
          </p:nvPr>
        </p:nvSpPr>
        <p:spPr>
          <a:noFill/>
        </p:spPr>
        <p:txBody>
          <a:bodyPr/>
          <a:lstStyle/>
          <a:p>
            <a:fld id="{2D2DCDD5-11A0-40F9-AF6F-283F994CC443}" type="slidenum">
              <a:rPr lang="en-US" smtClean="0">
                <a:solidFill>
                  <a:srgbClr val="000000"/>
                </a:solidFill>
                <a:ea typeface="Osaka"/>
                <a:cs typeface="Osaka"/>
              </a:rPr>
              <a:pPr/>
              <a:t>9</a:t>
            </a:fld>
            <a:endParaRPr lang="en-US"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7/28/2011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SU_Seal_Card_pos"/>
          <p:cNvPicPr>
            <a:picLocks noChangeAspect="1" noChangeArrowheads="1"/>
          </p:cNvPicPr>
          <p:nvPr/>
        </p:nvPicPr>
        <p:blipFill>
          <a:blip r:embed="rId4" cstate="print">
            <a:lum bright="90000" contrast="-66000"/>
          </a:blip>
          <a:srcRect t="12334" r="34000"/>
          <a:stretch>
            <a:fillRect/>
          </a:stretch>
        </p:blipFill>
        <p:spPr bwMode="auto">
          <a:xfrm>
            <a:off x="5032375" y="0"/>
            <a:ext cx="4111625" cy="5713413"/>
          </a:xfrm>
          <a:prstGeom prst="rect">
            <a:avLst/>
          </a:prstGeom>
          <a:noFill/>
          <a:ln w="9525">
            <a:noFill/>
            <a:miter lim="800000"/>
            <a:headEnd/>
            <a:tailEnd/>
          </a:ln>
        </p:spPr>
      </p:pic>
      <p:sp>
        <p:nvSpPr>
          <p:cNvPr id="79881" name="Text Box 9"/>
          <p:cNvSpPr txBox="1">
            <a:spLocks noChangeArrowheads="1"/>
          </p:cNvSpPr>
          <p:nvPr/>
        </p:nvSpPr>
        <p:spPr bwMode="auto">
          <a:xfrm>
            <a:off x="0" y="6327775"/>
            <a:ext cx="9144000" cy="530225"/>
          </a:xfrm>
          <a:prstGeom prst="rect">
            <a:avLst/>
          </a:prstGeom>
          <a:solidFill>
            <a:srgbClr val="7A0000"/>
          </a:solidFill>
          <a:ln w="9525">
            <a:noFill/>
            <a:miter lim="800000"/>
            <a:headEnd/>
            <a:tailEnd/>
          </a:ln>
          <a:effectLst/>
        </p:spPr>
        <p:txBody>
          <a:bodyPr tIns="182880"/>
          <a:lstStyle/>
          <a:p>
            <a:pPr algn="r" eaLnBrk="1" hangingPunct="1">
              <a:lnSpc>
                <a:spcPct val="70000"/>
              </a:lnSpc>
              <a:spcBef>
                <a:spcPct val="50000"/>
              </a:spcBef>
              <a:buFontTx/>
              <a:buNone/>
              <a:defRPr/>
            </a:pPr>
            <a:r>
              <a:rPr lang="en-US" sz="2000" b="1" dirty="0">
                <a:solidFill>
                  <a:srgbClr val="FFFFFF"/>
                </a:solidFill>
                <a:latin typeface="Gill Sans Light" pitchFamily="1" charset="0"/>
                <a:ea typeface="+mn-ea"/>
                <a:cs typeface="+mn-cs"/>
              </a:rPr>
              <a:t>Office of Postdoctoral Affairs                                               </a:t>
            </a:r>
            <a:r>
              <a:rPr lang="en-US" sz="2000" b="1" dirty="0" smtClean="0">
                <a:solidFill>
                  <a:srgbClr val="FFFFFF"/>
                </a:solidFill>
                <a:latin typeface="Gill Sans Light" pitchFamily="1" charset="0"/>
                <a:ea typeface="+mn-ea"/>
                <a:cs typeface="+mn-cs"/>
              </a:rPr>
              <a:t>July</a:t>
            </a:r>
            <a:r>
              <a:rPr lang="en-US" sz="2000" b="1" baseline="0" dirty="0" smtClean="0">
                <a:solidFill>
                  <a:srgbClr val="FFFFFF"/>
                </a:solidFill>
                <a:latin typeface="Gill Sans Light" pitchFamily="1" charset="0"/>
                <a:ea typeface="+mn-ea"/>
                <a:cs typeface="+mn-cs"/>
              </a:rPr>
              <a:t> 28</a:t>
            </a:r>
            <a:r>
              <a:rPr lang="en-US" sz="2000" b="1" dirty="0" smtClean="0">
                <a:solidFill>
                  <a:srgbClr val="FFFFFF"/>
                </a:solidFill>
                <a:latin typeface="Gill Sans Light" pitchFamily="1" charset="0"/>
                <a:ea typeface="+mn-ea"/>
                <a:cs typeface="+mn-cs"/>
              </a:rPr>
              <a:t>, </a:t>
            </a:r>
            <a:r>
              <a:rPr lang="en-US" sz="2000" b="1" dirty="0">
                <a:solidFill>
                  <a:srgbClr val="FFFFFF"/>
                </a:solidFill>
                <a:latin typeface="Gill Sans Light" pitchFamily="1" charset="0"/>
                <a:ea typeface="+mn-ea"/>
                <a:cs typeface="+mn-cs"/>
              </a:rPr>
              <a:t>2011</a:t>
            </a:r>
            <a:endParaRPr lang="en-US" sz="1800" dirty="0">
              <a:solidFill>
                <a:srgbClr val="000000"/>
              </a:solidFill>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Osaka"/>
        </a:defRPr>
      </a:lvl1pPr>
      <a:lvl2pPr algn="ctr" rtl="0" eaLnBrk="0" fontAlgn="base" hangingPunct="0">
        <a:spcBef>
          <a:spcPct val="0"/>
        </a:spcBef>
        <a:spcAft>
          <a:spcPct val="0"/>
        </a:spcAft>
        <a:defRPr sz="4400">
          <a:solidFill>
            <a:schemeClr val="tx2"/>
          </a:solidFill>
          <a:latin typeface="Arial" charset="0"/>
          <a:ea typeface="Osaka" pitchFamily="1" charset="-128"/>
          <a:cs typeface="Osaka"/>
        </a:defRPr>
      </a:lvl2pPr>
      <a:lvl3pPr algn="ctr" rtl="0" eaLnBrk="0" fontAlgn="base" hangingPunct="0">
        <a:spcBef>
          <a:spcPct val="0"/>
        </a:spcBef>
        <a:spcAft>
          <a:spcPct val="0"/>
        </a:spcAft>
        <a:defRPr sz="4400">
          <a:solidFill>
            <a:schemeClr val="tx2"/>
          </a:solidFill>
          <a:latin typeface="Arial" charset="0"/>
          <a:ea typeface="Osaka" pitchFamily="1" charset="-128"/>
          <a:cs typeface="Osaka"/>
        </a:defRPr>
      </a:lvl3pPr>
      <a:lvl4pPr algn="ctr" rtl="0" eaLnBrk="0" fontAlgn="base" hangingPunct="0">
        <a:spcBef>
          <a:spcPct val="0"/>
        </a:spcBef>
        <a:spcAft>
          <a:spcPct val="0"/>
        </a:spcAft>
        <a:defRPr sz="4400">
          <a:solidFill>
            <a:schemeClr val="tx2"/>
          </a:solidFill>
          <a:latin typeface="Arial" charset="0"/>
          <a:ea typeface="Osaka" pitchFamily="1" charset="-128"/>
          <a:cs typeface="Osaka"/>
        </a:defRPr>
      </a:lvl4pPr>
      <a:lvl5pPr algn="ctr" rtl="0" eaLnBrk="0" fontAlgn="base" hangingPunct="0">
        <a:spcBef>
          <a:spcPct val="0"/>
        </a:spcBef>
        <a:spcAft>
          <a:spcPct val="0"/>
        </a:spcAft>
        <a:defRPr sz="4400">
          <a:solidFill>
            <a:schemeClr val="tx2"/>
          </a:solidFill>
          <a:latin typeface="Arial" charset="0"/>
          <a:ea typeface="Osaka" pitchFamily="1" charset="-128"/>
          <a:cs typeface="Osaka"/>
        </a:defRPr>
      </a:lvl5pPr>
      <a:lvl6pPr marL="457200" algn="ctr" rtl="0" fontAlgn="base">
        <a:spcBef>
          <a:spcPct val="0"/>
        </a:spcBef>
        <a:spcAft>
          <a:spcPct val="0"/>
        </a:spcAft>
        <a:defRPr sz="4400">
          <a:solidFill>
            <a:schemeClr val="tx2"/>
          </a:solidFill>
          <a:latin typeface="Arial" charset="0"/>
          <a:ea typeface="Osaka" pitchFamily="1" charset="-128"/>
        </a:defRPr>
      </a:lvl6pPr>
      <a:lvl7pPr marL="914400" algn="ctr" rtl="0" fontAlgn="base">
        <a:spcBef>
          <a:spcPct val="0"/>
        </a:spcBef>
        <a:spcAft>
          <a:spcPct val="0"/>
        </a:spcAft>
        <a:defRPr sz="4400">
          <a:solidFill>
            <a:schemeClr val="tx2"/>
          </a:solidFill>
          <a:latin typeface="Arial" charset="0"/>
          <a:ea typeface="Osaka" pitchFamily="1" charset="-128"/>
        </a:defRPr>
      </a:lvl7pPr>
      <a:lvl8pPr marL="1371600" algn="ctr" rtl="0" fontAlgn="base">
        <a:spcBef>
          <a:spcPct val="0"/>
        </a:spcBef>
        <a:spcAft>
          <a:spcPct val="0"/>
        </a:spcAft>
        <a:defRPr sz="4400">
          <a:solidFill>
            <a:schemeClr val="tx2"/>
          </a:solidFill>
          <a:latin typeface="Arial" charset="0"/>
          <a:ea typeface="Osaka" pitchFamily="1" charset="-128"/>
        </a:defRPr>
      </a:lvl8pPr>
      <a:lvl9pPr marL="1828800" algn="ctr" rtl="0" fontAlgn="base">
        <a:spcBef>
          <a:spcPct val="0"/>
        </a:spcBef>
        <a:spcAft>
          <a:spcPct val="0"/>
        </a:spcAft>
        <a:defRPr sz="4400">
          <a:solidFill>
            <a:schemeClr val="tx2"/>
          </a:solidFill>
          <a:latin typeface="Arial" charset="0"/>
          <a:ea typeface="Osaka"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Osaka"/>
        </a:defRPr>
      </a:lvl1pPr>
      <a:lvl2pPr marL="742950" indent="-285750" algn="l" rtl="0" eaLnBrk="0" fontAlgn="base" hangingPunct="0">
        <a:spcBef>
          <a:spcPct val="20000"/>
        </a:spcBef>
        <a:spcAft>
          <a:spcPct val="0"/>
        </a:spcAft>
        <a:buChar char="–"/>
        <a:defRPr sz="2800">
          <a:solidFill>
            <a:schemeClr val="tx1"/>
          </a:solidFill>
          <a:latin typeface="+mn-lt"/>
          <a:ea typeface="+mn-ea"/>
          <a:cs typeface="Osaka"/>
        </a:defRPr>
      </a:lvl2pPr>
      <a:lvl3pPr marL="1143000" indent="-228600" algn="l" rtl="0" eaLnBrk="0" fontAlgn="base" hangingPunct="0">
        <a:spcBef>
          <a:spcPct val="20000"/>
        </a:spcBef>
        <a:spcAft>
          <a:spcPct val="0"/>
        </a:spcAft>
        <a:buChar char="•"/>
        <a:defRPr sz="2400">
          <a:solidFill>
            <a:schemeClr val="tx1"/>
          </a:solidFill>
          <a:latin typeface="+mn-lt"/>
          <a:ea typeface="+mn-ea"/>
          <a:cs typeface="Osaka"/>
        </a:defRPr>
      </a:lvl3pPr>
      <a:lvl4pPr marL="1600200" indent="-228600" algn="l" rtl="0" eaLnBrk="0" fontAlgn="base" hangingPunct="0">
        <a:spcBef>
          <a:spcPct val="20000"/>
        </a:spcBef>
        <a:spcAft>
          <a:spcPct val="0"/>
        </a:spcAft>
        <a:buChar char="–"/>
        <a:defRPr sz="2000">
          <a:solidFill>
            <a:schemeClr val="tx1"/>
          </a:solidFill>
          <a:latin typeface="+mn-lt"/>
          <a:ea typeface="+mn-ea"/>
          <a:cs typeface="Osaka"/>
        </a:defRPr>
      </a:lvl4pPr>
      <a:lvl5pPr marL="2057400" indent="-228600" algn="l" rtl="0" eaLnBrk="0" fontAlgn="base" hangingPunct="0">
        <a:spcBef>
          <a:spcPct val="20000"/>
        </a:spcBef>
        <a:spcAft>
          <a:spcPct val="0"/>
        </a:spcAft>
        <a:buChar char="»"/>
        <a:defRPr sz="2000">
          <a:solidFill>
            <a:schemeClr val="tx1"/>
          </a:solidFill>
          <a:latin typeface="+mn-lt"/>
          <a:ea typeface="+mn-ea"/>
          <a:cs typeface="Osak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askjane.stanford.edu/"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helpsu.stanford.edu/"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mailto:postdocaffairs@stanford.edu"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3657600"/>
            <a:ext cx="8534400" cy="1200150"/>
          </a:xfrm>
          <a:prstGeom prst="rect">
            <a:avLst/>
          </a:prstGeom>
          <a:noFill/>
        </p:spPr>
        <p:txBody>
          <a:bodyPr>
            <a:spAutoFit/>
          </a:bodyPr>
          <a:lstStyle/>
          <a:p>
            <a:pPr algn="ctr" eaLnBrk="1" hangingPunct="1">
              <a:spcBef>
                <a:spcPct val="0"/>
              </a:spcBef>
              <a:buFontTx/>
              <a:buNone/>
              <a:defRPr/>
            </a:pPr>
            <a:r>
              <a:rPr lang="en-US" sz="2400" b="1" dirty="0" smtClean="0">
                <a:solidFill>
                  <a:srgbClr val="000000"/>
                </a:solidFill>
                <a:latin typeface="Book Antiqua" pitchFamily="18" charset="0"/>
                <a:ea typeface="+mj-ea"/>
                <a:cs typeface="+mj-cs"/>
              </a:rPr>
              <a:t>July 28, </a:t>
            </a:r>
            <a:r>
              <a:rPr lang="en-US" sz="2400" b="1" dirty="0">
                <a:solidFill>
                  <a:srgbClr val="000000"/>
                </a:solidFill>
                <a:latin typeface="Book Antiqua" pitchFamily="18" charset="0"/>
                <a:ea typeface="+mj-ea"/>
                <a:cs typeface="+mj-cs"/>
              </a:rPr>
              <a:t>2011</a:t>
            </a:r>
          </a:p>
          <a:p>
            <a:pPr algn="ctr" eaLnBrk="1" hangingPunct="1">
              <a:spcBef>
                <a:spcPct val="0"/>
              </a:spcBef>
              <a:buFontTx/>
              <a:buNone/>
              <a:defRPr/>
            </a:pPr>
            <a:r>
              <a:rPr lang="en-US" sz="2400" b="1" dirty="0">
                <a:solidFill>
                  <a:srgbClr val="000000"/>
                </a:solidFill>
                <a:latin typeface="Book Antiqua" pitchFamily="18" charset="0"/>
                <a:ea typeface="+mj-ea"/>
                <a:cs typeface="+mj-cs"/>
              </a:rPr>
              <a:t>10:00 a.m. – 11:30 a.m.</a:t>
            </a:r>
          </a:p>
          <a:p>
            <a:pPr algn="ctr" eaLnBrk="1" hangingPunct="1">
              <a:spcBef>
                <a:spcPct val="0"/>
              </a:spcBef>
              <a:buFontTx/>
              <a:buNone/>
              <a:defRPr/>
            </a:pPr>
            <a:r>
              <a:rPr lang="en-US" sz="2400" b="1" dirty="0" smtClean="0">
                <a:solidFill>
                  <a:srgbClr val="000000"/>
                </a:solidFill>
                <a:latin typeface="Book Antiqua" pitchFamily="18" charset="0"/>
                <a:ea typeface="+mj-ea"/>
                <a:cs typeface="+mj-cs"/>
              </a:rPr>
              <a:t>Clark 360</a:t>
            </a:r>
            <a:endParaRPr lang="en-US" sz="2400" b="1" dirty="0">
              <a:solidFill>
                <a:srgbClr val="000000"/>
              </a:solidFill>
              <a:latin typeface="Book Antiqua" pitchFamily="18" charset="0"/>
              <a:ea typeface="+mj-ea"/>
              <a:cs typeface="+mj-cs"/>
            </a:endParaRPr>
          </a:p>
        </p:txBody>
      </p:sp>
      <p:sp>
        <p:nvSpPr>
          <p:cNvPr id="3075" name="TextBox 4"/>
          <p:cNvSpPr txBox="1">
            <a:spLocks noChangeArrowheads="1"/>
          </p:cNvSpPr>
          <p:nvPr/>
        </p:nvSpPr>
        <p:spPr bwMode="auto">
          <a:xfrm>
            <a:off x="604838" y="1706563"/>
            <a:ext cx="7577137" cy="1447800"/>
          </a:xfrm>
          <a:prstGeom prst="rect">
            <a:avLst/>
          </a:prstGeom>
          <a:noFill/>
          <a:ln w="9525">
            <a:noFill/>
            <a:miter lim="800000"/>
            <a:headEnd/>
            <a:tailEnd/>
          </a:ln>
        </p:spPr>
        <p:txBody>
          <a:bodyPr>
            <a:spAutoFit/>
          </a:bodyPr>
          <a:lstStyle/>
          <a:p>
            <a:pPr algn="ctr" eaLnBrk="1" hangingPunct="1">
              <a:spcBef>
                <a:spcPct val="0"/>
              </a:spcBef>
              <a:buFontTx/>
              <a:buNone/>
            </a:pPr>
            <a:r>
              <a:rPr lang="en-US" sz="4400" b="1">
                <a:solidFill>
                  <a:srgbClr val="000000"/>
                </a:solidFill>
                <a:latin typeface="Book Antiqua" pitchFamily="18" charset="0"/>
              </a:rPr>
              <a:t>Postdoctoral Administrators</a:t>
            </a:r>
          </a:p>
          <a:p>
            <a:pPr algn="ctr" eaLnBrk="1" hangingPunct="1">
              <a:spcBef>
                <a:spcPct val="0"/>
              </a:spcBef>
              <a:buFontTx/>
              <a:buNone/>
            </a:pPr>
            <a:r>
              <a:rPr lang="en-US" sz="4400" b="1">
                <a:solidFill>
                  <a:srgbClr val="000000"/>
                </a:solidFill>
                <a:latin typeface="Book Antiqua" pitchFamily="18" charset="0"/>
              </a:rPr>
              <a:t>Quarterly Meeting</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eaLnBrk="1" hangingPunct="1">
              <a:defRPr/>
            </a:pPr>
            <a:r>
              <a:rPr lang="en-US" b="1" dirty="0" smtClean="0">
                <a:solidFill>
                  <a:srgbClr val="C00000"/>
                </a:solidFill>
                <a:latin typeface="Gill Sans Light" pitchFamily="1" charset="0"/>
                <a:cs typeface="+mj-cs"/>
              </a:rPr>
              <a:t>    </a:t>
            </a:r>
            <a:r>
              <a:rPr lang="en-US" sz="4000" b="1" dirty="0" smtClean="0">
                <a:solidFill>
                  <a:srgbClr val="C00000"/>
                </a:solidFill>
                <a:latin typeface="Gill Sans Light" pitchFamily="1" charset="0"/>
                <a:cs typeface="+mj-cs"/>
              </a:rPr>
              <a:t> New </a:t>
            </a:r>
            <a:r>
              <a:rPr lang="en-US" sz="4000" b="1" dirty="0" err="1" smtClean="0">
                <a:solidFill>
                  <a:srgbClr val="C00000"/>
                </a:solidFill>
                <a:latin typeface="Gill Sans Light" pitchFamily="1" charset="0"/>
                <a:cs typeface="+mj-cs"/>
              </a:rPr>
              <a:t>AskJane</a:t>
            </a:r>
            <a:r>
              <a:rPr lang="en-US" sz="4000" b="1" dirty="0" smtClean="0">
                <a:solidFill>
                  <a:srgbClr val="C00000"/>
                </a:solidFill>
                <a:latin typeface="Gill Sans Light" pitchFamily="1" charset="0"/>
                <a:cs typeface="+mj-cs"/>
              </a:rPr>
              <a:t> Solutions</a:t>
            </a:r>
            <a:endParaRPr lang="en-US" sz="4000" dirty="0">
              <a:solidFill>
                <a:srgbClr val="C00000"/>
              </a:solidFill>
              <a:latin typeface="Arial Unicode MS" pitchFamily="34" charset="-128"/>
              <a:cs typeface="+mj-cs"/>
            </a:endParaRPr>
          </a:p>
        </p:txBody>
      </p:sp>
      <p:sp>
        <p:nvSpPr>
          <p:cNvPr id="13315"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3076" name="Text Box 15"/>
          <p:cNvSpPr txBox="1">
            <a:spLocks noChangeArrowheads="1"/>
          </p:cNvSpPr>
          <p:nvPr/>
        </p:nvSpPr>
        <p:spPr bwMode="auto">
          <a:xfrm>
            <a:off x="307975" y="1428889"/>
            <a:ext cx="8467725" cy="4154984"/>
          </a:xfrm>
          <a:prstGeom prst="rect">
            <a:avLst/>
          </a:prstGeom>
          <a:noFill/>
          <a:ln w="9525">
            <a:noFill/>
            <a:miter lim="800000"/>
            <a:headEnd/>
            <a:tailEnd/>
          </a:ln>
        </p:spPr>
        <p:txBody>
          <a:bodyPr wrap="square">
            <a:spAutoFit/>
          </a:bodyPr>
          <a:lstStyle/>
          <a:p>
            <a:pPr marL="457200" indent="-457200" eaLnBrk="1" hangingPunct="1">
              <a:spcBef>
                <a:spcPct val="50000"/>
              </a:spcBef>
              <a:buFont typeface="Wingdings" pitchFamily="2" charset="2"/>
              <a:buChar char="§"/>
              <a:defRPr/>
            </a:pPr>
            <a:r>
              <a:rPr lang="en-US" sz="2400" dirty="0" smtClean="0">
                <a:solidFill>
                  <a:srgbClr val="000000"/>
                </a:solidFill>
                <a:ea typeface="ＭＳ Ｐゴシック" pitchFamily="-106" charset="-128"/>
                <a:cs typeface="+mn-cs"/>
              </a:rPr>
              <a:t>August 15, 2011 - Student Services Center will transition the </a:t>
            </a:r>
            <a:r>
              <a:rPr lang="en-US" sz="2400" dirty="0" err="1" smtClean="0">
                <a:solidFill>
                  <a:srgbClr val="000000"/>
                </a:solidFill>
                <a:ea typeface="ＭＳ Ｐゴシック" pitchFamily="-106" charset="-128"/>
                <a:cs typeface="+mn-cs"/>
              </a:rPr>
              <a:t>AskJane</a:t>
            </a:r>
            <a:r>
              <a:rPr lang="en-US" sz="2400" dirty="0" smtClean="0">
                <a:solidFill>
                  <a:srgbClr val="000000"/>
                </a:solidFill>
                <a:ea typeface="ＭＳ Ｐゴシック" pitchFamily="-106" charset="-128"/>
                <a:cs typeface="+mn-cs"/>
              </a:rPr>
              <a:t> database to new software, </a:t>
            </a:r>
            <a:r>
              <a:rPr lang="en-US" sz="2400" dirty="0" err="1" smtClean="0">
                <a:solidFill>
                  <a:srgbClr val="000000"/>
                </a:solidFill>
                <a:ea typeface="ＭＳ Ｐゴシック" pitchFamily="-106" charset="-128"/>
                <a:cs typeface="+mn-cs"/>
              </a:rPr>
              <a:t>IntelliResponse</a:t>
            </a:r>
            <a:r>
              <a:rPr lang="en-US" sz="2400" dirty="0" smtClean="0">
                <a:solidFill>
                  <a:srgbClr val="000000"/>
                </a:solidFill>
                <a:ea typeface="ＭＳ Ｐゴシック" pitchFamily="-106" charset="-128"/>
                <a:cs typeface="+mn-cs"/>
              </a:rPr>
              <a:t>.</a:t>
            </a:r>
          </a:p>
          <a:p>
            <a:pPr marL="914400" lvl="1" indent="-457200" eaLnBrk="1" hangingPunct="1">
              <a:spcBef>
                <a:spcPct val="50000"/>
              </a:spcBef>
              <a:buFont typeface="Wingdings" pitchFamily="2" charset="2"/>
              <a:buChar char="§"/>
              <a:defRPr/>
            </a:pPr>
            <a:r>
              <a:rPr lang="en-US" sz="2400" dirty="0" smtClean="0">
                <a:solidFill>
                  <a:srgbClr val="000000"/>
                </a:solidFill>
                <a:ea typeface="ＭＳ Ｐゴシック" pitchFamily="-106" charset="-128"/>
                <a:cs typeface="+mn-cs"/>
              </a:rPr>
              <a:t>Improved and consolidated content</a:t>
            </a:r>
          </a:p>
          <a:p>
            <a:pPr marL="914400" lvl="1" indent="-457200" eaLnBrk="1" hangingPunct="1">
              <a:spcBef>
                <a:spcPct val="50000"/>
              </a:spcBef>
              <a:buFont typeface="Wingdings" pitchFamily="2" charset="2"/>
              <a:buChar char="§"/>
              <a:defRPr/>
            </a:pPr>
            <a:r>
              <a:rPr lang="en-US" sz="2400" dirty="0" err="1" smtClean="0">
                <a:solidFill>
                  <a:srgbClr val="000000"/>
                </a:solidFill>
                <a:ea typeface="ＭＳ Ｐゴシック" pitchFamily="-106" charset="-128"/>
                <a:cs typeface="+mn-cs"/>
              </a:rPr>
              <a:t>AskJane</a:t>
            </a:r>
            <a:r>
              <a:rPr lang="en-US" sz="2400" dirty="0" smtClean="0">
                <a:solidFill>
                  <a:srgbClr val="000000"/>
                </a:solidFill>
                <a:ea typeface="ＭＳ Ｐゴシック" pitchFamily="-106" charset="-128"/>
                <a:cs typeface="+mn-cs"/>
              </a:rPr>
              <a:t> question box can be added to any web page</a:t>
            </a:r>
          </a:p>
          <a:p>
            <a:pPr marL="914400" lvl="1" indent="-457200" eaLnBrk="1" hangingPunct="1">
              <a:spcBef>
                <a:spcPct val="50000"/>
              </a:spcBef>
              <a:buFont typeface="Wingdings" pitchFamily="2" charset="2"/>
              <a:buChar char="§"/>
              <a:defRPr/>
            </a:pPr>
            <a:r>
              <a:rPr lang="en-US" sz="2400" dirty="0" smtClean="0">
                <a:solidFill>
                  <a:srgbClr val="000000"/>
                </a:solidFill>
                <a:ea typeface="ＭＳ Ｐゴシック" pitchFamily="-106" charset="-128"/>
                <a:cs typeface="+mn-cs"/>
              </a:rPr>
              <a:t>New </a:t>
            </a:r>
            <a:r>
              <a:rPr lang="en-US" sz="2400" dirty="0" err="1" smtClean="0">
                <a:solidFill>
                  <a:srgbClr val="000000"/>
                </a:solidFill>
                <a:ea typeface="ＭＳ Ｐゴシック" pitchFamily="-106" charset="-128"/>
                <a:cs typeface="+mn-cs"/>
              </a:rPr>
              <a:t>IntelliResponse</a:t>
            </a:r>
            <a:r>
              <a:rPr lang="en-US" sz="2400" dirty="0" smtClean="0">
                <a:solidFill>
                  <a:srgbClr val="000000"/>
                </a:solidFill>
                <a:ea typeface="ＭＳ Ｐゴシック" pitchFamily="-106" charset="-128"/>
                <a:cs typeface="+mn-cs"/>
              </a:rPr>
              <a:t> Features for End Users</a:t>
            </a:r>
          </a:p>
          <a:p>
            <a:pPr marL="1371600" lvl="2" indent="-457200" eaLnBrk="1" hangingPunct="1">
              <a:spcBef>
                <a:spcPct val="50000"/>
              </a:spcBef>
              <a:buFont typeface="Wingdings" pitchFamily="2" charset="2"/>
              <a:buChar char="§"/>
              <a:defRPr/>
            </a:pPr>
            <a:r>
              <a:rPr lang="en-US" sz="2400" dirty="0" smtClean="0">
                <a:solidFill>
                  <a:srgbClr val="000000"/>
                </a:solidFill>
                <a:ea typeface="ＭＳ Ｐゴシック" pitchFamily="-106" charset="-128"/>
                <a:cs typeface="+mn-cs"/>
              </a:rPr>
              <a:t>Top 10 question button </a:t>
            </a:r>
          </a:p>
          <a:p>
            <a:pPr marL="1371600" lvl="2" indent="-457200" eaLnBrk="1" hangingPunct="1">
              <a:spcBef>
                <a:spcPct val="50000"/>
              </a:spcBef>
              <a:buFont typeface="Wingdings" pitchFamily="2" charset="2"/>
              <a:buChar char="§"/>
              <a:defRPr/>
            </a:pPr>
            <a:r>
              <a:rPr lang="en-US" sz="2400" dirty="0" smtClean="0">
                <a:solidFill>
                  <a:srgbClr val="000000"/>
                </a:solidFill>
                <a:ea typeface="ＭＳ Ｐゴシック" pitchFamily="-106" charset="-128"/>
                <a:cs typeface="+mn-cs"/>
              </a:rPr>
              <a:t>Rating system for Answers</a:t>
            </a:r>
          </a:p>
          <a:p>
            <a:pPr marL="1371600" lvl="2" indent="-457200" eaLnBrk="1" hangingPunct="1">
              <a:spcBef>
                <a:spcPct val="50000"/>
              </a:spcBef>
              <a:buFont typeface="Wingdings" pitchFamily="2" charset="2"/>
              <a:buChar char="§"/>
              <a:defRPr/>
            </a:pPr>
            <a:r>
              <a:rPr lang="en-US" sz="2400" dirty="0" smtClean="0">
                <a:solidFill>
                  <a:srgbClr val="000000"/>
                </a:solidFill>
                <a:ea typeface="ＭＳ Ｐゴシック" pitchFamily="-106" charset="-128"/>
                <a:cs typeface="+mn-cs"/>
              </a:rPr>
              <a:t>List of other topics that may be of interest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eaLnBrk="1" hangingPunct="1">
              <a:defRPr/>
            </a:pPr>
            <a:r>
              <a:rPr lang="en-US" b="1" dirty="0" smtClean="0">
                <a:solidFill>
                  <a:srgbClr val="C00000"/>
                </a:solidFill>
                <a:latin typeface="Gill Sans Light" pitchFamily="1" charset="0"/>
                <a:cs typeface="+mj-cs"/>
              </a:rPr>
              <a:t>    </a:t>
            </a:r>
            <a:r>
              <a:rPr lang="en-US" sz="4000" b="1" dirty="0" smtClean="0">
                <a:solidFill>
                  <a:srgbClr val="C00000"/>
                </a:solidFill>
                <a:latin typeface="Gill Sans Light" pitchFamily="1" charset="0"/>
                <a:cs typeface="+mj-cs"/>
              </a:rPr>
              <a:t> New </a:t>
            </a:r>
            <a:r>
              <a:rPr lang="en-US" sz="4000" b="1" dirty="0" err="1" smtClean="0">
                <a:solidFill>
                  <a:srgbClr val="C00000"/>
                </a:solidFill>
                <a:latin typeface="Gill Sans Light" pitchFamily="1" charset="0"/>
                <a:cs typeface="+mj-cs"/>
              </a:rPr>
              <a:t>AskJane</a:t>
            </a:r>
            <a:r>
              <a:rPr lang="en-US" sz="4000" b="1" dirty="0" smtClean="0">
                <a:solidFill>
                  <a:srgbClr val="C00000"/>
                </a:solidFill>
                <a:latin typeface="Gill Sans Light" pitchFamily="1" charset="0"/>
                <a:cs typeface="+mj-cs"/>
              </a:rPr>
              <a:t> Solutions</a:t>
            </a:r>
            <a:endParaRPr lang="en-US" sz="4000" dirty="0">
              <a:solidFill>
                <a:srgbClr val="C00000"/>
              </a:solidFill>
              <a:latin typeface="Arial Unicode MS" pitchFamily="34" charset="-128"/>
              <a:cs typeface="+mj-cs"/>
            </a:endParaRPr>
          </a:p>
        </p:txBody>
      </p:sp>
      <p:sp>
        <p:nvSpPr>
          <p:cNvPr id="13315"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3076" name="Text Box 15"/>
          <p:cNvSpPr txBox="1">
            <a:spLocks noChangeArrowheads="1"/>
          </p:cNvSpPr>
          <p:nvPr/>
        </p:nvSpPr>
        <p:spPr bwMode="auto">
          <a:xfrm>
            <a:off x="269875" y="1155700"/>
            <a:ext cx="8467725" cy="4585871"/>
          </a:xfrm>
          <a:prstGeom prst="rect">
            <a:avLst/>
          </a:prstGeom>
          <a:noFill/>
          <a:ln w="9525">
            <a:noFill/>
            <a:miter lim="800000"/>
            <a:headEnd/>
            <a:tailEnd/>
          </a:ln>
        </p:spPr>
        <p:txBody>
          <a:bodyPr>
            <a:spAutoFit/>
          </a:bodyPr>
          <a:lstStyle/>
          <a:p>
            <a:pPr marL="914400" lvl="1" indent="-457200" eaLnBrk="1" hangingPunct="1">
              <a:spcBef>
                <a:spcPct val="50000"/>
              </a:spcBef>
              <a:buFont typeface="Wingdings" pitchFamily="2" charset="2"/>
              <a:buChar char="§"/>
              <a:defRPr/>
            </a:pPr>
            <a:r>
              <a:rPr lang="en-US" sz="2400" dirty="0" smtClean="0">
                <a:solidFill>
                  <a:srgbClr val="000000"/>
                </a:solidFill>
                <a:ea typeface="ＭＳ Ｐゴシック" pitchFamily="-106" charset="-128"/>
                <a:cs typeface="+mn-cs"/>
              </a:rPr>
              <a:t>New </a:t>
            </a:r>
            <a:r>
              <a:rPr lang="en-US" sz="2400" dirty="0" err="1" smtClean="0">
                <a:solidFill>
                  <a:srgbClr val="000000"/>
                </a:solidFill>
                <a:ea typeface="ＭＳ Ｐゴシック" pitchFamily="-106" charset="-128"/>
                <a:cs typeface="+mn-cs"/>
              </a:rPr>
              <a:t>IntelliResponse</a:t>
            </a:r>
            <a:r>
              <a:rPr lang="en-US" sz="2400" dirty="0" smtClean="0">
                <a:solidFill>
                  <a:srgbClr val="000000"/>
                </a:solidFill>
                <a:ea typeface="ＭＳ Ｐゴシック" pitchFamily="-106" charset="-128"/>
                <a:cs typeface="+mn-cs"/>
              </a:rPr>
              <a:t> Reporting Functions for </a:t>
            </a:r>
            <a:r>
              <a:rPr lang="en-US" sz="2400" dirty="0" err="1" smtClean="0">
                <a:solidFill>
                  <a:srgbClr val="000000"/>
                </a:solidFill>
                <a:ea typeface="ＭＳ Ｐゴシック" pitchFamily="-106" charset="-128"/>
                <a:cs typeface="+mn-cs"/>
              </a:rPr>
              <a:t>AskJane</a:t>
            </a:r>
            <a:r>
              <a:rPr lang="en-US" sz="2400" dirty="0" smtClean="0">
                <a:solidFill>
                  <a:srgbClr val="000000"/>
                </a:solidFill>
                <a:ea typeface="ＭＳ Ｐゴシック" pitchFamily="-106" charset="-128"/>
                <a:cs typeface="+mn-cs"/>
              </a:rPr>
              <a:t> Partners (departments with FAQs in </a:t>
            </a:r>
            <a:r>
              <a:rPr lang="en-US" sz="2400" dirty="0" err="1" smtClean="0">
                <a:solidFill>
                  <a:srgbClr val="000000"/>
                </a:solidFill>
                <a:ea typeface="ＭＳ Ｐゴシック" pitchFamily="-106" charset="-128"/>
                <a:cs typeface="+mn-cs"/>
              </a:rPr>
              <a:t>AskJane</a:t>
            </a:r>
            <a:r>
              <a:rPr lang="en-US" sz="2400" dirty="0" smtClean="0">
                <a:solidFill>
                  <a:srgbClr val="000000"/>
                </a:solidFill>
                <a:ea typeface="ＭＳ Ｐゴシック" pitchFamily="-106" charset="-128"/>
                <a:cs typeface="+mn-cs"/>
              </a:rPr>
              <a:t>)</a:t>
            </a:r>
          </a:p>
          <a:p>
            <a:pPr marL="1371600" lvl="2" indent="-457200" eaLnBrk="1" hangingPunct="1">
              <a:spcBef>
                <a:spcPct val="50000"/>
              </a:spcBef>
              <a:buFont typeface="Wingdings" pitchFamily="2" charset="2"/>
              <a:buChar char="§"/>
              <a:defRPr/>
            </a:pPr>
            <a:r>
              <a:rPr lang="en-US" sz="2000" dirty="0" smtClean="0">
                <a:solidFill>
                  <a:srgbClr val="000000"/>
                </a:solidFill>
                <a:ea typeface="ＭＳ Ｐゴシック" pitchFamily="-106" charset="-128"/>
                <a:cs typeface="+mn-cs"/>
              </a:rPr>
              <a:t>Percentage of questions answered </a:t>
            </a:r>
          </a:p>
          <a:p>
            <a:pPr marL="1371600" lvl="2" indent="-457200" eaLnBrk="1" hangingPunct="1">
              <a:spcBef>
                <a:spcPct val="50000"/>
              </a:spcBef>
              <a:buFont typeface="Wingdings" pitchFamily="2" charset="2"/>
              <a:buChar char="§"/>
              <a:defRPr/>
            </a:pPr>
            <a:r>
              <a:rPr lang="en-US" sz="2000" dirty="0" smtClean="0">
                <a:solidFill>
                  <a:srgbClr val="000000"/>
                </a:solidFill>
                <a:ea typeface="ＭＳ Ｐゴシック" pitchFamily="-106" charset="-128"/>
                <a:cs typeface="+mn-cs"/>
              </a:rPr>
              <a:t>Percentage of questions not answered and content recommendations</a:t>
            </a:r>
          </a:p>
          <a:p>
            <a:pPr marL="1371600" lvl="2" indent="-457200" eaLnBrk="1" hangingPunct="1">
              <a:spcBef>
                <a:spcPct val="50000"/>
              </a:spcBef>
              <a:buFont typeface="Wingdings" pitchFamily="2" charset="2"/>
              <a:buChar char="§"/>
              <a:defRPr/>
            </a:pPr>
            <a:r>
              <a:rPr lang="en-US" sz="2000" dirty="0" smtClean="0">
                <a:solidFill>
                  <a:srgbClr val="000000"/>
                </a:solidFill>
                <a:ea typeface="ＭＳ Ｐゴシック" pitchFamily="-106" charset="-128"/>
                <a:cs typeface="+mn-cs"/>
              </a:rPr>
              <a:t>Tally of questions by country and state of origin</a:t>
            </a:r>
          </a:p>
          <a:p>
            <a:pPr marL="1371600" lvl="2" indent="-457200" eaLnBrk="1" hangingPunct="1">
              <a:spcBef>
                <a:spcPct val="50000"/>
              </a:spcBef>
              <a:buFont typeface="Wingdings" pitchFamily="2" charset="2"/>
              <a:buChar char="§"/>
              <a:defRPr/>
            </a:pPr>
            <a:r>
              <a:rPr lang="en-US" sz="2000" dirty="0" smtClean="0">
                <a:solidFill>
                  <a:srgbClr val="000000"/>
                </a:solidFill>
                <a:ea typeface="ＭＳ Ｐゴシック" pitchFamily="-106" charset="-128"/>
                <a:cs typeface="+mn-cs"/>
              </a:rPr>
              <a:t>Shows if use of other information channels decreases over time (i.e., fewer phone calls, walks-ins)</a:t>
            </a:r>
            <a:endParaRPr lang="en-US" sz="2400" dirty="0" smtClean="0">
              <a:solidFill>
                <a:srgbClr val="000000"/>
              </a:solidFill>
              <a:ea typeface="ＭＳ Ｐゴシック" pitchFamily="-106" charset="-128"/>
              <a:cs typeface="+mn-cs"/>
            </a:endParaRPr>
          </a:p>
          <a:p>
            <a:pPr marL="457200" indent="-457200" eaLnBrk="1" hangingPunct="1">
              <a:spcBef>
                <a:spcPct val="50000"/>
              </a:spcBef>
              <a:buFont typeface="Wingdings" pitchFamily="2" charset="2"/>
              <a:buChar char="§"/>
              <a:defRPr/>
            </a:pPr>
            <a:r>
              <a:rPr lang="en-US" sz="2400" dirty="0" smtClean="0">
                <a:solidFill>
                  <a:srgbClr val="000000"/>
                </a:solidFill>
                <a:ea typeface="ＭＳ Ｐゴシック" pitchFamily="-106" charset="-128"/>
                <a:cs typeface="+mn-cs"/>
              </a:rPr>
              <a:t>Remember </a:t>
            </a:r>
            <a:r>
              <a:rPr lang="en-US" sz="2400" dirty="0">
                <a:solidFill>
                  <a:srgbClr val="000000"/>
                </a:solidFill>
                <a:ea typeface="ＭＳ Ｐゴシック" pitchFamily="-106" charset="-128"/>
                <a:cs typeface="+mn-cs"/>
              </a:rPr>
              <a:t>to use </a:t>
            </a:r>
            <a:r>
              <a:rPr lang="en-US" sz="2400" dirty="0">
                <a:solidFill>
                  <a:srgbClr val="000000"/>
                </a:solidFill>
                <a:ea typeface="ＭＳ Ｐゴシック" pitchFamily="-106" charset="-128"/>
                <a:cs typeface="+mn-cs"/>
                <a:hlinkClick r:id="rId3"/>
              </a:rPr>
              <a:t>AskJane.stanford.edu</a:t>
            </a:r>
            <a:r>
              <a:rPr lang="en-US" sz="2400" dirty="0">
                <a:solidFill>
                  <a:srgbClr val="000000"/>
                </a:solidFill>
                <a:ea typeface="ＭＳ Ｐゴシック" pitchFamily="-106" charset="-128"/>
                <a:cs typeface="+mn-cs"/>
              </a:rPr>
              <a:t> for frequently asked questions and give your feedback if your question isn’t there</a:t>
            </a:r>
            <a:r>
              <a:rPr lang="en-US" sz="2400" dirty="0" smtClean="0">
                <a:solidFill>
                  <a:srgbClr val="000000"/>
                </a:solidFill>
                <a:ea typeface="ＭＳ Ｐゴシック" pitchFamily="-106" charset="-128"/>
                <a:cs typeface="+mn-cs"/>
              </a:rPr>
              <a:t>!</a:t>
            </a:r>
            <a:endParaRPr lang="en-US" sz="2400" dirty="0">
              <a:solidFill>
                <a:srgbClr val="000000"/>
              </a:solidFill>
              <a:ea typeface="ＭＳ Ｐゴシック" pitchFamily="-106" charset="-128"/>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algn="l" eaLnBrk="1" hangingPunct="1">
              <a:defRPr/>
            </a:pPr>
            <a:r>
              <a:rPr lang="en-US" b="1" dirty="0" smtClean="0">
                <a:solidFill>
                  <a:srgbClr val="C00000"/>
                </a:solidFill>
                <a:latin typeface="Gill Sans Light" pitchFamily="1" charset="0"/>
                <a:cs typeface="+mj-cs"/>
              </a:rPr>
              <a:t>	Reminder: HelpSU</a:t>
            </a:r>
            <a:endParaRPr lang="en-US" sz="4000" dirty="0">
              <a:solidFill>
                <a:srgbClr val="C00000"/>
              </a:solidFill>
              <a:latin typeface="Arial Unicode MS" pitchFamily="34" charset="-128"/>
              <a:cs typeface="+mj-cs"/>
            </a:endParaRPr>
          </a:p>
        </p:txBody>
      </p:sp>
      <p:sp>
        <p:nvSpPr>
          <p:cNvPr id="12291"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3076" name="Text Box 15"/>
          <p:cNvSpPr txBox="1">
            <a:spLocks noChangeArrowheads="1"/>
          </p:cNvSpPr>
          <p:nvPr/>
        </p:nvSpPr>
        <p:spPr bwMode="auto">
          <a:xfrm>
            <a:off x="320675" y="1320800"/>
            <a:ext cx="8823325" cy="4462463"/>
          </a:xfrm>
          <a:prstGeom prst="rect">
            <a:avLst/>
          </a:prstGeom>
          <a:noFill/>
          <a:ln w="9525">
            <a:noFill/>
            <a:miter lim="800000"/>
            <a:headEnd/>
            <a:tailEnd/>
          </a:ln>
        </p:spPr>
        <p:txBody>
          <a:bodyPr>
            <a:spAutoFit/>
          </a:bodyPr>
          <a:lstStyle/>
          <a:p>
            <a:pPr marL="457200" indent="-457200" eaLnBrk="1" hangingPunct="1">
              <a:spcBef>
                <a:spcPct val="50000"/>
              </a:spcBef>
              <a:buFont typeface="+mj-lt"/>
              <a:buAutoNum type="arabicPeriod"/>
              <a:defRPr/>
            </a:pPr>
            <a:r>
              <a:rPr lang="en-US" sz="2000" dirty="0">
                <a:solidFill>
                  <a:srgbClr val="000000"/>
                </a:solidFill>
                <a:ea typeface="ＭＳ Ｐゴシック" pitchFamily="-106" charset="-128"/>
                <a:cs typeface="+mn-cs"/>
                <a:hlinkClick r:id="rId3"/>
              </a:rPr>
              <a:t>http://helpsu.stanford.edu</a:t>
            </a:r>
            <a:endParaRPr lang="en-US" sz="2000" dirty="0">
              <a:solidFill>
                <a:srgbClr val="000000"/>
              </a:solidFill>
              <a:ea typeface="ＭＳ Ｐゴシック" pitchFamily="-106" charset="-128"/>
              <a:cs typeface="+mn-cs"/>
            </a:endParaRPr>
          </a:p>
          <a:p>
            <a:pPr marL="266700" indent="-266700" eaLnBrk="1" hangingPunct="1">
              <a:spcBef>
                <a:spcPct val="50000"/>
              </a:spcBef>
              <a:buFont typeface="Arial" pitchFamily="34" charset="0"/>
              <a:buNone/>
              <a:defRPr/>
            </a:pPr>
            <a:r>
              <a:rPr lang="en-US" sz="2000" dirty="0">
                <a:solidFill>
                  <a:srgbClr val="000000"/>
                </a:solidFill>
                <a:ea typeface="ＭＳ Ｐゴシック" pitchFamily="-106" charset="-128"/>
                <a:cs typeface="+mn-cs"/>
              </a:rPr>
              <a:t>		Central Office Issues &gt; Postdoctoral Affairs  OR</a:t>
            </a:r>
          </a:p>
          <a:p>
            <a:pPr marL="266700" indent="-266700" eaLnBrk="1" hangingPunct="1">
              <a:spcBef>
                <a:spcPct val="50000"/>
              </a:spcBef>
              <a:buFont typeface="Arial" pitchFamily="34" charset="0"/>
              <a:buNone/>
              <a:defRPr/>
            </a:pPr>
            <a:r>
              <a:rPr lang="en-US" sz="2000" dirty="0">
                <a:solidFill>
                  <a:srgbClr val="000000"/>
                </a:solidFill>
                <a:ea typeface="ＭＳ Ｐゴシック" pitchFamily="-106" charset="-128"/>
                <a:cs typeface="+mn-cs"/>
              </a:rPr>
              <a:t>		Student Services &gt; Postdoctoral Affairs</a:t>
            </a:r>
          </a:p>
          <a:p>
            <a:pPr marL="266700" indent="-266700" eaLnBrk="1" hangingPunct="1">
              <a:spcBef>
                <a:spcPct val="50000"/>
              </a:spcBef>
              <a:buFont typeface="Arial" pitchFamily="34" charset="0"/>
              <a:buNone/>
              <a:defRPr/>
            </a:pPr>
            <a:r>
              <a:rPr lang="en-US" sz="2000" dirty="0">
                <a:solidFill>
                  <a:srgbClr val="000000"/>
                </a:solidFill>
                <a:ea typeface="ＭＳ Ｐゴシック" pitchFamily="-106" charset="-128"/>
                <a:cs typeface="+mn-cs"/>
              </a:rPr>
              <a:t>	Tickets escalated or forwarded to other offices as necessary:</a:t>
            </a:r>
          </a:p>
          <a:p>
            <a:pPr marL="266700" indent="-266700" eaLnBrk="1" hangingPunct="1">
              <a:spcBef>
                <a:spcPct val="50000"/>
              </a:spcBef>
              <a:buFont typeface="Arial" pitchFamily="34" charset="0"/>
              <a:buNone/>
              <a:defRPr/>
            </a:pPr>
            <a:r>
              <a:rPr lang="en-US" sz="2000" dirty="0">
                <a:solidFill>
                  <a:srgbClr val="000000"/>
                </a:solidFill>
                <a:ea typeface="ＭＳ Ｐゴシック" pitchFamily="-106" charset="-128"/>
                <a:cs typeface="+mn-cs"/>
              </a:rPr>
              <a:t>		</a:t>
            </a:r>
            <a:r>
              <a:rPr lang="en-US" sz="1800" dirty="0">
                <a:solidFill>
                  <a:srgbClr val="000000"/>
                </a:solidFill>
                <a:ea typeface="ＭＳ Ｐゴシック" pitchFamily="-106" charset="-128"/>
                <a:cs typeface="+mn-cs"/>
              </a:rPr>
              <a:t>Registrar’s Office for Web Forms technical support</a:t>
            </a:r>
          </a:p>
          <a:p>
            <a:pPr marL="266700" indent="-266700" eaLnBrk="1" hangingPunct="1">
              <a:spcBef>
                <a:spcPct val="50000"/>
              </a:spcBef>
              <a:buFont typeface="Arial" pitchFamily="34" charset="0"/>
              <a:buNone/>
              <a:defRPr/>
            </a:pPr>
            <a:r>
              <a:rPr lang="en-US" sz="1800" dirty="0">
                <a:solidFill>
                  <a:srgbClr val="000000"/>
                </a:solidFill>
                <a:ea typeface="ＭＳ Ｐゴシック" pitchFamily="-106" charset="-128"/>
                <a:cs typeface="+mn-cs"/>
              </a:rPr>
              <a:t>		Student Services Center for </a:t>
            </a:r>
            <a:r>
              <a:rPr lang="en-US" sz="1800" dirty="0" err="1">
                <a:solidFill>
                  <a:srgbClr val="000000"/>
                </a:solidFill>
                <a:ea typeface="ＭＳ Ｐゴシック" pitchFamily="-106" charset="-128"/>
                <a:cs typeface="+mn-cs"/>
              </a:rPr>
              <a:t>postdoc</a:t>
            </a:r>
            <a:r>
              <a:rPr lang="en-US" sz="1800" dirty="0">
                <a:solidFill>
                  <a:srgbClr val="000000"/>
                </a:solidFill>
                <a:ea typeface="ＭＳ Ｐゴシック" pitchFamily="-106" charset="-128"/>
                <a:cs typeface="+mn-cs"/>
              </a:rPr>
              <a:t> bill questions</a:t>
            </a:r>
          </a:p>
          <a:p>
            <a:pPr marL="266700" indent="-266700" eaLnBrk="1" hangingPunct="1">
              <a:spcBef>
                <a:spcPct val="50000"/>
              </a:spcBef>
              <a:buFont typeface="Arial" pitchFamily="34" charset="0"/>
              <a:buNone/>
              <a:defRPr/>
            </a:pPr>
            <a:r>
              <a:rPr lang="en-US" sz="1800" dirty="0">
                <a:solidFill>
                  <a:srgbClr val="000000"/>
                </a:solidFill>
                <a:ea typeface="ＭＳ Ｐゴシック" pitchFamily="-106" charset="-128"/>
                <a:cs typeface="+mn-cs"/>
              </a:rPr>
              <a:t>		</a:t>
            </a:r>
            <a:r>
              <a:rPr lang="en-US" sz="1800" b="1" dirty="0">
                <a:solidFill>
                  <a:srgbClr val="FF0000"/>
                </a:solidFill>
                <a:ea typeface="ＭＳ Ｐゴシック" pitchFamily="-106" charset="-128"/>
                <a:cs typeface="+mn-cs"/>
              </a:rPr>
              <a:t>Effective </a:t>
            </a:r>
            <a:r>
              <a:rPr lang="en-US" sz="1800" b="1" dirty="0" smtClean="0">
                <a:solidFill>
                  <a:srgbClr val="FF0000"/>
                </a:solidFill>
                <a:ea typeface="ＭＳ Ｐゴシック" pitchFamily="-106" charset="-128"/>
                <a:cs typeface="+mn-cs"/>
              </a:rPr>
              <a:t>Immediately:</a:t>
            </a:r>
            <a:endParaRPr lang="en-US" sz="2000" b="1" dirty="0">
              <a:solidFill>
                <a:srgbClr val="FF0000"/>
              </a:solidFill>
              <a:ea typeface="ＭＳ Ｐゴシック" pitchFamily="-106" charset="-128"/>
              <a:cs typeface="+mn-cs"/>
            </a:endParaRPr>
          </a:p>
          <a:p>
            <a:pPr marL="266700" indent="-266700" eaLnBrk="1" hangingPunct="1">
              <a:spcBef>
                <a:spcPct val="50000"/>
              </a:spcBef>
              <a:buFont typeface="Arial" pitchFamily="34" charset="0"/>
              <a:buNone/>
              <a:defRPr/>
            </a:pPr>
            <a:r>
              <a:rPr lang="en-US" sz="2000" dirty="0">
                <a:solidFill>
                  <a:srgbClr val="000000"/>
                </a:solidFill>
                <a:ea typeface="ＭＳ Ｐゴシック" pitchFamily="-106" charset="-128"/>
                <a:cs typeface="+mn-cs"/>
              </a:rPr>
              <a:t>		Inquiries/questions   		</a:t>
            </a:r>
            <a:r>
              <a:rPr lang="en-US" sz="2000" dirty="0">
                <a:solidFill>
                  <a:srgbClr val="000000"/>
                </a:solidFill>
                <a:ea typeface="ＭＳ Ｐゴシック" pitchFamily="-106" charset="-128"/>
                <a:cs typeface="+mn-cs"/>
                <a:hlinkClick r:id="rId3"/>
              </a:rPr>
              <a:t>http://helpsu.stanford.edu</a:t>
            </a:r>
            <a:endParaRPr lang="en-US" sz="2000" dirty="0">
              <a:solidFill>
                <a:srgbClr val="000000"/>
              </a:solidFill>
              <a:ea typeface="ＭＳ Ｐゴシック" pitchFamily="-106" charset="-128"/>
              <a:cs typeface="+mn-cs"/>
            </a:endParaRPr>
          </a:p>
          <a:p>
            <a:pPr marL="266700" indent="-266700" eaLnBrk="1" hangingPunct="1">
              <a:spcBef>
                <a:spcPct val="50000"/>
              </a:spcBef>
              <a:buFont typeface="Arial" pitchFamily="34" charset="0"/>
              <a:buNone/>
              <a:defRPr/>
            </a:pPr>
            <a:r>
              <a:rPr lang="en-US" sz="2000" dirty="0">
                <a:solidFill>
                  <a:srgbClr val="000000"/>
                </a:solidFill>
                <a:ea typeface="ＭＳ Ｐゴシック" pitchFamily="-106" charset="-128"/>
                <a:cs typeface="+mn-cs"/>
              </a:rPr>
              <a:t>		Documents </a:t>
            </a:r>
            <a:r>
              <a:rPr lang="en-US" sz="2000" dirty="0" smtClean="0">
                <a:solidFill>
                  <a:srgbClr val="000000"/>
                </a:solidFill>
                <a:ea typeface="ＭＳ Ｐゴシック" pitchFamily="-106" charset="-128"/>
                <a:cs typeface="+mn-cs"/>
              </a:rPr>
              <a:t>Only*</a:t>
            </a:r>
            <a:r>
              <a:rPr lang="en-US" sz="2000" dirty="0">
                <a:solidFill>
                  <a:srgbClr val="000000"/>
                </a:solidFill>
                <a:ea typeface="ＭＳ Ｐゴシック" pitchFamily="-106" charset="-128"/>
                <a:cs typeface="+mn-cs"/>
              </a:rPr>
              <a:t>		</a:t>
            </a:r>
            <a:r>
              <a:rPr lang="en-US" sz="2000" dirty="0">
                <a:solidFill>
                  <a:srgbClr val="000000"/>
                </a:solidFill>
                <a:ea typeface="ＭＳ Ｐゴシック" pitchFamily="-106" charset="-128"/>
                <a:cs typeface="+mn-cs"/>
                <a:hlinkClick r:id="rId4"/>
              </a:rPr>
              <a:t>postdocaffairs@stanford.edu</a:t>
            </a:r>
            <a:r>
              <a:rPr lang="en-US" sz="2000" dirty="0">
                <a:solidFill>
                  <a:srgbClr val="000000"/>
                </a:solidFill>
                <a:ea typeface="ＭＳ Ｐゴシック" pitchFamily="-106" charset="-128"/>
                <a:cs typeface="+mn-cs"/>
              </a:rPr>
              <a:t> </a:t>
            </a:r>
          </a:p>
          <a:p>
            <a:pPr marL="266700" indent="-266700" eaLnBrk="1" hangingPunct="1">
              <a:spcBef>
                <a:spcPct val="50000"/>
              </a:spcBef>
              <a:buFont typeface="Arial" pitchFamily="34" charset="0"/>
              <a:buNone/>
              <a:defRPr/>
            </a:pPr>
            <a:r>
              <a:rPr lang="en-US" sz="2000" dirty="0">
                <a:solidFill>
                  <a:srgbClr val="000000"/>
                </a:solidFill>
                <a:ea typeface="ＭＳ Ｐゴシック" pitchFamily="-106" charset="-128"/>
                <a:cs typeface="+mn-cs"/>
              </a:rPr>
              <a:t>						</a:t>
            </a:r>
            <a:r>
              <a:rPr lang="en-US" sz="2000" dirty="0" smtClean="0">
                <a:solidFill>
                  <a:srgbClr val="FF0000"/>
                </a:solidFill>
                <a:ea typeface="ＭＳ Ｐゴシック" pitchFamily="-106" charset="-128"/>
                <a:cs typeface="+mn-cs"/>
              </a:rPr>
              <a:t>* Until AUGUST 12, 2011</a:t>
            </a:r>
            <a:endParaRPr lang="en-US" sz="2000" dirty="0">
              <a:solidFill>
                <a:srgbClr val="FF0000"/>
              </a:solidFill>
              <a:ea typeface="ＭＳ Ｐゴシック" pitchFamily="-106" charset="-128"/>
              <a:cs typeface="+mn-cs"/>
            </a:endParaRPr>
          </a:p>
        </p:txBody>
      </p:sp>
      <p:sp>
        <p:nvSpPr>
          <p:cNvPr id="5" name="Right Arrow 4"/>
          <p:cNvSpPr/>
          <p:nvPr/>
        </p:nvSpPr>
        <p:spPr>
          <a:xfrm>
            <a:off x="3568700" y="4546600"/>
            <a:ext cx="11684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Arrow 5"/>
          <p:cNvSpPr/>
          <p:nvPr/>
        </p:nvSpPr>
        <p:spPr>
          <a:xfrm>
            <a:off x="3568700" y="5016500"/>
            <a:ext cx="11684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eaLnBrk="1" hangingPunct="1">
              <a:defRPr/>
            </a:pPr>
            <a:r>
              <a:rPr lang="en-US" b="1" dirty="0" smtClean="0">
                <a:solidFill>
                  <a:srgbClr val="C00000"/>
                </a:solidFill>
                <a:latin typeface="Gill Sans Light" pitchFamily="1" charset="0"/>
                <a:cs typeface="+mj-cs"/>
              </a:rPr>
              <a:t> </a:t>
            </a:r>
            <a:r>
              <a:rPr lang="en-US" b="1" dirty="0" smtClean="0">
                <a:solidFill>
                  <a:srgbClr val="C00000"/>
                </a:solidFill>
                <a:latin typeface="Gill Sans Light" pitchFamily="1" charset="0"/>
              </a:rPr>
              <a:t>PeopleSoft Project Update</a:t>
            </a:r>
            <a:endParaRPr lang="en-US" sz="4000" dirty="0">
              <a:solidFill>
                <a:srgbClr val="C00000"/>
              </a:solidFill>
              <a:latin typeface="Arial Unicode MS" pitchFamily="34" charset="-128"/>
              <a:cs typeface="+mj-cs"/>
            </a:endParaRPr>
          </a:p>
        </p:txBody>
      </p:sp>
      <p:sp>
        <p:nvSpPr>
          <p:cNvPr id="14339"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4100" name="Text Box 15"/>
          <p:cNvSpPr txBox="1">
            <a:spLocks noChangeArrowheads="1"/>
          </p:cNvSpPr>
          <p:nvPr/>
        </p:nvSpPr>
        <p:spPr bwMode="auto">
          <a:xfrm>
            <a:off x="508000" y="1765300"/>
            <a:ext cx="7924800" cy="1477328"/>
          </a:xfrm>
          <a:prstGeom prst="rect">
            <a:avLst/>
          </a:prstGeom>
          <a:noFill/>
          <a:ln w="9525">
            <a:noFill/>
            <a:miter lim="800000"/>
            <a:headEnd/>
            <a:tailEnd/>
          </a:ln>
        </p:spPr>
        <p:txBody>
          <a:bodyPr>
            <a:spAutoFit/>
          </a:bodyPr>
          <a:lstStyle/>
          <a:p>
            <a:pPr>
              <a:defRPr/>
            </a:pPr>
            <a:endParaRPr lang="en-US" sz="2400" dirty="0">
              <a:ea typeface="ＭＳ Ｐゴシック" pitchFamily="-106" charset="-128"/>
              <a:cs typeface="+mn-cs"/>
            </a:endParaRPr>
          </a:p>
          <a:p>
            <a:pPr marL="266700" indent="-266700" eaLnBrk="1" hangingPunct="1">
              <a:spcBef>
                <a:spcPct val="50000"/>
              </a:spcBef>
              <a:buFont typeface="Arial" pitchFamily="34" charset="0"/>
              <a:buAutoNum type="arabicPeriod"/>
              <a:defRPr/>
            </a:pPr>
            <a:endParaRPr lang="en-US" sz="2000" dirty="0">
              <a:solidFill>
                <a:srgbClr val="000000"/>
              </a:solidFill>
              <a:ea typeface="ＭＳ Ｐゴシック" pitchFamily="-106" charset="-128"/>
              <a:cs typeface="+mn-cs"/>
            </a:endParaRPr>
          </a:p>
          <a:p>
            <a:pPr marL="266700" indent="-266700" eaLnBrk="1" hangingPunct="1">
              <a:spcBef>
                <a:spcPct val="50000"/>
              </a:spcBef>
              <a:buFontTx/>
              <a:buNone/>
              <a:defRPr/>
            </a:pPr>
            <a:endParaRPr lang="en-US" sz="2400" dirty="0">
              <a:solidFill>
                <a:srgbClr val="000000"/>
              </a:solidFill>
              <a:ea typeface="ＭＳ Ｐゴシック" pitchFamily="-106" charset="-128"/>
              <a:cs typeface="+mn-cs"/>
            </a:endParaRPr>
          </a:p>
        </p:txBody>
      </p:sp>
      <p:sp>
        <p:nvSpPr>
          <p:cNvPr id="5" name="TextBox 4"/>
          <p:cNvSpPr txBox="1"/>
          <p:nvPr/>
        </p:nvSpPr>
        <p:spPr>
          <a:xfrm>
            <a:off x="558800" y="1168400"/>
            <a:ext cx="8585200" cy="5213735"/>
          </a:xfrm>
          <a:prstGeom prst="rect">
            <a:avLst/>
          </a:prstGeom>
          <a:noFill/>
        </p:spPr>
        <p:txBody>
          <a:bodyPr wrap="square" rtlCol="0">
            <a:spAutoFit/>
          </a:bodyPr>
          <a:lstStyle/>
          <a:p>
            <a:pPr>
              <a:buNone/>
            </a:pPr>
            <a:r>
              <a:rPr lang="en-US" sz="1800" dirty="0" smtClean="0"/>
              <a:t>The Postdoc Web Forms are live in PeopleSoft.</a:t>
            </a:r>
          </a:p>
          <a:p>
            <a:pPr>
              <a:buNone/>
            </a:pPr>
            <a:endParaRPr lang="en-US" sz="1600" dirty="0" smtClean="0"/>
          </a:p>
          <a:p>
            <a:pPr>
              <a:buNone/>
            </a:pPr>
            <a:r>
              <a:rPr lang="en-US" sz="1800" dirty="0" smtClean="0"/>
              <a:t>Four Departments, Two Schools and One Independent Lab are currently using the system (soft launch group):  </a:t>
            </a:r>
          </a:p>
          <a:p>
            <a:pPr lvl="1"/>
            <a:r>
              <a:rPr lang="en-US" sz="1600" dirty="0" smtClean="0"/>
              <a:t>  Chemistry, Pathology, Anesthesia, Microbiology and Immunology and Electrical Engineering</a:t>
            </a:r>
          </a:p>
          <a:p>
            <a:pPr lvl="1"/>
            <a:r>
              <a:rPr lang="en-US" sz="1600" dirty="0" smtClean="0"/>
              <a:t>  Schools of Earth Sciences and Education</a:t>
            </a:r>
          </a:p>
          <a:p>
            <a:pPr lvl="1"/>
            <a:r>
              <a:rPr lang="en-US" sz="1600" dirty="0" smtClean="0"/>
              <a:t>  Freeman </a:t>
            </a:r>
            <a:r>
              <a:rPr lang="en-US" sz="1600" dirty="0" err="1" smtClean="0"/>
              <a:t>Spogli</a:t>
            </a:r>
            <a:r>
              <a:rPr lang="en-US" sz="1600" dirty="0" smtClean="0"/>
              <a:t> Institute</a:t>
            </a:r>
          </a:p>
          <a:p>
            <a:pPr>
              <a:buNone/>
            </a:pPr>
            <a:endParaRPr lang="en-US" sz="1600" dirty="0" smtClean="0"/>
          </a:p>
          <a:p>
            <a:pPr>
              <a:buNone/>
            </a:pPr>
            <a:r>
              <a:rPr lang="en-US" sz="1800" dirty="0" smtClean="0"/>
              <a:t>Campus-wide Go Live Date:			Thursday, </a:t>
            </a:r>
            <a:r>
              <a:rPr lang="en-US" sz="1800" b="1" dirty="0" smtClean="0"/>
              <a:t>August 25, 2011</a:t>
            </a:r>
          </a:p>
          <a:p>
            <a:pPr>
              <a:buNone/>
            </a:pPr>
            <a:r>
              <a:rPr lang="en-US" sz="1800" dirty="0" smtClean="0"/>
              <a:t>Last date to submit any paper new appointments:	</a:t>
            </a:r>
            <a:r>
              <a:rPr lang="en-US" sz="1800" b="1" dirty="0" smtClean="0">
                <a:solidFill>
                  <a:srgbClr val="FF0000"/>
                </a:solidFill>
              </a:rPr>
              <a:t>Friday, August 12, 2011</a:t>
            </a:r>
          </a:p>
          <a:p>
            <a:pPr>
              <a:buNone/>
            </a:pPr>
            <a:r>
              <a:rPr lang="en-US" sz="1800" dirty="0" smtClean="0"/>
              <a:t>Moratorium of Appointment  Actions (by paper/email):  </a:t>
            </a:r>
            <a:r>
              <a:rPr lang="en-US" sz="1800" b="1" dirty="0" smtClean="0"/>
              <a:t>August 15 to 24, 2011</a:t>
            </a:r>
          </a:p>
          <a:p>
            <a:pPr>
              <a:buNone/>
            </a:pPr>
            <a:r>
              <a:rPr lang="en-US" sz="1600" dirty="0" smtClean="0"/>
              <a:t>	</a:t>
            </a:r>
          </a:p>
          <a:p>
            <a:pPr algn="ctr">
              <a:buNone/>
            </a:pPr>
            <a:r>
              <a:rPr lang="en-US" sz="1800" b="1" dirty="0" smtClean="0"/>
              <a:t>Hold all reappointment and termination actions until August 25, 2011</a:t>
            </a:r>
          </a:p>
          <a:p>
            <a:pPr algn="ctr">
              <a:buNone/>
            </a:pPr>
            <a:endParaRPr lang="en-US" sz="2400" b="1" dirty="0" smtClean="0"/>
          </a:p>
          <a:p>
            <a:pPr algn="ctr">
              <a:buNone/>
            </a:pPr>
            <a:r>
              <a:rPr lang="en-US" sz="2400" b="1" dirty="0" smtClean="0"/>
              <a:t>Prepare Accordingly!</a:t>
            </a:r>
            <a:endParaRPr lang="en-US" sz="28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eaLnBrk="1" hangingPunct="1">
              <a:defRPr/>
            </a:pPr>
            <a:r>
              <a:rPr lang="en-US" b="1" dirty="0" smtClean="0">
                <a:solidFill>
                  <a:srgbClr val="C00000"/>
                </a:solidFill>
                <a:latin typeface="Gill Sans Light" pitchFamily="1" charset="0"/>
                <a:cs typeface="+mj-cs"/>
              </a:rPr>
              <a:t> </a:t>
            </a:r>
            <a:r>
              <a:rPr lang="en-US" b="1" dirty="0" smtClean="0">
                <a:solidFill>
                  <a:srgbClr val="C00000"/>
                </a:solidFill>
                <a:latin typeface="Gill Sans Light" pitchFamily="1" charset="0"/>
              </a:rPr>
              <a:t>PeopleSoft Project Update</a:t>
            </a:r>
            <a:endParaRPr lang="en-US" sz="4000" dirty="0">
              <a:solidFill>
                <a:srgbClr val="C00000"/>
              </a:solidFill>
              <a:latin typeface="Arial Unicode MS" pitchFamily="34" charset="-128"/>
              <a:cs typeface="+mj-cs"/>
            </a:endParaRPr>
          </a:p>
        </p:txBody>
      </p:sp>
      <p:sp>
        <p:nvSpPr>
          <p:cNvPr id="14339"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4100" name="Text Box 15"/>
          <p:cNvSpPr txBox="1">
            <a:spLocks noChangeArrowheads="1"/>
          </p:cNvSpPr>
          <p:nvPr/>
        </p:nvSpPr>
        <p:spPr bwMode="auto">
          <a:xfrm>
            <a:off x="508000" y="1765300"/>
            <a:ext cx="7924800" cy="1477328"/>
          </a:xfrm>
          <a:prstGeom prst="rect">
            <a:avLst/>
          </a:prstGeom>
          <a:noFill/>
          <a:ln w="9525">
            <a:noFill/>
            <a:miter lim="800000"/>
            <a:headEnd/>
            <a:tailEnd/>
          </a:ln>
        </p:spPr>
        <p:txBody>
          <a:bodyPr>
            <a:spAutoFit/>
          </a:bodyPr>
          <a:lstStyle/>
          <a:p>
            <a:pPr>
              <a:defRPr/>
            </a:pPr>
            <a:endParaRPr lang="en-US" sz="2400" dirty="0">
              <a:ea typeface="ＭＳ Ｐゴシック" pitchFamily="-106" charset="-128"/>
              <a:cs typeface="+mn-cs"/>
            </a:endParaRPr>
          </a:p>
          <a:p>
            <a:pPr marL="266700" indent="-266700" eaLnBrk="1" hangingPunct="1">
              <a:spcBef>
                <a:spcPct val="50000"/>
              </a:spcBef>
              <a:buFont typeface="Arial" pitchFamily="34" charset="0"/>
              <a:buAutoNum type="arabicPeriod"/>
              <a:defRPr/>
            </a:pPr>
            <a:endParaRPr lang="en-US" sz="2000" dirty="0">
              <a:solidFill>
                <a:srgbClr val="000000"/>
              </a:solidFill>
              <a:ea typeface="ＭＳ Ｐゴシック" pitchFamily="-106" charset="-128"/>
              <a:cs typeface="+mn-cs"/>
            </a:endParaRPr>
          </a:p>
          <a:p>
            <a:pPr marL="266700" indent="-266700" eaLnBrk="1" hangingPunct="1">
              <a:spcBef>
                <a:spcPct val="50000"/>
              </a:spcBef>
              <a:buFontTx/>
              <a:buNone/>
              <a:defRPr/>
            </a:pPr>
            <a:endParaRPr lang="en-US" sz="2400" dirty="0">
              <a:solidFill>
                <a:srgbClr val="000000"/>
              </a:solidFill>
              <a:ea typeface="ＭＳ Ｐゴシック" pitchFamily="-106" charset="-128"/>
              <a:cs typeface="+mn-cs"/>
            </a:endParaRPr>
          </a:p>
        </p:txBody>
      </p:sp>
      <p:sp>
        <p:nvSpPr>
          <p:cNvPr id="5" name="TextBox 4"/>
          <p:cNvSpPr txBox="1"/>
          <p:nvPr/>
        </p:nvSpPr>
        <p:spPr>
          <a:xfrm>
            <a:off x="469900" y="1041400"/>
            <a:ext cx="8585200" cy="5724644"/>
          </a:xfrm>
          <a:prstGeom prst="rect">
            <a:avLst/>
          </a:prstGeom>
          <a:noFill/>
        </p:spPr>
        <p:txBody>
          <a:bodyPr wrap="square" rtlCol="0">
            <a:spAutoFit/>
          </a:bodyPr>
          <a:lstStyle/>
          <a:p>
            <a:pPr>
              <a:buNone/>
            </a:pPr>
            <a:r>
              <a:rPr lang="en-US" sz="1800" dirty="0" smtClean="0"/>
              <a:t>What You Need to Do:</a:t>
            </a:r>
          </a:p>
          <a:p>
            <a:pPr>
              <a:buNone/>
            </a:pPr>
            <a:endParaRPr lang="en-US" sz="1800" b="1" dirty="0" smtClean="0"/>
          </a:p>
          <a:p>
            <a:pPr marL="342900" indent="-342900">
              <a:buAutoNum type="arabicPeriod"/>
            </a:pPr>
            <a:r>
              <a:rPr lang="en-US" sz="1800" b="1" dirty="0" smtClean="0"/>
              <a:t>Discuss with your manager and identify individuals for various roles. </a:t>
            </a:r>
          </a:p>
          <a:p>
            <a:pPr marL="342900" indent="-342900">
              <a:buAutoNum type="arabicPeriod"/>
            </a:pPr>
            <a:r>
              <a:rPr lang="en-US" sz="1800" b="1" dirty="0" smtClean="0"/>
              <a:t>Sign up on STARS in one of the following sections for the required training course: </a:t>
            </a:r>
            <a:r>
              <a:rPr lang="en-US" sz="1800" dirty="0" smtClean="0"/>
              <a:t>OPA-1011-080411</a:t>
            </a:r>
          </a:p>
          <a:p>
            <a:pPr>
              <a:buNone/>
            </a:pPr>
            <a:endParaRPr lang="en-US" sz="1800" dirty="0" smtClean="0"/>
          </a:p>
          <a:p>
            <a:pPr>
              <a:buNone/>
            </a:pPr>
            <a:r>
              <a:rPr lang="en-US" sz="1800" dirty="0" smtClean="0"/>
              <a:t>08/04/2011, 1:00 PM - 3:00 PM    Li Ka </a:t>
            </a:r>
            <a:r>
              <a:rPr lang="en-US" sz="1800" dirty="0" err="1" smtClean="0"/>
              <a:t>Shing</a:t>
            </a:r>
            <a:r>
              <a:rPr lang="en-US" sz="1800" dirty="0" smtClean="0"/>
              <a:t> Center, RM: LK120</a:t>
            </a:r>
          </a:p>
          <a:p>
            <a:pPr>
              <a:buNone/>
            </a:pPr>
            <a:r>
              <a:rPr lang="en-US" sz="1800" dirty="0" smtClean="0"/>
              <a:t>08/08/2011, 9:00 AM - 11:00 AM   Li Ka </a:t>
            </a:r>
            <a:r>
              <a:rPr lang="en-US" sz="1800" dirty="0" err="1" smtClean="0"/>
              <a:t>Shing</a:t>
            </a:r>
            <a:r>
              <a:rPr lang="en-US" sz="1800" dirty="0" smtClean="0"/>
              <a:t> Center, RM: LK120</a:t>
            </a:r>
          </a:p>
          <a:p>
            <a:pPr>
              <a:buNone/>
            </a:pPr>
            <a:r>
              <a:rPr lang="en-US" sz="1800" dirty="0" smtClean="0"/>
              <a:t>08/08/2011, 1:00 PM - 3:00 PM    Li Ka </a:t>
            </a:r>
            <a:r>
              <a:rPr lang="en-US" sz="1800" dirty="0" err="1" smtClean="0"/>
              <a:t>Shing</a:t>
            </a:r>
            <a:r>
              <a:rPr lang="en-US" sz="1800" dirty="0" smtClean="0"/>
              <a:t> Center, RM: LK120</a:t>
            </a:r>
          </a:p>
          <a:p>
            <a:pPr>
              <a:buNone/>
            </a:pPr>
            <a:r>
              <a:rPr lang="en-US" sz="1800" dirty="0" smtClean="0"/>
              <a:t>08/15/2011, 9:00 AM - 11:00 AM   Li Ka </a:t>
            </a:r>
            <a:r>
              <a:rPr lang="en-US" sz="1800" dirty="0" err="1" smtClean="0"/>
              <a:t>Shing</a:t>
            </a:r>
            <a:r>
              <a:rPr lang="en-US" sz="1800" dirty="0" smtClean="0"/>
              <a:t> Center, RM: LK120</a:t>
            </a:r>
          </a:p>
          <a:p>
            <a:pPr>
              <a:buNone/>
            </a:pPr>
            <a:r>
              <a:rPr lang="en-US" sz="1800" dirty="0" smtClean="0"/>
              <a:t>08/17/2011, 1:00 PM - 3:00 PM    Li Ka </a:t>
            </a:r>
            <a:r>
              <a:rPr lang="en-US" sz="1800" dirty="0" err="1" smtClean="0"/>
              <a:t>Shing</a:t>
            </a:r>
            <a:r>
              <a:rPr lang="en-US" sz="1800" dirty="0" smtClean="0"/>
              <a:t> Center, RM: LK120</a:t>
            </a:r>
          </a:p>
          <a:p>
            <a:pPr marL="342900" indent="-342900">
              <a:buNone/>
            </a:pPr>
            <a:endParaRPr lang="en-US" sz="1800" b="1" dirty="0" smtClean="0"/>
          </a:p>
          <a:p>
            <a:pPr marL="342900" indent="-342900">
              <a:buAutoNum type="arabicPeriod" startAt="3"/>
            </a:pPr>
            <a:r>
              <a:rPr lang="en-US" sz="1800" b="1" dirty="0" smtClean="0"/>
              <a:t>Submit security requests via </a:t>
            </a:r>
            <a:r>
              <a:rPr lang="en-US" sz="1800" b="1" dirty="0" err="1" smtClean="0"/>
              <a:t>HelpSU</a:t>
            </a:r>
            <a:r>
              <a:rPr lang="en-US" sz="1800" b="1" dirty="0" smtClean="0"/>
              <a:t> on the Project webpage. </a:t>
            </a:r>
          </a:p>
          <a:p>
            <a:pPr marL="342900" indent="-342900">
              <a:buAutoNum type="arabicPeriod" startAt="3"/>
            </a:pPr>
            <a:endParaRPr lang="en-US" sz="1800" b="1" dirty="0" smtClean="0"/>
          </a:p>
          <a:p>
            <a:pPr marL="342900" indent="-342900">
              <a:buNone/>
            </a:pPr>
            <a:r>
              <a:rPr lang="en-US" sz="1600" b="1" dirty="0" smtClean="0"/>
              <a:t>No paper submissions of appointment-related transactions will be possible after August 12, 2011. Additional training may be scheduled in September</a:t>
            </a:r>
            <a:r>
              <a:rPr lang="en-US" sz="1800" b="1" dirty="0" smtClean="0"/>
              <a:t>.</a:t>
            </a:r>
          </a:p>
          <a:p>
            <a:pPr>
              <a:buNone/>
            </a:pPr>
            <a:endParaRPr lang="en-US" sz="28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123825" y="192088"/>
            <a:ext cx="8834438" cy="762000"/>
          </a:xfrm>
          <a:prstGeom prst="rect">
            <a:avLst/>
          </a:prstGeom>
          <a:ln>
            <a:miter lim="800000"/>
            <a:headEnd/>
            <a:tailEnd/>
          </a:ln>
        </p:spPr>
        <p:txBody>
          <a:bodyPr anchor="b"/>
          <a:lstStyle/>
          <a:p>
            <a:pPr algn="l" eaLnBrk="1" hangingPunct="1">
              <a:defRPr/>
            </a:pPr>
            <a:r>
              <a:rPr lang="en-US" sz="4000" b="1" dirty="0" smtClean="0">
                <a:solidFill>
                  <a:srgbClr val="C00000"/>
                </a:solidFill>
                <a:latin typeface="Gill Sans Light" pitchFamily="1" charset="0"/>
                <a:cs typeface="+mj-cs"/>
              </a:rPr>
              <a:t>     Open Forum</a:t>
            </a:r>
            <a:endParaRPr lang="en-US" sz="4000" dirty="0">
              <a:solidFill>
                <a:srgbClr val="C00000"/>
              </a:solidFill>
              <a:latin typeface="Arial Unicode MS" pitchFamily="34" charset="-128"/>
              <a:cs typeface="+mj-cs"/>
            </a:endParaRPr>
          </a:p>
        </p:txBody>
      </p:sp>
      <p:sp>
        <p:nvSpPr>
          <p:cNvPr id="15363"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15364" name="TextBox 3"/>
          <p:cNvSpPr txBox="1">
            <a:spLocks noChangeArrowheads="1"/>
          </p:cNvSpPr>
          <p:nvPr/>
        </p:nvSpPr>
        <p:spPr bwMode="auto">
          <a:xfrm>
            <a:off x="546100" y="1549400"/>
            <a:ext cx="8147050" cy="4376738"/>
          </a:xfrm>
          <a:prstGeom prst="rect">
            <a:avLst/>
          </a:prstGeom>
          <a:noFill/>
          <a:ln w="9525">
            <a:noFill/>
            <a:miter lim="800000"/>
            <a:headEnd/>
            <a:tailEnd/>
          </a:ln>
        </p:spPr>
        <p:txBody>
          <a:bodyPr>
            <a:spAutoFit/>
          </a:bodyPr>
          <a:lstStyle/>
          <a:p>
            <a:pPr algn="ctr">
              <a:buFont typeface="Arial" pitchFamily="34" charset="0"/>
              <a:buNone/>
            </a:pPr>
            <a:r>
              <a:rPr lang="en-US" sz="4800" b="1">
                <a:latin typeface="Book Antiqua" pitchFamily="18" charset="0"/>
              </a:rPr>
              <a:t>Questions?</a:t>
            </a:r>
          </a:p>
          <a:p>
            <a:pPr algn="ctr">
              <a:buFont typeface="Arial" pitchFamily="34" charset="0"/>
              <a:buNone/>
            </a:pPr>
            <a:r>
              <a:rPr lang="en-US" sz="4800" b="1">
                <a:latin typeface="Book Antiqua" pitchFamily="18" charset="0"/>
              </a:rPr>
              <a:t>---------------------------------------</a:t>
            </a:r>
          </a:p>
          <a:p>
            <a:pPr algn="ctr">
              <a:buFont typeface="Arial" pitchFamily="34" charset="0"/>
              <a:buNone/>
            </a:pPr>
            <a:r>
              <a:rPr lang="en-US" sz="4800" b="1">
                <a:latin typeface="Book Antiqua" pitchFamily="18" charset="0"/>
              </a:rPr>
              <a:t>AskJane.stanford.edu</a:t>
            </a:r>
          </a:p>
          <a:p>
            <a:pPr algn="ctr">
              <a:buFont typeface="Arial" pitchFamily="34" charset="0"/>
              <a:buNone/>
            </a:pPr>
            <a:endParaRPr lang="en-US" sz="4800" b="1">
              <a:latin typeface="Book Antiqua" pitchFamily="18" charset="0"/>
            </a:endParaRPr>
          </a:p>
          <a:p>
            <a:pPr algn="ctr">
              <a:buFont typeface="Arial" pitchFamily="34" charset="0"/>
              <a:buNone/>
            </a:pPr>
            <a:r>
              <a:rPr lang="en-US" sz="4800" b="1">
                <a:latin typeface="Book Antiqua" pitchFamily="18" charset="0"/>
              </a:rPr>
              <a:t>HelpSU.stanford.edu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algn="l" eaLnBrk="1" hangingPunct="1">
              <a:defRPr/>
            </a:pPr>
            <a:r>
              <a:rPr lang="en-US" b="1" dirty="0" smtClean="0">
                <a:solidFill>
                  <a:srgbClr val="C00000"/>
                </a:solidFill>
                <a:latin typeface="Gill Sans Light" pitchFamily="1" charset="0"/>
                <a:cs typeface="+mj-cs"/>
              </a:rPr>
              <a:t>     Agenda</a:t>
            </a:r>
            <a:endParaRPr lang="en-US" sz="4000" dirty="0">
              <a:solidFill>
                <a:srgbClr val="C00000"/>
              </a:solidFill>
              <a:latin typeface="Arial Unicode MS" pitchFamily="34" charset="-128"/>
              <a:cs typeface="+mj-cs"/>
            </a:endParaRPr>
          </a:p>
        </p:txBody>
      </p:sp>
      <p:sp>
        <p:nvSpPr>
          <p:cNvPr id="4099"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4100" name="Text Box 15"/>
          <p:cNvSpPr txBox="1">
            <a:spLocks noChangeArrowheads="1"/>
          </p:cNvSpPr>
          <p:nvPr/>
        </p:nvSpPr>
        <p:spPr bwMode="auto">
          <a:xfrm>
            <a:off x="346075" y="1155701"/>
            <a:ext cx="8493125" cy="4659737"/>
          </a:xfrm>
          <a:prstGeom prst="rect">
            <a:avLst/>
          </a:prstGeom>
          <a:noFill/>
          <a:ln w="9525">
            <a:noFill/>
            <a:miter lim="800000"/>
            <a:headEnd/>
            <a:tailEnd/>
          </a:ln>
        </p:spPr>
        <p:txBody>
          <a:bodyPr wrap="square">
            <a:spAutoFit/>
          </a:bodyPr>
          <a:lstStyle/>
          <a:p>
            <a:pPr marL="514350" indent="-514350">
              <a:buFont typeface="+mj-lt"/>
              <a:buAutoNum type="arabicPeriod"/>
            </a:pPr>
            <a:r>
              <a:rPr lang="en-US" sz="2800" dirty="0" smtClean="0"/>
              <a:t> New Staff Introductions</a:t>
            </a:r>
          </a:p>
          <a:p>
            <a:pPr marL="514350" indent="-514350">
              <a:buFont typeface="+mj-lt"/>
              <a:buAutoNum type="arabicPeriod"/>
            </a:pPr>
            <a:r>
              <a:rPr lang="en-US" sz="2800" dirty="0" smtClean="0"/>
              <a:t>Summer Programming Updates</a:t>
            </a:r>
            <a:endParaRPr lang="en-US" sz="2400" dirty="0" smtClean="0">
              <a:solidFill>
                <a:srgbClr val="000000"/>
              </a:solidFill>
            </a:endParaRPr>
          </a:p>
          <a:p>
            <a:pPr marL="514350" indent="-514350">
              <a:buFont typeface="+mj-lt"/>
              <a:buAutoNum type="arabicPeriod"/>
            </a:pPr>
            <a:r>
              <a:rPr lang="en-US" sz="2800" dirty="0" smtClean="0"/>
              <a:t>CB </a:t>
            </a:r>
            <a:r>
              <a:rPr lang="en-US" sz="2800" dirty="0"/>
              <a:t>change in cycle </a:t>
            </a:r>
            <a:r>
              <a:rPr lang="en-US" sz="2800" dirty="0" smtClean="0"/>
              <a:t>timing</a:t>
            </a:r>
            <a:endParaRPr lang="en-US" sz="2800" dirty="0"/>
          </a:p>
          <a:p>
            <a:pPr marL="514350" indent="-514350">
              <a:buFont typeface="+mj-lt"/>
              <a:buAutoNum type="arabicPeriod"/>
            </a:pPr>
            <a:r>
              <a:rPr lang="en-US" sz="2800" dirty="0" smtClean="0"/>
              <a:t> Policy Updates</a:t>
            </a:r>
          </a:p>
          <a:p>
            <a:pPr marL="971550" lvl="1" indent="-514350">
              <a:buFont typeface="+mj-lt"/>
              <a:buAutoNum type="alphaLcPeriod"/>
            </a:pPr>
            <a:r>
              <a:rPr lang="en-US" sz="2800" dirty="0" smtClean="0"/>
              <a:t>Exceptions – Term limit</a:t>
            </a:r>
          </a:p>
          <a:p>
            <a:pPr marL="971550" lvl="1" indent="-514350">
              <a:buFont typeface="+mj-lt"/>
              <a:buAutoNum type="alphaLcPeriod"/>
            </a:pPr>
            <a:r>
              <a:rPr lang="en-US" sz="2800" dirty="0" smtClean="0"/>
              <a:t>Concurrent Clinical Instructor (C/E) Positions</a:t>
            </a:r>
          </a:p>
          <a:p>
            <a:pPr marL="514350" indent="-514350">
              <a:buFont typeface="+mj-lt"/>
              <a:buAutoNum type="arabicPeriod"/>
            </a:pPr>
            <a:r>
              <a:rPr lang="en-US" sz="2800" dirty="0" smtClean="0"/>
              <a:t>Ask Jane</a:t>
            </a:r>
          </a:p>
          <a:p>
            <a:pPr marL="514350" indent="-514350">
              <a:buFont typeface="+mj-lt"/>
              <a:buAutoNum type="arabicPeriod"/>
            </a:pPr>
            <a:r>
              <a:rPr lang="en-US" sz="2800" dirty="0" err="1" smtClean="0"/>
              <a:t>HelpSU</a:t>
            </a:r>
            <a:r>
              <a:rPr lang="en-US" sz="2800" dirty="0" smtClean="0"/>
              <a:t> Reminder</a:t>
            </a:r>
          </a:p>
          <a:p>
            <a:pPr marL="514350" indent="-514350">
              <a:buFont typeface="+mj-lt"/>
              <a:buAutoNum type="arabicPeriod"/>
            </a:pPr>
            <a:r>
              <a:rPr lang="en-US" sz="2800" dirty="0" smtClean="0"/>
              <a:t>PeopleSoft Project</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eaLnBrk="1" hangingPunct="1">
              <a:defRPr/>
            </a:pPr>
            <a:r>
              <a:rPr lang="en-US" b="1" dirty="0" smtClean="0">
                <a:solidFill>
                  <a:srgbClr val="C00000"/>
                </a:solidFill>
                <a:latin typeface="Gill Sans Light" pitchFamily="1" charset="0"/>
                <a:cs typeface="+mj-cs"/>
              </a:rPr>
              <a:t> </a:t>
            </a:r>
            <a:r>
              <a:rPr lang="en-US" b="1" dirty="0" smtClean="0">
                <a:solidFill>
                  <a:srgbClr val="C00000"/>
                </a:solidFill>
                <a:latin typeface="Gill Sans Light"/>
              </a:rPr>
              <a:t>New Staff Introductions</a:t>
            </a:r>
            <a:endParaRPr lang="en-US" sz="4000" b="1" dirty="0">
              <a:solidFill>
                <a:srgbClr val="C00000"/>
              </a:solidFill>
              <a:latin typeface="Gill Sans Light"/>
              <a:cs typeface="+mj-cs"/>
            </a:endParaRPr>
          </a:p>
        </p:txBody>
      </p:sp>
      <p:sp>
        <p:nvSpPr>
          <p:cNvPr id="14339"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4100" name="Text Box 15"/>
          <p:cNvSpPr txBox="1">
            <a:spLocks noChangeArrowheads="1"/>
          </p:cNvSpPr>
          <p:nvPr/>
        </p:nvSpPr>
        <p:spPr bwMode="auto">
          <a:xfrm>
            <a:off x="508000" y="1816100"/>
            <a:ext cx="7924800" cy="1477328"/>
          </a:xfrm>
          <a:prstGeom prst="rect">
            <a:avLst/>
          </a:prstGeom>
          <a:noFill/>
          <a:ln w="9525">
            <a:noFill/>
            <a:miter lim="800000"/>
            <a:headEnd/>
            <a:tailEnd/>
          </a:ln>
        </p:spPr>
        <p:txBody>
          <a:bodyPr>
            <a:spAutoFit/>
          </a:bodyPr>
          <a:lstStyle/>
          <a:p>
            <a:pPr>
              <a:defRPr/>
            </a:pPr>
            <a:endParaRPr lang="en-US" sz="2400" dirty="0">
              <a:ea typeface="ＭＳ Ｐゴシック" pitchFamily="-106" charset="-128"/>
              <a:cs typeface="+mn-cs"/>
            </a:endParaRPr>
          </a:p>
          <a:p>
            <a:pPr marL="266700" indent="-266700" eaLnBrk="1" hangingPunct="1">
              <a:spcBef>
                <a:spcPct val="50000"/>
              </a:spcBef>
              <a:buFont typeface="Arial" pitchFamily="34" charset="0"/>
              <a:buAutoNum type="arabicPeriod"/>
              <a:defRPr/>
            </a:pPr>
            <a:endParaRPr lang="en-US" sz="2000" dirty="0">
              <a:solidFill>
                <a:srgbClr val="000000"/>
              </a:solidFill>
              <a:ea typeface="ＭＳ Ｐゴシック" pitchFamily="-106" charset="-128"/>
              <a:cs typeface="+mn-cs"/>
            </a:endParaRPr>
          </a:p>
          <a:p>
            <a:pPr marL="266700" indent="-266700" eaLnBrk="1" hangingPunct="1">
              <a:spcBef>
                <a:spcPct val="50000"/>
              </a:spcBef>
              <a:buFontTx/>
              <a:buNone/>
              <a:defRPr/>
            </a:pPr>
            <a:endParaRPr lang="en-US" sz="2400" dirty="0">
              <a:solidFill>
                <a:srgbClr val="000000"/>
              </a:solidFill>
              <a:ea typeface="ＭＳ Ｐゴシック" pitchFamily="-106" charset="-128"/>
              <a:cs typeface="+mn-cs"/>
            </a:endParaRPr>
          </a:p>
        </p:txBody>
      </p:sp>
      <p:sp>
        <p:nvSpPr>
          <p:cNvPr id="5" name="TextBox 4"/>
          <p:cNvSpPr txBox="1"/>
          <p:nvPr/>
        </p:nvSpPr>
        <p:spPr>
          <a:xfrm>
            <a:off x="444500" y="1168400"/>
            <a:ext cx="8369300" cy="4745915"/>
          </a:xfrm>
          <a:prstGeom prst="rect">
            <a:avLst/>
          </a:prstGeom>
          <a:noFill/>
        </p:spPr>
        <p:txBody>
          <a:bodyPr wrap="square" rtlCol="0">
            <a:spAutoFit/>
          </a:bodyPr>
          <a:lstStyle/>
          <a:p>
            <a:r>
              <a:rPr lang="en-US" sz="2400" dirty="0" smtClean="0"/>
              <a:t>Annelies Ransome, Associate Director for Administration</a:t>
            </a:r>
          </a:p>
          <a:p>
            <a:pPr lvl="1"/>
            <a:r>
              <a:rPr lang="en-US" sz="2400" dirty="0" smtClean="0"/>
              <a:t> PeopleSoft and Other Systems Liaison and   Management within OPA</a:t>
            </a:r>
          </a:p>
          <a:p>
            <a:pPr lvl="1"/>
            <a:r>
              <a:rPr lang="en-US" sz="2400" dirty="0" smtClean="0"/>
              <a:t> Oversee the day-to-day administration of OPA</a:t>
            </a:r>
          </a:p>
          <a:p>
            <a:pPr lvl="1"/>
            <a:r>
              <a:rPr lang="en-US" sz="2400" dirty="0" smtClean="0"/>
              <a:t> Campus-wide policy and procedures communications and training</a:t>
            </a:r>
          </a:p>
          <a:p>
            <a:pPr lvl="1"/>
            <a:endParaRPr lang="en-US" sz="2400" dirty="0" smtClean="0"/>
          </a:p>
          <a:p>
            <a:r>
              <a:rPr lang="en-US" sz="2400" dirty="0" smtClean="0"/>
              <a:t>Beth Leman, Associate Director for Programs</a:t>
            </a:r>
          </a:p>
          <a:p>
            <a:pPr lvl="1"/>
            <a:r>
              <a:rPr lang="en-US" sz="2400" dirty="0" smtClean="0"/>
              <a:t> Educational Programs</a:t>
            </a:r>
          </a:p>
          <a:p>
            <a:pPr lvl="1"/>
            <a:r>
              <a:rPr lang="en-US" sz="2400" dirty="0" smtClean="0"/>
              <a:t> Postdoc Workshops and Courses</a:t>
            </a:r>
          </a:p>
          <a:p>
            <a:pPr lvl="1"/>
            <a:r>
              <a:rPr lang="en-US" sz="2400" dirty="0" smtClean="0"/>
              <a:t> Student Life Programming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123825" y="192088"/>
            <a:ext cx="8834438" cy="762000"/>
          </a:xfrm>
          <a:prstGeom prst="rect">
            <a:avLst/>
          </a:prstGeom>
          <a:ln>
            <a:miter lim="800000"/>
            <a:headEnd/>
            <a:tailEnd/>
          </a:ln>
        </p:spPr>
        <p:txBody>
          <a:bodyPr anchor="b"/>
          <a:lstStyle/>
          <a:p>
            <a:pPr algn="l" eaLnBrk="1" hangingPunct="1">
              <a:defRPr/>
            </a:pPr>
            <a:r>
              <a:rPr lang="en-US" sz="4000" b="1" dirty="0" smtClean="0">
                <a:solidFill>
                  <a:srgbClr val="C00000"/>
                </a:solidFill>
                <a:latin typeface="Gill Sans Light" pitchFamily="1" charset="0"/>
                <a:cs typeface="+mj-cs"/>
              </a:rPr>
              <a:t>     Summer 2011 Programs</a:t>
            </a:r>
            <a:endParaRPr lang="en-US" sz="4000" dirty="0">
              <a:solidFill>
                <a:srgbClr val="C00000"/>
              </a:solidFill>
              <a:latin typeface="Arial Unicode MS" pitchFamily="34" charset="-128"/>
              <a:cs typeface="+mj-cs"/>
            </a:endParaRPr>
          </a:p>
        </p:txBody>
      </p:sp>
      <p:sp>
        <p:nvSpPr>
          <p:cNvPr id="15363"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15364" name="TextBox 3"/>
          <p:cNvSpPr txBox="1">
            <a:spLocks noChangeArrowheads="1"/>
          </p:cNvSpPr>
          <p:nvPr/>
        </p:nvSpPr>
        <p:spPr bwMode="auto">
          <a:xfrm>
            <a:off x="355600" y="1003300"/>
            <a:ext cx="8788400" cy="5589222"/>
          </a:xfrm>
          <a:prstGeom prst="rect">
            <a:avLst/>
          </a:prstGeom>
          <a:noFill/>
          <a:ln w="9525">
            <a:noFill/>
            <a:miter lim="800000"/>
            <a:headEnd/>
            <a:tailEnd/>
          </a:ln>
        </p:spPr>
        <p:txBody>
          <a:bodyPr wrap="square">
            <a:spAutoFit/>
          </a:bodyPr>
          <a:lstStyle/>
          <a:p>
            <a:pPr>
              <a:spcBef>
                <a:spcPts val="0"/>
              </a:spcBef>
              <a:buNone/>
            </a:pPr>
            <a:r>
              <a:rPr lang="en-US" sz="1600" b="1" dirty="0" smtClean="0">
                <a:latin typeface="+mn-lt"/>
              </a:rPr>
              <a:t>Emergency Grant-in-Aid Fund 2011</a:t>
            </a:r>
            <a:endParaRPr lang="en-US" sz="1600" dirty="0" smtClean="0">
              <a:latin typeface="+mn-lt"/>
            </a:endParaRPr>
          </a:p>
          <a:p>
            <a:pPr>
              <a:spcBef>
                <a:spcPts val="0"/>
              </a:spcBef>
              <a:buNone/>
            </a:pPr>
            <a:r>
              <a:rPr lang="en-US" dirty="0" smtClean="0">
                <a:latin typeface="+mn-lt"/>
              </a:rPr>
              <a:t>Application Deadline – Wednesday, July 27</a:t>
            </a:r>
            <a:r>
              <a:rPr lang="en-US" baseline="30000" dirty="0" smtClean="0">
                <a:latin typeface="+mn-lt"/>
              </a:rPr>
              <a:t>th</a:t>
            </a:r>
            <a:r>
              <a:rPr lang="en-US" dirty="0" smtClean="0">
                <a:latin typeface="+mn-lt"/>
              </a:rPr>
              <a:t> </a:t>
            </a:r>
          </a:p>
          <a:p>
            <a:pPr>
              <a:spcBef>
                <a:spcPts val="0"/>
              </a:spcBef>
              <a:buNone/>
            </a:pPr>
            <a:r>
              <a:rPr lang="en-US" dirty="0" smtClean="0">
                <a:latin typeface="+mn-lt"/>
              </a:rPr>
              <a:t>Notification Date: Monday, August 8</a:t>
            </a:r>
            <a:r>
              <a:rPr lang="en-US" baseline="30000" dirty="0" smtClean="0">
                <a:latin typeface="+mn-lt"/>
              </a:rPr>
              <a:t>th</a:t>
            </a:r>
            <a:r>
              <a:rPr lang="en-US" dirty="0" smtClean="0">
                <a:latin typeface="+mn-lt"/>
              </a:rPr>
              <a:t> </a:t>
            </a:r>
          </a:p>
          <a:p>
            <a:pPr>
              <a:spcBef>
                <a:spcPts val="0"/>
              </a:spcBef>
              <a:buNone/>
            </a:pPr>
            <a:r>
              <a:rPr lang="en-US" u="sng" dirty="0" smtClean="0">
                <a:latin typeface="+mn-lt"/>
              </a:rPr>
              <a:t>Description</a:t>
            </a:r>
            <a:r>
              <a:rPr lang="en-US" dirty="0" smtClean="0">
                <a:latin typeface="+mn-lt"/>
              </a:rPr>
              <a:t>:  To help postdoctoral scholars who have significant financial difficulty paying for their family’s health care premiums in 2011</a:t>
            </a:r>
          </a:p>
          <a:p>
            <a:pPr>
              <a:spcBef>
                <a:spcPts val="0"/>
              </a:spcBef>
              <a:buNone/>
            </a:pPr>
            <a:endParaRPr lang="en-US" dirty="0" smtClean="0">
              <a:latin typeface="+mn-lt"/>
            </a:endParaRPr>
          </a:p>
          <a:p>
            <a:pPr>
              <a:spcBef>
                <a:spcPts val="0"/>
              </a:spcBef>
              <a:buNone/>
            </a:pPr>
            <a:r>
              <a:rPr lang="en-US" sz="1600" b="1" dirty="0" smtClean="0">
                <a:latin typeface="+mn-lt"/>
              </a:rPr>
              <a:t>Mentoring in Research</a:t>
            </a:r>
            <a:endParaRPr lang="en-US" sz="1600" dirty="0" smtClean="0">
              <a:latin typeface="+mn-lt"/>
            </a:endParaRPr>
          </a:p>
          <a:p>
            <a:pPr>
              <a:spcBef>
                <a:spcPts val="0"/>
              </a:spcBef>
              <a:buNone/>
            </a:pPr>
            <a:r>
              <a:rPr lang="en-US" dirty="0" smtClean="0">
                <a:latin typeface="+mn-lt"/>
              </a:rPr>
              <a:t>9:00AM-12:00PM</a:t>
            </a:r>
          </a:p>
          <a:p>
            <a:pPr>
              <a:spcBef>
                <a:spcPts val="0"/>
              </a:spcBef>
              <a:buNone/>
            </a:pPr>
            <a:r>
              <a:rPr lang="en-US" dirty="0" smtClean="0">
                <a:latin typeface="+mn-lt"/>
              </a:rPr>
              <a:t>Friday, July 22</a:t>
            </a:r>
            <a:r>
              <a:rPr lang="en-US" baseline="30000" dirty="0" smtClean="0">
                <a:latin typeface="+mn-lt"/>
              </a:rPr>
              <a:t>nd</a:t>
            </a:r>
            <a:r>
              <a:rPr lang="en-US" dirty="0" smtClean="0">
                <a:latin typeface="+mn-lt"/>
              </a:rPr>
              <a:t> &amp; 29</a:t>
            </a:r>
            <a:r>
              <a:rPr lang="en-US" baseline="30000" dirty="0" smtClean="0">
                <a:latin typeface="+mn-lt"/>
              </a:rPr>
              <a:t>th</a:t>
            </a:r>
            <a:r>
              <a:rPr lang="en-US" dirty="0" smtClean="0">
                <a:latin typeface="+mn-lt"/>
              </a:rPr>
              <a:t> </a:t>
            </a:r>
          </a:p>
          <a:p>
            <a:pPr>
              <a:spcBef>
                <a:spcPts val="0"/>
              </a:spcBef>
              <a:buNone/>
            </a:pPr>
            <a:r>
              <a:rPr lang="en-US" dirty="0" smtClean="0">
                <a:latin typeface="+mn-lt"/>
              </a:rPr>
              <a:t>Clark Center, S362</a:t>
            </a:r>
          </a:p>
          <a:p>
            <a:pPr>
              <a:spcBef>
                <a:spcPts val="0"/>
              </a:spcBef>
              <a:buNone/>
            </a:pPr>
            <a:r>
              <a:rPr lang="en-US" u="sng" dirty="0" smtClean="0">
                <a:latin typeface="+mn-lt"/>
              </a:rPr>
              <a:t>Instructors</a:t>
            </a:r>
            <a:r>
              <a:rPr lang="en-US" dirty="0" smtClean="0">
                <a:latin typeface="+mn-lt"/>
              </a:rPr>
              <a:t>:  </a:t>
            </a:r>
            <a:r>
              <a:rPr lang="en-US" i="1" dirty="0" err="1" smtClean="0">
                <a:latin typeface="+mn-lt"/>
              </a:rPr>
              <a:t>Sofie</a:t>
            </a:r>
            <a:r>
              <a:rPr lang="en-US" i="1" dirty="0" smtClean="0">
                <a:latin typeface="+mn-lt"/>
              </a:rPr>
              <a:t> R </a:t>
            </a:r>
            <a:r>
              <a:rPr lang="en-US" i="1" dirty="0" err="1" smtClean="0">
                <a:latin typeface="+mn-lt"/>
              </a:rPr>
              <a:t>Kleppner</a:t>
            </a:r>
            <a:r>
              <a:rPr lang="en-US" i="1" dirty="0" smtClean="0">
                <a:latin typeface="+mn-lt"/>
              </a:rPr>
              <a:t>, PhD</a:t>
            </a:r>
            <a:r>
              <a:rPr lang="en-US" dirty="0" smtClean="0">
                <a:latin typeface="+mn-lt"/>
              </a:rPr>
              <a:t>, is the Academic and Research Program Officer for the Stanford Cardiovascular Institute and Emily Lilo</a:t>
            </a:r>
            <a:r>
              <a:rPr lang="en-US" i="1" dirty="0" smtClean="0">
                <a:latin typeface="+mn-lt"/>
              </a:rPr>
              <a:t> Emily A. Lilo, MPH,</a:t>
            </a:r>
            <a:r>
              <a:rPr lang="en-US" dirty="0" smtClean="0">
                <a:latin typeface="+mn-lt"/>
              </a:rPr>
              <a:t> is Program Manager with CHP/PCOR</a:t>
            </a:r>
          </a:p>
          <a:p>
            <a:pPr>
              <a:spcBef>
                <a:spcPts val="0"/>
              </a:spcBef>
              <a:buNone/>
            </a:pPr>
            <a:r>
              <a:rPr lang="en-US" u="sng" dirty="0" smtClean="0">
                <a:latin typeface="+mn-lt"/>
              </a:rPr>
              <a:t>Description</a:t>
            </a:r>
            <a:r>
              <a:rPr lang="en-US" dirty="0" smtClean="0">
                <a:latin typeface="+mn-lt"/>
              </a:rPr>
              <a:t>:  Postdoctoral Scholars who work or anticipate to work with undergraduate and graduate students and who would like to assess their competencies and build their skills as mentors.</a:t>
            </a:r>
          </a:p>
          <a:p>
            <a:pPr>
              <a:spcBef>
                <a:spcPts val="0"/>
              </a:spcBef>
              <a:buNone/>
            </a:pPr>
            <a:endParaRPr lang="en-US" b="1" dirty="0" smtClean="0">
              <a:latin typeface="+mn-lt"/>
            </a:endParaRPr>
          </a:p>
          <a:p>
            <a:pPr>
              <a:spcBef>
                <a:spcPts val="0"/>
              </a:spcBef>
              <a:buNone/>
            </a:pPr>
            <a:r>
              <a:rPr lang="en-US" sz="1600" b="1" dirty="0" smtClean="0"/>
              <a:t>Academic and Professional Writing for </a:t>
            </a:r>
            <a:r>
              <a:rPr lang="en-US" sz="1600" b="1" dirty="0" err="1" smtClean="0"/>
              <a:t>Postdocs</a:t>
            </a:r>
            <a:r>
              <a:rPr lang="en-US" sz="1600" b="1" dirty="0" smtClean="0"/>
              <a:t> (Non-Native Speakers): Starting Well</a:t>
            </a:r>
          </a:p>
          <a:p>
            <a:pPr>
              <a:spcBef>
                <a:spcPts val="0"/>
              </a:spcBef>
              <a:buNone/>
            </a:pPr>
            <a:r>
              <a:rPr lang="en-US" sz="1600" b="1" dirty="0" smtClean="0">
                <a:latin typeface="+mn-lt"/>
              </a:rPr>
              <a:t>Mini Intensive Course</a:t>
            </a:r>
            <a:endParaRPr lang="en-US" sz="1600" dirty="0" smtClean="0">
              <a:latin typeface="+mn-lt"/>
            </a:endParaRPr>
          </a:p>
          <a:p>
            <a:pPr>
              <a:spcBef>
                <a:spcPts val="0"/>
              </a:spcBef>
              <a:buNone/>
            </a:pPr>
            <a:r>
              <a:rPr lang="en-US" dirty="0" smtClean="0">
                <a:latin typeface="+mn-lt"/>
              </a:rPr>
              <a:t>10:00am-12:00pm</a:t>
            </a:r>
          </a:p>
          <a:p>
            <a:pPr>
              <a:spcBef>
                <a:spcPts val="0"/>
              </a:spcBef>
              <a:buNone/>
            </a:pPr>
            <a:r>
              <a:rPr lang="en-US" dirty="0" smtClean="0">
                <a:latin typeface="+mn-lt"/>
              </a:rPr>
              <a:t>Session 1:  August 5, 8 &amp; 10 OR Session 2:  August 26, 29 &amp; 31</a:t>
            </a:r>
          </a:p>
          <a:p>
            <a:pPr>
              <a:spcBef>
                <a:spcPts val="0"/>
              </a:spcBef>
              <a:buNone/>
            </a:pPr>
            <a:r>
              <a:rPr lang="en-US" dirty="0" smtClean="0">
                <a:latin typeface="+mn-lt"/>
              </a:rPr>
              <a:t>Location: TBD</a:t>
            </a:r>
          </a:p>
          <a:p>
            <a:pPr>
              <a:spcBef>
                <a:spcPts val="0"/>
              </a:spcBef>
              <a:buNone/>
            </a:pPr>
            <a:r>
              <a:rPr lang="en-US" u="sng" dirty="0" smtClean="0">
                <a:latin typeface="+mn-lt"/>
              </a:rPr>
              <a:t>Instructor</a:t>
            </a:r>
            <a:r>
              <a:rPr lang="en-US" dirty="0" smtClean="0">
                <a:latin typeface="+mn-lt"/>
              </a:rPr>
              <a:t>:  Phil Hubbard, Director and Senior Lecturer, English for Foreign Students</a:t>
            </a:r>
          </a:p>
          <a:p>
            <a:pPr>
              <a:spcBef>
                <a:spcPts val="0"/>
              </a:spcBef>
              <a:buNone/>
            </a:pPr>
            <a:r>
              <a:rPr lang="en-US" u="sng" dirty="0" smtClean="0">
                <a:latin typeface="+mn-lt"/>
              </a:rPr>
              <a:t>Description</a:t>
            </a:r>
            <a:r>
              <a:rPr lang="en-US" dirty="0" smtClean="0">
                <a:latin typeface="+mn-lt"/>
              </a:rPr>
              <a:t>:  This workshop focuses on the two parts of a research paper that most determine a reader’s initial response to it: the abstract and introduction.  Includes: examples brought in by the instructor, abstracts brought in by participants for peer review, and one individual tutorial meeting. </a:t>
            </a:r>
            <a:endParaRPr lang="en-US" sz="4800" b="1" dirty="0">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123825" y="192088"/>
            <a:ext cx="8834438" cy="762000"/>
          </a:xfrm>
          <a:prstGeom prst="rect">
            <a:avLst/>
          </a:prstGeom>
          <a:ln>
            <a:miter lim="800000"/>
            <a:headEnd/>
            <a:tailEnd/>
          </a:ln>
        </p:spPr>
        <p:txBody>
          <a:bodyPr anchor="b"/>
          <a:lstStyle/>
          <a:p>
            <a:pPr algn="l" eaLnBrk="1" hangingPunct="1">
              <a:defRPr/>
            </a:pPr>
            <a:r>
              <a:rPr lang="en-US" sz="4000" b="1" dirty="0" smtClean="0">
                <a:solidFill>
                  <a:srgbClr val="C00000"/>
                </a:solidFill>
                <a:latin typeface="Gill Sans Light" pitchFamily="1" charset="0"/>
                <a:cs typeface="+mj-cs"/>
              </a:rPr>
              <a:t>     Summer 2011 Programs (cont.)</a:t>
            </a:r>
            <a:endParaRPr lang="en-US" sz="4000" dirty="0">
              <a:solidFill>
                <a:srgbClr val="C00000"/>
              </a:solidFill>
              <a:latin typeface="Arial Unicode MS" pitchFamily="34" charset="-128"/>
              <a:cs typeface="+mj-cs"/>
            </a:endParaRPr>
          </a:p>
        </p:txBody>
      </p:sp>
      <p:sp>
        <p:nvSpPr>
          <p:cNvPr id="15363"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15364" name="TextBox 3"/>
          <p:cNvSpPr txBox="1">
            <a:spLocks noChangeArrowheads="1"/>
          </p:cNvSpPr>
          <p:nvPr/>
        </p:nvSpPr>
        <p:spPr bwMode="auto">
          <a:xfrm>
            <a:off x="152400" y="1155700"/>
            <a:ext cx="8826500" cy="6444841"/>
          </a:xfrm>
          <a:prstGeom prst="rect">
            <a:avLst/>
          </a:prstGeom>
          <a:noFill/>
          <a:ln w="9525">
            <a:noFill/>
            <a:miter lim="800000"/>
            <a:headEnd/>
            <a:tailEnd/>
          </a:ln>
        </p:spPr>
        <p:txBody>
          <a:bodyPr wrap="square">
            <a:spAutoFit/>
          </a:bodyPr>
          <a:lstStyle/>
          <a:p>
            <a:pPr>
              <a:spcBef>
                <a:spcPts val="0"/>
              </a:spcBef>
              <a:buNone/>
            </a:pPr>
            <a:r>
              <a:rPr lang="en-US" sz="1600" b="1" dirty="0" smtClean="0"/>
              <a:t>Advanced English Skills for Non-Native Speakers I: Oral Communication</a:t>
            </a:r>
          </a:p>
          <a:p>
            <a:pPr>
              <a:spcBef>
                <a:spcPts val="0"/>
              </a:spcBef>
              <a:buNone/>
            </a:pPr>
            <a:r>
              <a:rPr lang="en-US" sz="1600" b="1" dirty="0" smtClean="0"/>
              <a:t>Mini Intensive Course</a:t>
            </a:r>
          </a:p>
          <a:p>
            <a:pPr>
              <a:spcBef>
                <a:spcPts val="0"/>
              </a:spcBef>
              <a:buNone/>
            </a:pPr>
            <a:r>
              <a:rPr lang="en-US" dirty="0" smtClean="0"/>
              <a:t>3:30pm-5:30pm</a:t>
            </a:r>
          </a:p>
          <a:p>
            <a:pPr>
              <a:spcBef>
                <a:spcPts val="0"/>
              </a:spcBef>
              <a:buNone/>
            </a:pPr>
            <a:r>
              <a:rPr lang="en-US" dirty="0" smtClean="0"/>
              <a:t>Session 1:  August 15, 16 &amp; 17 OR Session 2: August 23, 24 &amp; 25</a:t>
            </a:r>
          </a:p>
          <a:p>
            <a:pPr>
              <a:spcBef>
                <a:spcPts val="0"/>
              </a:spcBef>
              <a:buNone/>
            </a:pPr>
            <a:r>
              <a:rPr lang="en-US" dirty="0" smtClean="0"/>
              <a:t>Location: TBD</a:t>
            </a:r>
          </a:p>
          <a:p>
            <a:pPr>
              <a:spcBef>
                <a:spcPts val="0"/>
              </a:spcBef>
              <a:buNone/>
            </a:pPr>
            <a:r>
              <a:rPr lang="en-US" u="sng" dirty="0" smtClean="0"/>
              <a:t>Instructor</a:t>
            </a:r>
            <a:r>
              <a:rPr lang="en-US" dirty="0" smtClean="0"/>
              <a:t>:  Dominic Wang, Instructor, English for Foreign Students</a:t>
            </a:r>
          </a:p>
          <a:p>
            <a:pPr>
              <a:spcBef>
                <a:spcPts val="0"/>
              </a:spcBef>
              <a:buNone/>
            </a:pPr>
            <a:r>
              <a:rPr lang="en-US" u="sng" dirty="0" smtClean="0"/>
              <a:t>Description</a:t>
            </a:r>
            <a:r>
              <a:rPr lang="en-US" dirty="0" smtClean="0"/>
              <a:t>:  This course will focus on helping students improve their oral communication skills for academic and daily life.   Content will include such topics as idiom and slang usage, academic listening and discussion skills, and conversation strategies.</a:t>
            </a:r>
          </a:p>
          <a:p>
            <a:pPr>
              <a:buNone/>
            </a:pPr>
            <a:endParaRPr lang="en-US" sz="1200" dirty="0" smtClean="0"/>
          </a:p>
          <a:p>
            <a:pPr>
              <a:buNone/>
            </a:pPr>
            <a:r>
              <a:rPr lang="en-US" sz="1600" b="1" dirty="0" smtClean="0"/>
              <a:t>Summer Social:  Welcome Orientation for New Arrivals !  </a:t>
            </a:r>
            <a:r>
              <a:rPr lang="en-US" sz="1600" b="1" dirty="0" smtClean="0">
                <a:solidFill>
                  <a:srgbClr val="FF0000"/>
                </a:solidFill>
              </a:rPr>
              <a:t>&gt;&gt;tentative&lt;&lt;</a:t>
            </a:r>
            <a:endParaRPr lang="en-US" sz="1600" dirty="0" smtClean="0">
              <a:solidFill>
                <a:srgbClr val="FF0000"/>
              </a:solidFill>
            </a:endParaRPr>
          </a:p>
          <a:p>
            <a:pPr>
              <a:spcBef>
                <a:spcPts val="0"/>
              </a:spcBef>
              <a:buNone/>
            </a:pPr>
            <a:r>
              <a:rPr lang="en-US" dirty="0" smtClean="0"/>
              <a:t>4:00-5:00pm</a:t>
            </a:r>
          </a:p>
          <a:p>
            <a:pPr>
              <a:spcBef>
                <a:spcPts val="0"/>
              </a:spcBef>
              <a:buNone/>
            </a:pPr>
            <a:r>
              <a:rPr lang="en-US" dirty="0" smtClean="0"/>
              <a:t>Location &amp; Date:  TBD (~August 17</a:t>
            </a:r>
            <a:r>
              <a:rPr lang="en-US" baseline="30000" dirty="0" smtClean="0"/>
              <a:t>th</a:t>
            </a:r>
            <a:r>
              <a:rPr lang="en-US" dirty="0" smtClean="0"/>
              <a:t> or 26</a:t>
            </a:r>
            <a:r>
              <a:rPr lang="en-US" baseline="30000" dirty="0" smtClean="0"/>
              <a:t>th</a:t>
            </a:r>
            <a:r>
              <a:rPr lang="en-US" dirty="0" smtClean="0"/>
              <a:t>)</a:t>
            </a:r>
          </a:p>
          <a:p>
            <a:pPr lvl="0">
              <a:spcBef>
                <a:spcPts val="0"/>
              </a:spcBef>
              <a:buNone/>
            </a:pPr>
            <a:r>
              <a:rPr lang="en-US" u="sng" dirty="0" smtClean="0"/>
              <a:t>Description</a:t>
            </a:r>
            <a:r>
              <a:rPr lang="en-US" dirty="0" smtClean="0"/>
              <a:t>:  Welcome and Introduction to New </a:t>
            </a:r>
            <a:r>
              <a:rPr lang="en-US" dirty="0" err="1" smtClean="0"/>
              <a:t>Postdoc</a:t>
            </a:r>
            <a:r>
              <a:rPr lang="en-US" dirty="0" smtClean="0"/>
              <a:t> s who arrived in July.  Will include overview of communication, resources and programming, and an opportunity for “meet-and-greet”</a:t>
            </a:r>
          </a:p>
          <a:p>
            <a:pPr>
              <a:buNone/>
            </a:pPr>
            <a:endParaRPr lang="en-US" sz="1200" b="1" dirty="0" smtClean="0"/>
          </a:p>
          <a:p>
            <a:pPr>
              <a:buNone/>
            </a:pPr>
            <a:r>
              <a:rPr lang="en-US" sz="1600" b="1" dirty="0" smtClean="0"/>
              <a:t>R Programming Workshops – Co-Sponsorship with Lane Library</a:t>
            </a:r>
            <a:r>
              <a:rPr lang="en-US" sz="1600" dirty="0" smtClean="0"/>
              <a:t>: </a:t>
            </a:r>
          </a:p>
          <a:p>
            <a:pPr>
              <a:spcBef>
                <a:spcPts val="0"/>
              </a:spcBef>
              <a:buNone/>
            </a:pPr>
            <a:r>
              <a:rPr lang="en-US" dirty="0" smtClean="0"/>
              <a:t>10am-12pm - August 5</a:t>
            </a:r>
            <a:r>
              <a:rPr lang="en-US" baseline="30000" dirty="0" smtClean="0"/>
              <a:t>th</a:t>
            </a:r>
            <a:r>
              <a:rPr lang="en-US" dirty="0" smtClean="0"/>
              <a:t> &amp; 9th -- Basics of R Programming:  Part I &amp; Part II</a:t>
            </a:r>
          </a:p>
          <a:p>
            <a:pPr>
              <a:spcBef>
                <a:spcPts val="0"/>
              </a:spcBef>
              <a:buNone/>
            </a:pPr>
            <a:r>
              <a:rPr lang="en-US" dirty="0" smtClean="0"/>
              <a:t>1-3pm - August 11</a:t>
            </a:r>
            <a:r>
              <a:rPr lang="en-US" baseline="30000" dirty="0" smtClean="0"/>
              <a:t>th</a:t>
            </a:r>
            <a:r>
              <a:rPr lang="en-US" dirty="0" smtClean="0"/>
              <a:t> -- Using R for Gene Expression Analysis: Part 1 </a:t>
            </a:r>
          </a:p>
          <a:p>
            <a:pPr>
              <a:spcBef>
                <a:spcPts val="0"/>
              </a:spcBef>
              <a:buNone/>
            </a:pPr>
            <a:r>
              <a:rPr lang="en-US" dirty="0" smtClean="0"/>
              <a:t>10am-1pm - August 18</a:t>
            </a:r>
            <a:r>
              <a:rPr lang="en-US" baseline="30000" dirty="0" smtClean="0"/>
              <a:t>th</a:t>
            </a:r>
            <a:r>
              <a:rPr lang="en-US" dirty="0" smtClean="0"/>
              <a:t> -- Using R for Gene Expression Analysis: Part 2</a:t>
            </a:r>
          </a:p>
          <a:p>
            <a:pPr>
              <a:spcBef>
                <a:spcPts val="0"/>
              </a:spcBef>
              <a:buNone/>
            </a:pPr>
            <a:r>
              <a:rPr lang="en-US" dirty="0" smtClean="0"/>
              <a:t>10am-1pm - August 25</a:t>
            </a:r>
            <a:r>
              <a:rPr lang="en-US" baseline="30000" dirty="0" smtClean="0"/>
              <a:t>th</a:t>
            </a:r>
            <a:r>
              <a:rPr lang="en-US" dirty="0" smtClean="0"/>
              <a:t>  -- Using R for Gene Expression for Analysis – Bring Your Data: Part 3</a:t>
            </a:r>
          </a:p>
          <a:p>
            <a:pPr>
              <a:spcBef>
                <a:spcPts val="0"/>
              </a:spcBef>
              <a:buNone/>
            </a:pPr>
            <a:r>
              <a:rPr lang="en-US" dirty="0" smtClean="0"/>
              <a:t> </a:t>
            </a:r>
            <a:r>
              <a:rPr lang="en-US" u="sng" dirty="0" smtClean="0"/>
              <a:t>Instructor</a:t>
            </a:r>
            <a:r>
              <a:rPr lang="en-US" dirty="0" smtClean="0"/>
              <a:t>:  David Rau</a:t>
            </a:r>
          </a:p>
          <a:p>
            <a:pPr lvl="0">
              <a:buNone/>
            </a:pPr>
            <a:endParaRPr lang="en-US" sz="1200" dirty="0" smtClean="0"/>
          </a:p>
          <a:p>
            <a:pPr>
              <a:buNone/>
            </a:pPr>
            <a:r>
              <a:rPr lang="en-US" sz="1200" dirty="0" smtClean="0"/>
              <a:t>  </a:t>
            </a:r>
          </a:p>
          <a:p>
            <a:pPr algn="ctr">
              <a:buFont typeface="Arial" pitchFamily="34" charset="0"/>
              <a:buNone/>
            </a:pPr>
            <a:endParaRPr lang="en-US" sz="4800" b="1" dirty="0">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eaLnBrk="1" hangingPunct="1">
              <a:defRPr/>
            </a:pPr>
            <a:r>
              <a:rPr lang="en-US" b="1" dirty="0" smtClean="0">
                <a:solidFill>
                  <a:srgbClr val="C00000"/>
                </a:solidFill>
                <a:latin typeface="Gill Sans Light" pitchFamily="1" charset="0"/>
                <a:cs typeface="+mj-cs"/>
              </a:rPr>
              <a:t> </a:t>
            </a:r>
            <a:r>
              <a:rPr lang="en-US" b="1" dirty="0" smtClean="0">
                <a:solidFill>
                  <a:srgbClr val="C00000"/>
                </a:solidFill>
                <a:latin typeface="Gill Sans Light"/>
              </a:rPr>
              <a:t>Postdoc Benefits</a:t>
            </a:r>
            <a:endParaRPr lang="en-US" sz="4000" b="1" dirty="0">
              <a:solidFill>
                <a:srgbClr val="C00000"/>
              </a:solidFill>
              <a:latin typeface="Gill Sans Light"/>
              <a:cs typeface="+mj-cs"/>
            </a:endParaRPr>
          </a:p>
        </p:txBody>
      </p:sp>
      <p:sp>
        <p:nvSpPr>
          <p:cNvPr id="14339"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4100" name="Text Box 15"/>
          <p:cNvSpPr txBox="1">
            <a:spLocks noChangeArrowheads="1"/>
          </p:cNvSpPr>
          <p:nvPr/>
        </p:nvSpPr>
        <p:spPr bwMode="auto">
          <a:xfrm>
            <a:off x="508000" y="1816100"/>
            <a:ext cx="7924800" cy="1477328"/>
          </a:xfrm>
          <a:prstGeom prst="rect">
            <a:avLst/>
          </a:prstGeom>
          <a:noFill/>
          <a:ln w="9525">
            <a:noFill/>
            <a:miter lim="800000"/>
            <a:headEnd/>
            <a:tailEnd/>
          </a:ln>
        </p:spPr>
        <p:txBody>
          <a:bodyPr>
            <a:spAutoFit/>
          </a:bodyPr>
          <a:lstStyle/>
          <a:p>
            <a:pPr>
              <a:defRPr/>
            </a:pPr>
            <a:endParaRPr lang="en-US" sz="2400" dirty="0">
              <a:ea typeface="ＭＳ Ｐゴシック" pitchFamily="-106" charset="-128"/>
              <a:cs typeface="+mn-cs"/>
            </a:endParaRPr>
          </a:p>
          <a:p>
            <a:pPr marL="266700" indent="-266700" eaLnBrk="1" hangingPunct="1">
              <a:spcBef>
                <a:spcPct val="50000"/>
              </a:spcBef>
              <a:buFont typeface="Arial" pitchFamily="34" charset="0"/>
              <a:buAutoNum type="arabicPeriod"/>
              <a:defRPr/>
            </a:pPr>
            <a:endParaRPr lang="en-US" sz="2000" dirty="0">
              <a:solidFill>
                <a:srgbClr val="000000"/>
              </a:solidFill>
              <a:ea typeface="ＭＳ Ｐゴシック" pitchFamily="-106" charset="-128"/>
              <a:cs typeface="+mn-cs"/>
            </a:endParaRPr>
          </a:p>
          <a:p>
            <a:pPr marL="266700" indent="-266700" eaLnBrk="1" hangingPunct="1">
              <a:spcBef>
                <a:spcPct val="50000"/>
              </a:spcBef>
              <a:buFontTx/>
              <a:buNone/>
              <a:defRPr/>
            </a:pPr>
            <a:endParaRPr lang="en-US" sz="2400" dirty="0">
              <a:solidFill>
                <a:srgbClr val="000000"/>
              </a:solidFill>
              <a:ea typeface="ＭＳ Ｐゴシック" pitchFamily="-106" charset="-128"/>
              <a:cs typeface="+mn-cs"/>
            </a:endParaRPr>
          </a:p>
        </p:txBody>
      </p:sp>
      <p:sp>
        <p:nvSpPr>
          <p:cNvPr id="5" name="TextBox 4"/>
          <p:cNvSpPr txBox="1"/>
          <p:nvPr/>
        </p:nvSpPr>
        <p:spPr>
          <a:xfrm>
            <a:off x="546100" y="1193800"/>
            <a:ext cx="8407400" cy="4616648"/>
          </a:xfrm>
          <a:prstGeom prst="rect">
            <a:avLst/>
          </a:prstGeom>
          <a:noFill/>
        </p:spPr>
        <p:txBody>
          <a:bodyPr wrap="square" rtlCol="0">
            <a:spAutoFit/>
          </a:bodyPr>
          <a:lstStyle/>
          <a:p>
            <a:pPr lvl="0">
              <a:buNone/>
            </a:pPr>
            <a:r>
              <a:rPr lang="en-US" sz="1800" b="1" dirty="0" smtClean="0"/>
              <a:t>Leaves of Absence</a:t>
            </a:r>
          </a:p>
          <a:p>
            <a:pPr>
              <a:buFont typeface="Wingdings" pitchFamily="2" charset="2"/>
              <a:buChar char="v"/>
            </a:pPr>
            <a:r>
              <a:rPr lang="en-US" sz="1800" dirty="0" smtClean="0"/>
              <a:t>  If medical, please inform </a:t>
            </a:r>
            <a:r>
              <a:rPr lang="en-US" sz="1800" dirty="0" err="1" smtClean="0"/>
              <a:t>postdoc</a:t>
            </a:r>
            <a:r>
              <a:rPr lang="en-US" sz="1800" dirty="0" smtClean="0"/>
              <a:t> benefits</a:t>
            </a:r>
          </a:p>
          <a:p>
            <a:pPr>
              <a:buFont typeface="Wingdings" pitchFamily="2" charset="2"/>
              <a:buChar char="v"/>
            </a:pPr>
            <a:r>
              <a:rPr lang="en-US" sz="1800" dirty="0" smtClean="0"/>
              <a:t>  Short Term Disability: Salary paid - 52 weeks, Stipend paid – 180 days</a:t>
            </a:r>
          </a:p>
          <a:p>
            <a:pPr>
              <a:buFont typeface="Wingdings" pitchFamily="2" charset="2"/>
              <a:buChar char="v"/>
            </a:pPr>
            <a:r>
              <a:rPr lang="en-US" sz="1800" dirty="0" smtClean="0"/>
              <a:t>  Long Term Disability: 181</a:t>
            </a:r>
            <a:r>
              <a:rPr lang="en-US" sz="1800" baseline="30000" dirty="0" smtClean="0"/>
              <a:t>st</a:t>
            </a:r>
            <a:r>
              <a:rPr lang="en-US" sz="1800" dirty="0" smtClean="0"/>
              <a:t> day regardless of pay type – integrates with VDI</a:t>
            </a:r>
          </a:p>
          <a:p>
            <a:pPr>
              <a:buFont typeface="Wingdings" pitchFamily="2" charset="2"/>
              <a:buChar char="v"/>
            </a:pPr>
            <a:r>
              <a:rPr lang="en-US" sz="1800" dirty="0" smtClean="0"/>
              <a:t>  FMLA and Termination</a:t>
            </a:r>
          </a:p>
          <a:p>
            <a:pPr>
              <a:buNone/>
            </a:pPr>
            <a:r>
              <a:rPr lang="en-US" sz="1800" dirty="0" smtClean="0"/>
              <a:t> </a:t>
            </a:r>
          </a:p>
          <a:p>
            <a:pPr lvl="0">
              <a:buNone/>
            </a:pPr>
            <a:r>
              <a:rPr lang="en-US" sz="1800" b="1" dirty="0" smtClean="0"/>
              <a:t>J Visa insurance requirements</a:t>
            </a:r>
          </a:p>
          <a:p>
            <a:pPr lvl="0">
              <a:buFont typeface="Wingdings" pitchFamily="2" charset="2"/>
              <a:buChar char="v"/>
            </a:pPr>
            <a:r>
              <a:rPr lang="en-US" sz="1800" dirty="0" smtClean="0"/>
              <a:t>  Pre-existing conditions including maternity coverage</a:t>
            </a:r>
          </a:p>
          <a:p>
            <a:pPr lvl="0">
              <a:buFont typeface="Wingdings" pitchFamily="2" charset="2"/>
              <a:buChar char="v"/>
            </a:pPr>
            <a:r>
              <a:rPr lang="en-US" sz="1800" dirty="0" smtClean="0"/>
              <a:t>  Will default to HMO plan at 31 days without certificate of coverage</a:t>
            </a:r>
          </a:p>
          <a:p>
            <a:pPr>
              <a:buNone/>
            </a:pPr>
            <a:r>
              <a:rPr lang="en-US" sz="1800" dirty="0" smtClean="0"/>
              <a:t> </a:t>
            </a:r>
          </a:p>
          <a:p>
            <a:pPr lvl="0">
              <a:buNone/>
            </a:pPr>
            <a:r>
              <a:rPr lang="en-US" sz="1800" b="1" dirty="0" smtClean="0"/>
              <a:t>Payment of insurance premiums</a:t>
            </a:r>
          </a:p>
          <a:p>
            <a:pPr lvl="0">
              <a:buFont typeface="Wingdings" pitchFamily="2" charset="2"/>
              <a:buChar char="v"/>
            </a:pPr>
            <a:r>
              <a:rPr lang="en-US" sz="1800" dirty="0" smtClean="0"/>
              <a:t>  Stanford </a:t>
            </a:r>
            <a:r>
              <a:rPr lang="en-US" sz="1800" dirty="0" err="1" smtClean="0"/>
              <a:t>ePay</a:t>
            </a:r>
            <a:endParaRPr lang="en-US" sz="1800" dirty="0" smtClean="0"/>
          </a:p>
          <a:p>
            <a:pPr lvl="0">
              <a:buFont typeface="Wingdings" pitchFamily="2" charset="2"/>
              <a:buChar char="v"/>
            </a:pPr>
            <a:r>
              <a:rPr lang="en-US" sz="1800" dirty="0" smtClean="0"/>
              <a:t>  Mailing notification of overdue accounts to Postdoc home address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eaLnBrk="1" hangingPunct="1">
              <a:defRPr/>
            </a:pPr>
            <a:r>
              <a:rPr lang="en-US" b="1" dirty="0" smtClean="0">
                <a:solidFill>
                  <a:srgbClr val="C00000"/>
                </a:solidFill>
                <a:latin typeface="Gill Sans Light" pitchFamily="1" charset="0"/>
                <a:cs typeface="+mj-cs"/>
              </a:rPr>
              <a:t> </a:t>
            </a:r>
            <a:r>
              <a:rPr lang="en-US" b="1" dirty="0" smtClean="0">
                <a:solidFill>
                  <a:srgbClr val="C00000"/>
                </a:solidFill>
                <a:latin typeface="Gill Sans Light"/>
              </a:rPr>
              <a:t>Postdoc Benefits</a:t>
            </a:r>
            <a:endParaRPr lang="en-US" sz="4000" b="1" dirty="0">
              <a:solidFill>
                <a:srgbClr val="C00000"/>
              </a:solidFill>
              <a:latin typeface="Gill Sans Light"/>
              <a:cs typeface="+mj-cs"/>
            </a:endParaRPr>
          </a:p>
        </p:txBody>
      </p:sp>
      <p:sp>
        <p:nvSpPr>
          <p:cNvPr id="14339"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4100" name="Text Box 15"/>
          <p:cNvSpPr txBox="1">
            <a:spLocks noChangeArrowheads="1"/>
          </p:cNvSpPr>
          <p:nvPr/>
        </p:nvSpPr>
        <p:spPr bwMode="auto">
          <a:xfrm>
            <a:off x="508000" y="1816100"/>
            <a:ext cx="7924800" cy="1477328"/>
          </a:xfrm>
          <a:prstGeom prst="rect">
            <a:avLst/>
          </a:prstGeom>
          <a:noFill/>
          <a:ln w="9525">
            <a:noFill/>
            <a:miter lim="800000"/>
            <a:headEnd/>
            <a:tailEnd/>
          </a:ln>
        </p:spPr>
        <p:txBody>
          <a:bodyPr>
            <a:spAutoFit/>
          </a:bodyPr>
          <a:lstStyle/>
          <a:p>
            <a:pPr>
              <a:defRPr/>
            </a:pPr>
            <a:endParaRPr lang="en-US" sz="2400" dirty="0">
              <a:ea typeface="ＭＳ Ｐゴシック" pitchFamily="-106" charset="-128"/>
              <a:cs typeface="+mn-cs"/>
            </a:endParaRPr>
          </a:p>
          <a:p>
            <a:pPr marL="266700" indent="-266700" eaLnBrk="1" hangingPunct="1">
              <a:spcBef>
                <a:spcPct val="50000"/>
              </a:spcBef>
              <a:buFont typeface="Arial" pitchFamily="34" charset="0"/>
              <a:buAutoNum type="arabicPeriod"/>
              <a:defRPr/>
            </a:pPr>
            <a:endParaRPr lang="en-US" sz="2000" dirty="0">
              <a:solidFill>
                <a:srgbClr val="000000"/>
              </a:solidFill>
              <a:ea typeface="ＭＳ Ｐゴシック" pitchFamily="-106" charset="-128"/>
              <a:cs typeface="+mn-cs"/>
            </a:endParaRPr>
          </a:p>
          <a:p>
            <a:pPr marL="266700" indent="-266700" eaLnBrk="1" hangingPunct="1">
              <a:spcBef>
                <a:spcPct val="50000"/>
              </a:spcBef>
              <a:buFontTx/>
              <a:buNone/>
              <a:defRPr/>
            </a:pPr>
            <a:endParaRPr lang="en-US" sz="2400" dirty="0">
              <a:solidFill>
                <a:srgbClr val="000000"/>
              </a:solidFill>
              <a:ea typeface="ＭＳ Ｐゴシック" pitchFamily="-106" charset="-128"/>
              <a:cs typeface="+mn-cs"/>
            </a:endParaRPr>
          </a:p>
        </p:txBody>
      </p:sp>
      <p:sp>
        <p:nvSpPr>
          <p:cNvPr id="7" name="TextBox 6"/>
          <p:cNvSpPr txBox="1"/>
          <p:nvPr/>
        </p:nvSpPr>
        <p:spPr>
          <a:xfrm>
            <a:off x="419100" y="1244601"/>
            <a:ext cx="8267700" cy="4616648"/>
          </a:xfrm>
          <a:prstGeom prst="rect">
            <a:avLst/>
          </a:prstGeom>
          <a:noFill/>
        </p:spPr>
        <p:txBody>
          <a:bodyPr wrap="square" rtlCol="0">
            <a:spAutoFit/>
          </a:bodyPr>
          <a:lstStyle/>
          <a:p>
            <a:pPr lvl="0">
              <a:buNone/>
            </a:pPr>
            <a:r>
              <a:rPr lang="en-US" sz="1800" b="1" dirty="0" smtClean="0"/>
              <a:t>Future Moms Incentive Program</a:t>
            </a:r>
          </a:p>
          <a:p>
            <a:pPr lvl="0">
              <a:buFont typeface="Wingdings" pitchFamily="2" charset="2"/>
              <a:buChar char="v"/>
            </a:pPr>
            <a:r>
              <a:rPr lang="en-US" sz="1800" dirty="0" smtClean="0"/>
              <a:t>$50 gift card per trimester of active participation</a:t>
            </a:r>
          </a:p>
          <a:p>
            <a:pPr lvl="0">
              <a:buFont typeface="Wingdings" pitchFamily="2" charset="2"/>
              <a:buChar char="v"/>
            </a:pPr>
            <a:r>
              <a:rPr lang="en-US" sz="1800" dirty="0" smtClean="0"/>
              <a:t>Must enroll by second trimester to be eligible</a:t>
            </a:r>
          </a:p>
          <a:p>
            <a:pPr lvl="0">
              <a:buFont typeface="Wingdings" pitchFamily="2" charset="2"/>
              <a:buChar char="v"/>
            </a:pPr>
            <a:r>
              <a:rPr lang="en-US" sz="1800" dirty="0" smtClean="0"/>
              <a:t>Program begins August 1</a:t>
            </a:r>
            <a:r>
              <a:rPr lang="en-US" sz="1800" baseline="30000" dirty="0" smtClean="0"/>
              <a:t>st</a:t>
            </a:r>
            <a:endParaRPr lang="en-US" sz="1800" dirty="0" smtClean="0"/>
          </a:p>
          <a:p>
            <a:pPr>
              <a:buNone/>
            </a:pPr>
            <a:r>
              <a:rPr lang="en-US" sz="1800" dirty="0" smtClean="0"/>
              <a:t> </a:t>
            </a:r>
          </a:p>
          <a:p>
            <a:pPr lvl="0">
              <a:buNone/>
            </a:pPr>
            <a:r>
              <a:rPr lang="en-US" sz="1800" b="1" dirty="0" smtClean="0"/>
              <a:t>2012 Open Enrollment   		</a:t>
            </a:r>
            <a:r>
              <a:rPr lang="en-US" sz="1800" b="1" dirty="0" smtClean="0">
                <a:solidFill>
                  <a:srgbClr val="C00000"/>
                </a:solidFill>
              </a:rPr>
              <a:t>October 31 to November 15, 2011</a:t>
            </a:r>
          </a:p>
          <a:p>
            <a:pPr lvl="0">
              <a:buFont typeface="Wingdings" pitchFamily="2" charset="2"/>
              <a:buChar char="v"/>
            </a:pPr>
            <a:r>
              <a:rPr lang="en-US" sz="1800" dirty="0" smtClean="0"/>
              <a:t>Two Benefit Fairs – dates and locations TBA</a:t>
            </a:r>
          </a:p>
          <a:p>
            <a:pPr lvl="0">
              <a:buFont typeface="Wingdings" pitchFamily="2" charset="2"/>
              <a:buChar char="v"/>
            </a:pPr>
            <a:r>
              <a:rPr lang="en-US" sz="1800" dirty="0" smtClean="0"/>
              <a:t>Rate increase – increase in high cost claims over last year</a:t>
            </a:r>
          </a:p>
          <a:p>
            <a:pPr>
              <a:buNone/>
            </a:pPr>
            <a:endParaRPr lang="en-US" sz="1800" dirty="0" smtClean="0"/>
          </a:p>
          <a:p>
            <a:pPr lvl="0">
              <a:buNone/>
            </a:pPr>
            <a:r>
              <a:rPr lang="en-US" sz="1800" b="1" dirty="0" smtClean="0"/>
              <a:t>Stanford Hospital and Clinics &amp; Anthem contract</a:t>
            </a:r>
          </a:p>
          <a:p>
            <a:pPr lvl="0">
              <a:buFont typeface="Wingdings" pitchFamily="2" charset="2"/>
              <a:buChar char="v"/>
            </a:pPr>
            <a:r>
              <a:rPr lang="en-US" sz="1800" dirty="0" smtClean="0"/>
              <a:t>Negotiations ongoing</a:t>
            </a:r>
          </a:p>
          <a:p>
            <a:pPr lvl="0">
              <a:buFont typeface="Wingdings" pitchFamily="2" charset="2"/>
              <a:buChar char="v"/>
            </a:pPr>
            <a:r>
              <a:rPr lang="en-US" sz="1800" dirty="0" smtClean="0"/>
              <a:t>Contract renewal date of 9/1/11</a:t>
            </a:r>
          </a:p>
          <a:p>
            <a:pPr lvl="0">
              <a:buFont typeface="Wingdings" pitchFamily="2" charset="2"/>
              <a:buChar char="v"/>
            </a:pPr>
            <a:r>
              <a:rPr lang="en-US" sz="1800" dirty="0" smtClean="0"/>
              <a:t>Affect of non renewal on HMO and PPO plan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eaLnBrk="1" hangingPunct="1">
              <a:defRPr/>
            </a:pPr>
            <a:r>
              <a:rPr lang="en-US" b="1" dirty="0" smtClean="0">
                <a:solidFill>
                  <a:srgbClr val="C00000"/>
                </a:solidFill>
                <a:latin typeface="Gill Sans Light" pitchFamily="1" charset="0"/>
                <a:cs typeface="+mj-cs"/>
              </a:rPr>
              <a:t> </a:t>
            </a:r>
            <a:r>
              <a:rPr lang="en-US" b="1" dirty="0" smtClean="0">
                <a:solidFill>
                  <a:srgbClr val="C00000"/>
                </a:solidFill>
                <a:latin typeface="Gill Sans Light"/>
              </a:rPr>
              <a:t>CB Change in Cycle Timing</a:t>
            </a:r>
            <a:endParaRPr lang="en-US" sz="4000" b="1" dirty="0">
              <a:solidFill>
                <a:srgbClr val="C00000"/>
              </a:solidFill>
              <a:latin typeface="Gill Sans Light"/>
              <a:cs typeface="+mj-cs"/>
            </a:endParaRPr>
          </a:p>
        </p:txBody>
      </p:sp>
      <p:sp>
        <p:nvSpPr>
          <p:cNvPr id="14339"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4100" name="Text Box 15"/>
          <p:cNvSpPr txBox="1">
            <a:spLocks noChangeArrowheads="1"/>
          </p:cNvSpPr>
          <p:nvPr/>
        </p:nvSpPr>
        <p:spPr bwMode="auto">
          <a:xfrm>
            <a:off x="508000" y="1765300"/>
            <a:ext cx="7924800" cy="1477328"/>
          </a:xfrm>
          <a:prstGeom prst="rect">
            <a:avLst/>
          </a:prstGeom>
          <a:noFill/>
          <a:ln w="9525">
            <a:noFill/>
            <a:miter lim="800000"/>
            <a:headEnd/>
            <a:tailEnd/>
          </a:ln>
        </p:spPr>
        <p:txBody>
          <a:bodyPr>
            <a:spAutoFit/>
          </a:bodyPr>
          <a:lstStyle/>
          <a:p>
            <a:pPr>
              <a:defRPr/>
            </a:pPr>
            <a:endParaRPr lang="en-US" sz="2400" dirty="0">
              <a:ea typeface="ＭＳ Ｐゴシック" pitchFamily="-106" charset="-128"/>
              <a:cs typeface="+mn-cs"/>
            </a:endParaRPr>
          </a:p>
          <a:p>
            <a:pPr marL="266700" indent="-266700" eaLnBrk="1" hangingPunct="1">
              <a:spcBef>
                <a:spcPct val="50000"/>
              </a:spcBef>
              <a:buFont typeface="Arial" pitchFamily="34" charset="0"/>
              <a:buAutoNum type="arabicPeriod"/>
              <a:defRPr/>
            </a:pPr>
            <a:endParaRPr lang="en-US" sz="2000" dirty="0">
              <a:solidFill>
                <a:srgbClr val="000000"/>
              </a:solidFill>
              <a:ea typeface="ＭＳ Ｐゴシック" pitchFamily="-106" charset="-128"/>
              <a:cs typeface="+mn-cs"/>
            </a:endParaRPr>
          </a:p>
          <a:p>
            <a:pPr marL="266700" indent="-266700" eaLnBrk="1" hangingPunct="1">
              <a:spcBef>
                <a:spcPct val="50000"/>
              </a:spcBef>
              <a:buFontTx/>
              <a:buNone/>
              <a:defRPr/>
            </a:pPr>
            <a:endParaRPr lang="en-US" sz="2400" dirty="0">
              <a:solidFill>
                <a:srgbClr val="000000"/>
              </a:solidFill>
              <a:ea typeface="ＭＳ Ｐゴシック" pitchFamily="-106" charset="-128"/>
              <a:cs typeface="+mn-cs"/>
            </a:endParaRPr>
          </a:p>
        </p:txBody>
      </p:sp>
      <p:sp>
        <p:nvSpPr>
          <p:cNvPr id="6" name="Content Placeholder 2"/>
          <p:cNvSpPr txBox="1">
            <a:spLocks/>
          </p:cNvSpPr>
          <p:nvPr/>
        </p:nvSpPr>
        <p:spPr>
          <a:xfrm>
            <a:off x="292100" y="1320800"/>
            <a:ext cx="8432800" cy="4813300"/>
          </a:xfrm>
          <a:prstGeom prst="rect">
            <a:avLst/>
          </a:prstGeom>
        </p:spPr>
        <p:txBody>
          <a:bodyPr>
            <a:normAutofit fontScale="92500" lnSpcReduction="10000"/>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Osaka"/>
              </a:rPr>
              <a:t>Department &amp; Postdoc insurance premiums now charged based on Medical, Dental, Vision, and Disability bills—the bills are based on data from ClearBenefits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Osaka"/>
              </a:rPr>
              <a:t>This is to ensure a zero balance in the postdoc insurance accounts at the end of the month and improve reconciliation processes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Osaka"/>
              </a:rPr>
              <a:t>Reconciliation process will include any necessary retro charges, refunds and adjustments to departments and postdocs due to timing as they are listed on the bills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Osaka"/>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Osaka"/>
              </a:rPr>
              <a:t>Bills are processed based on </a:t>
            </a:r>
            <a:r>
              <a:rPr kumimoji="0" lang="en-US" sz="2400" b="0" i="1" u="none" strike="noStrike" kern="0" cap="none" spc="0" normalizeH="0" baseline="0" noProof="0" dirty="0" smtClean="0">
                <a:ln>
                  <a:noFill/>
                </a:ln>
                <a:solidFill>
                  <a:schemeClr val="tx1"/>
                </a:solidFill>
                <a:effectLst/>
                <a:uLnTx/>
                <a:uFillTx/>
                <a:latin typeface="+mn-lt"/>
                <a:ea typeface="+mn-ea"/>
                <a:cs typeface="Osaka"/>
              </a:rPr>
              <a:t>approved</a:t>
            </a:r>
            <a:r>
              <a:rPr kumimoji="0" lang="en-US" sz="2400" b="0" i="0" u="none" strike="noStrike" kern="0" cap="none" spc="0" normalizeH="0" baseline="0" noProof="0" dirty="0" smtClean="0">
                <a:ln>
                  <a:noFill/>
                </a:ln>
                <a:solidFill>
                  <a:schemeClr val="tx1"/>
                </a:solidFill>
                <a:effectLst/>
                <a:uLnTx/>
                <a:uFillTx/>
                <a:latin typeface="+mn-lt"/>
                <a:ea typeface="+mn-ea"/>
                <a:cs typeface="Osaka"/>
              </a:rPr>
              <a:t> changes made two days before the 1</a:t>
            </a:r>
            <a:r>
              <a:rPr kumimoji="0" lang="en-US" sz="2400" b="0" i="0" u="none" strike="noStrike" kern="0" cap="none" spc="0" normalizeH="0" baseline="30000" noProof="0" dirty="0" smtClean="0">
                <a:ln>
                  <a:noFill/>
                </a:ln>
                <a:solidFill>
                  <a:schemeClr val="tx1"/>
                </a:solidFill>
                <a:effectLst/>
                <a:uLnTx/>
                <a:uFillTx/>
                <a:latin typeface="+mn-lt"/>
                <a:ea typeface="+mn-ea"/>
                <a:cs typeface="Osaka"/>
              </a:rPr>
              <a:t>st</a:t>
            </a:r>
            <a:r>
              <a:rPr kumimoji="0" lang="en-US" sz="2400" b="0" i="0" u="none" strike="noStrike" kern="0" cap="none" spc="0" normalizeH="0" baseline="0" noProof="0" dirty="0" smtClean="0">
                <a:ln>
                  <a:noFill/>
                </a:ln>
                <a:solidFill>
                  <a:schemeClr val="tx1"/>
                </a:solidFill>
                <a:effectLst/>
                <a:uLnTx/>
                <a:uFillTx/>
                <a:latin typeface="+mn-lt"/>
                <a:ea typeface="+mn-ea"/>
                <a:cs typeface="Osaka"/>
              </a:rPr>
              <a:t> of each month</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Osaka"/>
              </a:rPr>
              <a:t>Ex. August bill &amp; charges will be based on a July 29</a:t>
            </a:r>
            <a:r>
              <a:rPr kumimoji="0" lang="en-US" sz="2000" b="0" i="0" u="none" strike="noStrike" kern="0" cap="none" spc="0" normalizeH="0" baseline="30000" noProof="0" dirty="0" smtClean="0">
                <a:ln>
                  <a:noFill/>
                </a:ln>
                <a:solidFill>
                  <a:schemeClr val="tx1"/>
                </a:solidFill>
                <a:effectLst/>
                <a:uLnTx/>
                <a:uFillTx/>
                <a:latin typeface="+mn-lt"/>
                <a:ea typeface="+mn-ea"/>
                <a:cs typeface="Osaka"/>
              </a:rPr>
              <a:t>th</a:t>
            </a:r>
            <a:r>
              <a:rPr kumimoji="0" lang="en-US" sz="2000" b="0" i="0" u="none" strike="noStrike" kern="0" cap="none" spc="0" normalizeH="0" baseline="0" noProof="0" dirty="0" smtClean="0">
                <a:ln>
                  <a:noFill/>
                </a:ln>
                <a:solidFill>
                  <a:schemeClr val="tx1"/>
                </a:solidFill>
                <a:effectLst/>
                <a:uLnTx/>
                <a:uFillTx/>
                <a:latin typeface="+mn-lt"/>
                <a:ea typeface="+mn-ea"/>
                <a:cs typeface="Osaka"/>
              </a:rPr>
              <a:t> evening run date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Osaka"/>
              </a:rPr>
              <a:t>Ex. If changes are made and/or approved on July 30</a:t>
            </a:r>
            <a:r>
              <a:rPr kumimoji="0" lang="en-US" sz="2000" b="0" i="0" u="none" strike="noStrike" kern="0" cap="none" spc="0" normalizeH="0" baseline="30000" noProof="0" dirty="0" smtClean="0">
                <a:ln>
                  <a:noFill/>
                </a:ln>
                <a:solidFill>
                  <a:schemeClr val="tx1"/>
                </a:solidFill>
                <a:effectLst/>
                <a:uLnTx/>
                <a:uFillTx/>
                <a:latin typeface="+mn-lt"/>
                <a:ea typeface="+mn-ea"/>
                <a:cs typeface="Osaka"/>
              </a:rPr>
              <a:t>th</a:t>
            </a:r>
            <a:r>
              <a:rPr kumimoji="0" lang="en-US" sz="2000" b="0" i="0" u="none" strike="noStrike" kern="0" cap="none" spc="0" normalizeH="0" baseline="0" noProof="0" dirty="0" smtClean="0">
                <a:ln>
                  <a:noFill/>
                </a:ln>
                <a:solidFill>
                  <a:schemeClr val="tx1"/>
                </a:solidFill>
                <a:effectLst/>
                <a:uLnTx/>
                <a:uFillTx/>
                <a:latin typeface="+mn-lt"/>
                <a:ea typeface="+mn-ea"/>
                <a:cs typeface="Osaka"/>
              </a:rPr>
              <a:t>, adjustments and the new charges will be reflected in September charges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eaLnBrk="1" hangingPunct="1">
              <a:defRPr/>
            </a:pPr>
            <a:r>
              <a:rPr lang="en-US" b="1" dirty="0" smtClean="0">
                <a:solidFill>
                  <a:srgbClr val="C00000"/>
                </a:solidFill>
                <a:latin typeface="Gill Sans Light" pitchFamily="1" charset="0"/>
                <a:cs typeface="+mj-cs"/>
              </a:rPr>
              <a:t>Policy Updates</a:t>
            </a:r>
            <a:endParaRPr lang="en-US" sz="4000" dirty="0">
              <a:solidFill>
                <a:srgbClr val="C00000"/>
              </a:solidFill>
              <a:latin typeface="Arial Unicode MS" pitchFamily="34" charset="-128"/>
              <a:cs typeface="+mj-cs"/>
            </a:endParaRPr>
          </a:p>
        </p:txBody>
      </p:sp>
      <p:sp>
        <p:nvSpPr>
          <p:cNvPr id="14339"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a:p>
        </p:txBody>
      </p:sp>
      <p:sp>
        <p:nvSpPr>
          <p:cNvPr id="4100" name="Text Box 15"/>
          <p:cNvSpPr txBox="1">
            <a:spLocks noChangeArrowheads="1"/>
          </p:cNvSpPr>
          <p:nvPr/>
        </p:nvSpPr>
        <p:spPr bwMode="auto">
          <a:xfrm>
            <a:off x="508000" y="1765300"/>
            <a:ext cx="7924800" cy="1477328"/>
          </a:xfrm>
          <a:prstGeom prst="rect">
            <a:avLst/>
          </a:prstGeom>
          <a:noFill/>
          <a:ln w="9525">
            <a:noFill/>
            <a:miter lim="800000"/>
            <a:headEnd/>
            <a:tailEnd/>
          </a:ln>
        </p:spPr>
        <p:txBody>
          <a:bodyPr>
            <a:spAutoFit/>
          </a:bodyPr>
          <a:lstStyle/>
          <a:p>
            <a:pPr>
              <a:defRPr/>
            </a:pPr>
            <a:endParaRPr lang="en-US" sz="2400" dirty="0">
              <a:ea typeface="ＭＳ Ｐゴシック" pitchFamily="-106" charset="-128"/>
              <a:cs typeface="+mn-cs"/>
            </a:endParaRPr>
          </a:p>
          <a:p>
            <a:pPr marL="266700" indent="-266700" eaLnBrk="1" hangingPunct="1">
              <a:spcBef>
                <a:spcPct val="50000"/>
              </a:spcBef>
              <a:buFont typeface="Arial" pitchFamily="34" charset="0"/>
              <a:buAutoNum type="arabicPeriod"/>
              <a:defRPr/>
            </a:pPr>
            <a:endParaRPr lang="en-US" sz="2000" dirty="0">
              <a:solidFill>
                <a:srgbClr val="000000"/>
              </a:solidFill>
              <a:ea typeface="ＭＳ Ｐゴシック" pitchFamily="-106" charset="-128"/>
              <a:cs typeface="+mn-cs"/>
            </a:endParaRPr>
          </a:p>
          <a:p>
            <a:pPr marL="266700" indent="-266700" eaLnBrk="1" hangingPunct="1">
              <a:spcBef>
                <a:spcPct val="50000"/>
              </a:spcBef>
              <a:buFontTx/>
              <a:buNone/>
              <a:defRPr/>
            </a:pPr>
            <a:endParaRPr lang="en-US" sz="2400" dirty="0">
              <a:solidFill>
                <a:srgbClr val="000000"/>
              </a:solidFill>
              <a:ea typeface="ＭＳ Ｐゴシック" pitchFamily="-106" charset="-128"/>
              <a:cs typeface="+mn-cs"/>
            </a:endParaRPr>
          </a:p>
        </p:txBody>
      </p:sp>
      <p:sp>
        <p:nvSpPr>
          <p:cNvPr id="5" name="TextBox 4"/>
          <p:cNvSpPr txBox="1"/>
          <p:nvPr/>
        </p:nvSpPr>
        <p:spPr>
          <a:xfrm>
            <a:off x="254000" y="1155700"/>
            <a:ext cx="8890000" cy="5579989"/>
          </a:xfrm>
          <a:prstGeom prst="rect">
            <a:avLst/>
          </a:prstGeom>
          <a:noFill/>
        </p:spPr>
        <p:txBody>
          <a:bodyPr wrap="square" rtlCol="0">
            <a:spAutoFit/>
          </a:bodyPr>
          <a:lstStyle/>
          <a:p>
            <a:pPr marL="342900" indent="-342900">
              <a:buAutoNum type="arabicPeriod"/>
            </a:pPr>
            <a:r>
              <a:rPr lang="en-US" sz="1700" b="1" dirty="0" smtClean="0"/>
              <a:t>Postdoc Term Limit of Five Year is in Effect</a:t>
            </a:r>
            <a:r>
              <a:rPr lang="en-US" sz="1700" dirty="0" smtClean="0"/>
              <a:t>.  Exceptions will be rarely granted and final decisions on all term limit exceptions by the Vice Provost for Graduate Education.</a:t>
            </a:r>
          </a:p>
          <a:p>
            <a:pPr marL="342900" indent="-342900">
              <a:buAutoNum type="arabicPeriod"/>
            </a:pPr>
            <a:endParaRPr lang="en-US" sz="1700" dirty="0" smtClean="0"/>
          </a:p>
          <a:p>
            <a:pPr marL="342900" indent="-342900">
              <a:buAutoNum type="arabicPeriod"/>
            </a:pPr>
            <a:r>
              <a:rPr lang="en-US" sz="1700" b="1" dirty="0" smtClean="0"/>
              <a:t>School of Medicine Clinical Instructor (CE)/Postdoctoral Scholar appointments</a:t>
            </a:r>
            <a:r>
              <a:rPr lang="en-US" sz="1700" dirty="0" smtClean="0"/>
              <a:t>.  The new policy applies to concurrent appointments for postdoctoral scholars:</a:t>
            </a:r>
          </a:p>
          <a:p>
            <a:pPr marL="800100" lvl="1" indent="-342900">
              <a:buAutoNum type="arabicPeriod"/>
            </a:pPr>
            <a:r>
              <a:rPr lang="en-US" sz="1700" dirty="0" smtClean="0"/>
              <a:t>Joint appointments may not compromise the training elements for the </a:t>
            </a:r>
            <a:r>
              <a:rPr lang="en-US" sz="1700" dirty="0" err="1" smtClean="0"/>
              <a:t>postdoc</a:t>
            </a:r>
            <a:endParaRPr lang="en-US" sz="1700" dirty="0" smtClean="0"/>
          </a:p>
          <a:p>
            <a:pPr marL="800100" lvl="1" indent="-342900">
              <a:buAutoNum type="arabicPeriod"/>
            </a:pPr>
            <a:r>
              <a:rPr lang="en-US" sz="1700" dirty="0" smtClean="0"/>
              <a:t>Clear distinction between trainee and CI responsibilities must be articulated</a:t>
            </a:r>
          </a:p>
          <a:p>
            <a:pPr marL="800100" lvl="1" indent="-342900">
              <a:buAutoNum type="arabicPeriod"/>
            </a:pPr>
            <a:r>
              <a:rPr lang="en-US" sz="1700" dirty="0" smtClean="0"/>
              <a:t>Contact Jane Volk-Brew in Academic Affairs or Alistair Murray in OPA</a:t>
            </a:r>
          </a:p>
          <a:p>
            <a:pPr marL="800100" lvl="1" indent="-342900">
              <a:buAutoNum type="arabicPeriod"/>
            </a:pPr>
            <a:endParaRPr lang="en-US" sz="1700" dirty="0" smtClean="0"/>
          </a:p>
          <a:p>
            <a:pPr marL="342900" indent="-342900">
              <a:buAutoNum type="arabicPeriod"/>
            </a:pPr>
            <a:r>
              <a:rPr lang="en-US" sz="1700" b="1" dirty="0" smtClean="0"/>
              <a:t>Visiting Student Researchers</a:t>
            </a:r>
          </a:p>
          <a:p>
            <a:pPr marL="800100" lvl="1" indent="-342900">
              <a:buAutoNum type="arabicPeriod"/>
            </a:pPr>
            <a:r>
              <a:rPr lang="en-US" sz="1700" dirty="0" smtClean="0"/>
              <a:t>New classification for researchers at Stanford who are graduate students at another institution</a:t>
            </a:r>
          </a:p>
          <a:p>
            <a:pPr marL="800100" lvl="1" indent="-342900">
              <a:buAutoNum type="arabicPeriod"/>
            </a:pPr>
            <a:r>
              <a:rPr lang="en-US" sz="1700" dirty="0" smtClean="0"/>
              <a:t>Will be the default classification for soon-to-become postdocs if a degree completion letter from the institution is </a:t>
            </a:r>
            <a:r>
              <a:rPr lang="en-US" sz="1700" u="sng" dirty="0" smtClean="0"/>
              <a:t>NOT</a:t>
            </a:r>
            <a:r>
              <a:rPr lang="en-US" sz="1700" dirty="0" smtClean="0"/>
              <a:t> provided at the start of the appointment start date.</a:t>
            </a:r>
          </a:p>
          <a:p>
            <a:pPr marL="800100" lvl="1" indent="-342900">
              <a:buAutoNum type="arabicPeriod"/>
            </a:pPr>
            <a:r>
              <a:rPr lang="en-US" sz="1700" dirty="0" smtClean="0"/>
              <a:t>Monthly appointment. Not subject to funding requirements.  Fees and other expenses required.</a:t>
            </a:r>
          </a:p>
          <a:p>
            <a:pPr marL="342900" indent="-342900">
              <a:buNone/>
            </a:pPr>
            <a:endParaRPr lang="en-US" dirty="0" smtClean="0"/>
          </a:p>
          <a:p>
            <a:pPr marL="342900" indent="-342900">
              <a:buAutoNum type="arabicPeriod"/>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 layout -- template</Template>
  <TotalTime>17145</TotalTime>
  <Words>1157</Words>
  <Application>Microsoft Office PowerPoint</Application>
  <PresentationFormat>On-screen Show (4:3)</PresentationFormat>
  <Paragraphs>214</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Blank Presentation</vt:lpstr>
      <vt:lpstr>Slide 1</vt:lpstr>
      <vt:lpstr>     Agenda</vt:lpstr>
      <vt:lpstr> New Staff Introductions</vt:lpstr>
      <vt:lpstr>     Summer 2011 Programs</vt:lpstr>
      <vt:lpstr>     Summer 2011 Programs (cont.)</vt:lpstr>
      <vt:lpstr> Postdoc Benefits</vt:lpstr>
      <vt:lpstr> Postdoc Benefits</vt:lpstr>
      <vt:lpstr> CB Change in Cycle Timing</vt:lpstr>
      <vt:lpstr>Policy Updates</vt:lpstr>
      <vt:lpstr>     New AskJane Solutions</vt:lpstr>
      <vt:lpstr>     New AskJane Solutions</vt:lpstr>
      <vt:lpstr> Reminder: HelpSU</vt:lpstr>
      <vt:lpstr> PeopleSoft Project Update</vt:lpstr>
      <vt:lpstr> PeopleSoft Project Update</vt:lpstr>
      <vt:lpstr>     Open Forum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EPS Monthly Staff Meeting  March 19, 2009</dc:title>
  <dc:creator>Kurt Schade</dc:creator>
  <cp:lastModifiedBy>Stanford-IRT</cp:lastModifiedBy>
  <cp:revision>694</cp:revision>
  <dcterms:created xsi:type="dcterms:W3CDTF">2009-04-09T17:21:40Z</dcterms:created>
  <dcterms:modified xsi:type="dcterms:W3CDTF">2011-07-28T19:23:47Z</dcterms:modified>
</cp:coreProperties>
</file>