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2"/>
  </p:notesMasterIdLst>
  <p:handoutMasterIdLst>
    <p:handoutMasterId r:id="rId33"/>
  </p:handoutMasterIdLst>
  <p:sldIdLst>
    <p:sldId id="419" r:id="rId2"/>
    <p:sldId id="437" r:id="rId3"/>
    <p:sldId id="462" r:id="rId4"/>
    <p:sldId id="472" r:id="rId5"/>
    <p:sldId id="473" r:id="rId6"/>
    <p:sldId id="486" r:id="rId7"/>
    <p:sldId id="461" r:id="rId8"/>
    <p:sldId id="459" r:id="rId9"/>
    <p:sldId id="485" r:id="rId10"/>
    <p:sldId id="460" r:id="rId11"/>
    <p:sldId id="468" r:id="rId12"/>
    <p:sldId id="469" r:id="rId13"/>
    <p:sldId id="470" r:id="rId14"/>
    <p:sldId id="471" r:id="rId15"/>
    <p:sldId id="458" r:id="rId16"/>
    <p:sldId id="466" r:id="rId17"/>
    <p:sldId id="467" r:id="rId18"/>
    <p:sldId id="474" r:id="rId19"/>
    <p:sldId id="463" r:id="rId20"/>
    <p:sldId id="464" r:id="rId21"/>
    <p:sldId id="477" r:id="rId22"/>
    <p:sldId id="478" r:id="rId23"/>
    <p:sldId id="482" r:id="rId24"/>
    <p:sldId id="480" r:id="rId25"/>
    <p:sldId id="481" r:id="rId26"/>
    <p:sldId id="475" r:id="rId27"/>
    <p:sldId id="476" r:id="rId28"/>
    <p:sldId id="483" r:id="rId29"/>
    <p:sldId id="484" r:id="rId30"/>
    <p:sldId id="457" r:id="rId31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•"/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•"/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•"/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•"/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Font typeface="Arial" pitchFamily="34" charset="0"/>
      <a:buChar char="•"/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99CCFF"/>
    <a:srgbClr val="FF6600"/>
    <a:srgbClr val="626262"/>
    <a:srgbClr val="008000"/>
    <a:srgbClr val="FF643F"/>
    <a:srgbClr val="FF7619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386" autoAdjust="0"/>
  </p:normalViewPr>
  <p:slideViewPr>
    <p:cSldViewPr snapToGrid="0">
      <p:cViewPr>
        <p:scale>
          <a:sx n="90" d="100"/>
          <a:sy n="90" d="100"/>
        </p:scale>
        <p:origin x="-42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86" y="-90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5FF7F0B2-8D94-4D02-8FD6-071D5759B64E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CC9CEF67-1CC1-4A99-8835-2D938ED6A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2BC9C991-904B-4CBE-B8E5-8C4D93641FD2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3CFE3703-F581-4A91-81D0-59B112E7C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63501-7A23-4FC7-BF73-DCBDFE22DDB5}" type="slidenum">
              <a:rPr lang="en-US" smtClean="0">
                <a:solidFill>
                  <a:srgbClr val="000000"/>
                </a:solidFill>
                <a:ea typeface="Osaka"/>
                <a:cs typeface="Osaka"/>
              </a:rPr>
              <a:pPr/>
              <a:t>1</a:t>
            </a:fld>
            <a:endParaRPr lang="en-US" smtClean="0">
              <a:solidFill>
                <a:srgbClr val="000000"/>
              </a:solidFill>
              <a:ea typeface="Osaka"/>
              <a:cs typeface="Osaka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1401735-EC40-4DAC-9377-9B1A407F8D3D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BB7F66-66E3-4CC8-9BB9-4321F82F014F}" type="slidenum">
              <a:rPr lang="en-US" smtClean="0">
                <a:solidFill>
                  <a:srgbClr val="000000"/>
                </a:solidFill>
                <a:ea typeface="Osaka"/>
                <a:cs typeface="Osaka"/>
              </a:rPr>
              <a:pPr/>
              <a:t>2</a:t>
            </a:fld>
            <a:endParaRPr lang="en-US" smtClean="0">
              <a:solidFill>
                <a:srgbClr val="000000"/>
              </a:solidFill>
              <a:ea typeface="Osaka"/>
              <a:cs typeface="Osak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02A598-305B-4656-A1C5-AEC81A01559A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559764-2BB9-4D69-AB2E-24745184B77A}" type="slidenum">
              <a:rPr lang="en-US" smtClean="0">
                <a:solidFill>
                  <a:srgbClr val="000000"/>
                </a:solidFill>
                <a:ea typeface="Osaka"/>
                <a:cs typeface="Osaka"/>
              </a:rPr>
              <a:pPr/>
              <a:t>4</a:t>
            </a:fld>
            <a:endParaRPr lang="en-US" smtClean="0">
              <a:solidFill>
                <a:srgbClr val="000000"/>
              </a:solidFill>
              <a:ea typeface="Osaka"/>
              <a:cs typeface="Osak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02A598-305B-4656-A1C5-AEC81A01559A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4BBE2-E66B-4408-872C-5F0FEE0E0CD7}" type="slidenum">
              <a:rPr lang="en-US" smtClean="0">
                <a:solidFill>
                  <a:srgbClr val="000000"/>
                </a:solidFill>
                <a:ea typeface="Osaka"/>
                <a:cs typeface="Osaka"/>
              </a:rPr>
              <a:pPr/>
              <a:t>5</a:t>
            </a:fld>
            <a:endParaRPr lang="en-US" smtClean="0">
              <a:solidFill>
                <a:srgbClr val="000000"/>
              </a:solidFill>
              <a:ea typeface="Osaka"/>
              <a:cs typeface="Osak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A02A598-305B-4656-A1C5-AEC81A01559A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553B1-0B70-4428-BFD2-DED7DD0E43B6}" type="slidenum">
              <a:rPr lang="en-US" smtClean="0">
                <a:solidFill>
                  <a:srgbClr val="000000"/>
                </a:solidFill>
                <a:ea typeface="Osaka"/>
                <a:cs typeface="Osaka"/>
              </a:rPr>
              <a:pPr/>
              <a:t>30</a:t>
            </a:fld>
            <a:endParaRPr lang="en-US" smtClean="0">
              <a:solidFill>
                <a:srgbClr val="000000"/>
              </a:solidFill>
              <a:ea typeface="Osaka"/>
              <a:cs typeface="Osak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FBBE115-E358-44B8-B1B5-91537A8E1D48}" type="datetime1">
              <a:rPr lang="en-US"/>
              <a:pPr>
                <a:defRPr/>
              </a:pPr>
              <a:t>10/25/2011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E1E4-52C6-4B9D-BF65-A452EA02563D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6CDD8-D427-4289-B2BF-386155F51F1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SU_Seal_Card_pos"/>
          <p:cNvPicPr>
            <a:picLocks noChangeAspect="1" noChangeArrowheads="1"/>
          </p:cNvPicPr>
          <p:nvPr/>
        </p:nvPicPr>
        <p:blipFill>
          <a:blip r:embed="rId15" cstate="print">
            <a:lum bright="90000" contrast="-66000"/>
          </a:blip>
          <a:srcRect t="12334" r="34000"/>
          <a:stretch>
            <a:fillRect/>
          </a:stretch>
        </p:blipFill>
        <p:spPr bwMode="auto">
          <a:xfrm>
            <a:off x="5032375" y="0"/>
            <a:ext cx="4111625" cy="571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0" y="6327775"/>
            <a:ext cx="9144000" cy="530225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  <a:effectLst/>
        </p:spPr>
        <p:txBody>
          <a:bodyPr tIns="182880"/>
          <a:lstStyle/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000" b="1" dirty="0">
                <a:solidFill>
                  <a:srgbClr val="FFFFFF"/>
                </a:solidFill>
                <a:latin typeface="Gill Sans Light" pitchFamily="1" charset="0"/>
                <a:ea typeface="+mn-ea"/>
                <a:cs typeface="+mn-cs"/>
              </a:rPr>
              <a:t>Office of Postdoctoral </a:t>
            </a:r>
            <a:r>
              <a:rPr lang="en-US" sz="2000" b="1" dirty="0" smtClean="0">
                <a:solidFill>
                  <a:srgbClr val="FFFFFF"/>
                </a:solidFill>
                <a:latin typeface="Gill Sans Light" pitchFamily="1" charset="0"/>
                <a:ea typeface="+mn-ea"/>
                <a:cs typeface="+mn-cs"/>
              </a:rPr>
              <a:t>Affairs			          </a:t>
            </a:r>
            <a:r>
              <a:rPr lang="en-US" sz="2000" b="1" i="0" dirty="0" smtClean="0">
                <a:solidFill>
                  <a:srgbClr val="FFFFFF"/>
                </a:solidFill>
                <a:latin typeface="Gill Sans Light" pitchFamily="1" charset="0"/>
                <a:ea typeface="+mn-ea"/>
                <a:cs typeface="+mn-cs"/>
              </a:rPr>
              <a:t>postdocs.stanford.edu  </a:t>
            </a:r>
            <a:r>
              <a:rPr lang="en-US" sz="2000" b="1" dirty="0" smtClean="0">
                <a:solidFill>
                  <a:srgbClr val="FFFFFF"/>
                </a:solidFill>
                <a:latin typeface="Gill Sans Light" pitchFamily="1" charset="0"/>
                <a:ea typeface="+mn-ea"/>
                <a:cs typeface="+mn-cs"/>
              </a:rPr>
              <a:t>                                             </a:t>
            </a:r>
            <a:endParaRPr lang="en-US" sz="18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690" r:id="rId12"/>
    <p:sldLayoutId id="214748369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center.stanford.edu/depts/scholar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ostdocs.stanford.edu/admin/checklist.html" TargetMode="External"/><Relationship Id="rId2" Type="http://schemas.openxmlformats.org/officeDocument/2006/relationships/hyperlink" Target="http://postdocs.stanford.edu/prospects/orientationtoolki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stdocs.stanford.edu/prospects/people_offices.html" TargetMode="External"/><Relationship Id="rId4" Type="http://schemas.openxmlformats.org/officeDocument/2006/relationships/hyperlink" Target="http://postdocs.stanford.edu/incoming_scholar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postdocaffairs@stanford.e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ostdocs.stanford.edu/admin/PeopleSoft_Project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3657600"/>
            <a:ext cx="8534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Book Antiqua" pitchFamily="18" charset="0"/>
                <a:ea typeface="+mj-ea"/>
                <a:cs typeface="+mj-cs"/>
              </a:rPr>
              <a:t>October 25, </a:t>
            </a:r>
            <a:r>
              <a:rPr lang="en-US" sz="2400" b="1" dirty="0">
                <a:solidFill>
                  <a:srgbClr val="000000"/>
                </a:solidFill>
                <a:latin typeface="Book Antiqua" pitchFamily="18" charset="0"/>
                <a:ea typeface="+mj-ea"/>
                <a:cs typeface="+mj-cs"/>
              </a:rPr>
              <a:t>2011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Book Antiqua" pitchFamily="18" charset="0"/>
                <a:ea typeface="+mj-ea"/>
                <a:cs typeface="+mj-cs"/>
              </a:rPr>
              <a:t>10:00 a.m. – 11:30 a.m.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Book Antiqua" pitchFamily="18" charset="0"/>
                <a:ea typeface="+mj-ea"/>
                <a:cs typeface="+mj-cs"/>
              </a:rPr>
              <a:t>Clark 360</a:t>
            </a:r>
            <a:endParaRPr lang="en-US" sz="2400" b="1" dirty="0">
              <a:solidFill>
                <a:srgbClr val="000000"/>
              </a:solidFill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604838" y="1706563"/>
            <a:ext cx="75771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00"/>
                </a:solidFill>
                <a:latin typeface="Book Antiqua" pitchFamily="18" charset="0"/>
              </a:rPr>
              <a:t>Postdoctoral Administrators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00"/>
                </a:solidFill>
                <a:latin typeface="Book Antiqua" pitchFamily="18" charset="0"/>
              </a:rPr>
              <a:t>Quarterly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Nov/Dec </a:t>
            </a:r>
            <a:r>
              <a:rPr lang="en-US" sz="4000" b="1" dirty="0" smtClean="0"/>
              <a:t>Start Dates and </a:t>
            </a:r>
            <a:r>
              <a:rPr lang="en-US" sz="4000" b="1" dirty="0" smtClean="0"/>
              <a:t>J1 Visas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Postdocs</a:t>
            </a:r>
            <a:r>
              <a:rPr lang="en-US" dirty="0" smtClean="0"/>
              <a:t> MUST report </a:t>
            </a:r>
            <a:r>
              <a:rPr lang="en-US" dirty="0" smtClean="0"/>
              <a:t>their arrival to Bechtel by Dec 14 or they will be out of status.</a:t>
            </a:r>
          </a:p>
          <a:p>
            <a:r>
              <a:rPr lang="en-US" dirty="0" smtClean="0"/>
              <a:t>SEVIS record validation can only be done after the postdoc arrives AND submits the completed J Arrival and Insurance Confirmation </a:t>
            </a:r>
            <a:r>
              <a:rPr lang="en-US" dirty="0" err="1" smtClean="0"/>
              <a:t>webform</a:t>
            </a:r>
            <a:r>
              <a:rPr lang="en-US" dirty="0" smtClean="0"/>
              <a:t> </a:t>
            </a:r>
          </a:p>
          <a:p>
            <a:r>
              <a:rPr lang="en-US" dirty="0" smtClean="0"/>
              <a:t> NO SEVIS RECORD VALIDATIONS will be done during the winter closure.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Nov/Dec </a:t>
            </a:r>
            <a:r>
              <a:rPr lang="en-US" sz="4000" b="1" dirty="0" smtClean="0"/>
              <a:t>Start Dates and </a:t>
            </a:r>
            <a:r>
              <a:rPr lang="en-US" sz="4000" b="1" dirty="0" smtClean="0"/>
              <a:t>J1 Visas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 regulations require that the postdoc arrives and confirms arrival within a limited timeframe after the program start date. </a:t>
            </a:r>
          </a:p>
          <a:p>
            <a:r>
              <a:rPr lang="en-US" dirty="0" smtClean="0"/>
              <a:t>If the record isn't validated by the 30th day after the program start date, the postdoc will be out of status, if he/she has already entered the U.S.; or, if the postdoc has not yet entered, the DS-2019 will become invalid.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Upcoming DS-2019 Expiration 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66100" cy="38227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Check </a:t>
            </a:r>
            <a:r>
              <a:rPr lang="en-US" dirty="0" smtClean="0"/>
              <a:t>your records if </a:t>
            </a:r>
            <a:r>
              <a:rPr lang="en-US" dirty="0" smtClean="0"/>
              <a:t>the DS-2019s of any of your </a:t>
            </a:r>
            <a:r>
              <a:rPr lang="en-US" dirty="0" err="1" smtClean="0"/>
              <a:t>postdocs</a:t>
            </a:r>
            <a:r>
              <a:rPr lang="en-US" dirty="0" smtClean="0"/>
              <a:t> will expire </a:t>
            </a:r>
            <a:r>
              <a:rPr lang="en-US" dirty="0" smtClean="0"/>
              <a:t>between now and January 30 (</a:t>
            </a:r>
            <a:r>
              <a:rPr lang="en-US" dirty="0" smtClean="0"/>
              <a:t>many expire at the end of December). </a:t>
            </a:r>
          </a:p>
          <a:p>
            <a:r>
              <a:rPr lang="en-US" dirty="0" smtClean="0"/>
              <a:t>If so, submit your extension requests as soon as possible to ensure that the J visa status doesn't expire while the </a:t>
            </a:r>
            <a:r>
              <a:rPr lang="en-US" dirty="0" err="1" smtClean="0"/>
              <a:t>postdoc's</a:t>
            </a:r>
            <a:r>
              <a:rPr lang="en-US" dirty="0" smtClean="0"/>
              <a:t> appointment is continuing.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Travel Validation Signatures Required for Re-Entry after Travel Abroad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Please remind </a:t>
            </a:r>
            <a:r>
              <a:rPr lang="en-US" dirty="0" err="1" smtClean="0"/>
              <a:t>postdocs</a:t>
            </a:r>
            <a:r>
              <a:rPr lang="en-US" dirty="0" smtClean="0"/>
              <a:t> on J visas that if they're planning to travel out of the U.S. their DS-2019s (and those of their J2 dependents) must be signed by an I-Center scholar advisor in the travel validation section of the document in order to be permitted to re-enter the U.S. </a:t>
            </a:r>
          </a:p>
          <a:p>
            <a:r>
              <a:rPr lang="en-US" dirty="0" smtClean="0"/>
              <a:t>The travel validation signature is valid for multiple entries for up to one year from the date of the signature. They can bring their DS-2019s to the upstairs front desk of Bechtel to request the signature. No appointment is needed for this.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End of program more than 30 days prior to end date on DS-2019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 </a:t>
            </a:r>
            <a:r>
              <a:rPr lang="en-US" dirty="0" err="1" smtClean="0"/>
              <a:t>postdoc's</a:t>
            </a:r>
            <a:r>
              <a:rPr lang="en-US" dirty="0" smtClean="0"/>
              <a:t> appointment will end more than 30 days prior to the program end </a:t>
            </a:r>
            <a:r>
              <a:rPr lang="en-US" dirty="0" smtClean="0"/>
              <a:t>date (i.e</a:t>
            </a:r>
            <a:r>
              <a:rPr lang="en-US" dirty="0" smtClean="0"/>
              <a:t>., </a:t>
            </a:r>
            <a:r>
              <a:rPr lang="en-US" dirty="0" err="1" smtClean="0"/>
              <a:t>postdoc</a:t>
            </a:r>
            <a:r>
              <a:rPr lang="en-US" dirty="0" smtClean="0"/>
              <a:t> resigns or there is an early termination)</a:t>
            </a:r>
            <a:r>
              <a:rPr lang="en-US" dirty="0" smtClean="0"/>
              <a:t>, </a:t>
            </a:r>
            <a:r>
              <a:rPr lang="en-US" dirty="0" smtClean="0"/>
              <a:t>you </a:t>
            </a:r>
            <a:r>
              <a:rPr lang="en-US" dirty="0" smtClean="0"/>
              <a:t>must submit </a:t>
            </a:r>
            <a:r>
              <a:rPr lang="en-US" dirty="0" smtClean="0"/>
              <a:t>a Shorten Program Request Form to revise the program end date on the DS-2019 to the new, earlier end date.  </a:t>
            </a:r>
          </a:p>
          <a:p>
            <a:pPr>
              <a:buNone/>
            </a:pPr>
            <a:r>
              <a:rPr lang="en-US" dirty="0" smtClean="0"/>
              <a:t>Unless:</a:t>
            </a:r>
          </a:p>
          <a:p>
            <a:r>
              <a:rPr lang="en-US" dirty="0" smtClean="0"/>
              <a:t>The postdoc is transferring to another U.S. institution or Stanford department, or changing Stanford classification (i.e. from postdoc to Research Associate)</a:t>
            </a:r>
          </a:p>
          <a:p>
            <a:r>
              <a:rPr lang="en-US" dirty="0" smtClean="0"/>
              <a:t>More questions on J1 scholar and employment-based visa processing?  Go </a:t>
            </a:r>
            <a:r>
              <a:rPr lang="en-US" dirty="0" smtClean="0"/>
              <a:t>to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icenter.stanford.edu/depts/scholars.html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Bechtel’s Nov. 2</a:t>
            </a:r>
            <a:r>
              <a:rPr lang="en-US" sz="4000" b="1" baseline="30000" dirty="0" smtClean="0"/>
              <a:t>nd</a:t>
            </a:r>
            <a:r>
              <a:rPr lang="en-US" sz="4000" b="1" dirty="0" smtClean="0"/>
              <a:t> Visa Meeting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Bechtel’s upcoming meeting to focus on J-1 scholar and employment-based visa processing at Stanford.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Wednesday, November 2nd, 2-3 p.m.</a:t>
            </a:r>
          </a:p>
          <a:p>
            <a:r>
              <a:rPr lang="en-US" dirty="0" smtClean="0"/>
              <a:t>Bechtel International Center Assembly Room (584 Capistrano Way)</a:t>
            </a:r>
          </a:p>
          <a:p>
            <a:r>
              <a:rPr lang="en-US" i="1" dirty="0" smtClean="0"/>
              <a:t>Refreshments will be served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On-boarding </a:t>
            </a:r>
            <a:r>
              <a:rPr lang="en-US" dirty="0" err="1" smtClean="0"/>
              <a:t>Postdocs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Annelies Ransome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Administrator Responsibilities in </a:t>
            </a:r>
            <a:r>
              <a:rPr lang="en-US" sz="4000" b="1" dirty="0" err="1" smtClean="0"/>
              <a:t>Onboarding</a:t>
            </a:r>
            <a:r>
              <a:rPr lang="en-US" sz="4000" b="1" dirty="0" smtClean="0"/>
              <a:t> New </a:t>
            </a:r>
            <a:r>
              <a:rPr lang="en-US" sz="4000" b="1" dirty="0" err="1" smtClean="0"/>
              <a:t>Postdocs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Departmental/Lab Orientation- Prepare a packet.  </a:t>
            </a:r>
            <a:r>
              <a:rPr lang="en-US" dirty="0" smtClean="0"/>
              <a:t>Create your </a:t>
            </a:r>
            <a:r>
              <a:rPr lang="en-US" dirty="0" smtClean="0"/>
              <a:t>own checklist and </a:t>
            </a:r>
            <a:r>
              <a:rPr lang="en-US" dirty="0" err="1" smtClean="0"/>
              <a:t>onboarding</a:t>
            </a:r>
            <a:r>
              <a:rPr lang="en-US" dirty="0" smtClean="0"/>
              <a:t> procedures.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://postdocs.stanford.edu/prospects/orientationtoolkit.html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Paperwork Checklist: 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://postdocs.stanford.edu/admin/checklist.html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“Getting Started at Stanford” for </a:t>
            </a:r>
            <a:r>
              <a:rPr lang="en-US" dirty="0" err="1" smtClean="0"/>
              <a:t>Postdocs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http://postdocs.stanford.edu/incoming_scholars/</a:t>
            </a:r>
            <a:endParaRPr lang="en-US" dirty="0" smtClean="0"/>
          </a:p>
          <a:p>
            <a:r>
              <a:rPr lang="en-US" dirty="0" smtClean="0"/>
              <a:t> People and Offices to Support You: </a:t>
            </a:r>
            <a:r>
              <a:rPr lang="en-US" dirty="0" smtClean="0">
                <a:hlinkClick r:id="rId5"/>
              </a:rPr>
              <a:t>http://postdocs.stanford.edu/prospects/people_offices.html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Helpful Information from Fellow Postdoc Administrators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quarterly meeting:  presentation by </a:t>
            </a:r>
            <a:r>
              <a:rPr lang="en-US" dirty="0" err="1" smtClean="0"/>
              <a:t>postdoc</a:t>
            </a:r>
            <a:r>
              <a:rPr lang="en-US" dirty="0" smtClean="0"/>
              <a:t> </a:t>
            </a:r>
            <a:r>
              <a:rPr lang="en-US" dirty="0" err="1" smtClean="0"/>
              <a:t>administators</a:t>
            </a:r>
            <a:r>
              <a:rPr lang="en-US" dirty="0" smtClean="0"/>
              <a:t> about </a:t>
            </a:r>
            <a:r>
              <a:rPr lang="en-US" dirty="0" err="1" smtClean="0"/>
              <a:t>onboarding</a:t>
            </a:r>
            <a:r>
              <a:rPr lang="en-US" dirty="0" smtClean="0"/>
              <a:t> </a:t>
            </a:r>
            <a:r>
              <a:rPr lang="en-US" dirty="0" err="1" smtClean="0"/>
              <a:t>postdocs</a:t>
            </a:r>
            <a:r>
              <a:rPr lang="en-US" dirty="0" smtClean="0"/>
              <a:t> and internal hiring </a:t>
            </a:r>
            <a:r>
              <a:rPr lang="en-US" dirty="0" smtClean="0"/>
              <a:t>requests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Ideas for other topics? Please send them to </a:t>
            </a:r>
            <a:r>
              <a:rPr lang="en-US" dirty="0" smtClean="0">
                <a:hlinkClick r:id="rId2"/>
              </a:rPr>
              <a:t>postdocaffairs@stanford.edu</a:t>
            </a:r>
            <a:r>
              <a:rPr lang="en-US" dirty="0" smtClean="0"/>
              <a:t>   We would like to make this a regular part of our quarterly meetings.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HelpSU Tickets – </a:t>
            </a:r>
            <a:br>
              <a:rPr lang="en-US" dirty="0" smtClean="0"/>
            </a:br>
            <a:r>
              <a:rPr lang="en-US" dirty="0" smtClean="0"/>
              <a:t>Where Do They Go?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Annelies Ransome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b"/>
          <a:lstStyle/>
          <a:p>
            <a:pPr algn="l" eaLnBrk="1" hangingPunct="1">
              <a:defRPr/>
            </a:pPr>
            <a:r>
              <a:rPr lang="en-US" b="1" dirty="0" smtClean="0">
                <a:solidFill>
                  <a:srgbClr val="C00000"/>
                </a:solidFill>
                <a:latin typeface="Gill Sans Light" pitchFamily="1" charset="0"/>
                <a:cs typeface="+mj-cs"/>
              </a:rPr>
              <a:t>     Agenda</a:t>
            </a:r>
            <a:endParaRPr lang="en-US" sz="4000" dirty="0">
              <a:solidFill>
                <a:srgbClr val="C00000"/>
              </a:solidFill>
              <a:latin typeface="Arial Unicode MS" pitchFamily="34" charset="-128"/>
              <a:cs typeface="+mj-cs"/>
            </a:endParaRP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46075" y="1155701"/>
            <a:ext cx="8493125" cy="517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Postdoc</a:t>
            </a:r>
            <a:r>
              <a:rPr lang="en-US" sz="2800" dirty="0" smtClean="0"/>
              <a:t> Benefits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Preparing for 2011 Winter Closure &amp; Visas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Preventing Duplicate IDs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On-boarding </a:t>
            </a:r>
            <a:r>
              <a:rPr lang="en-US" sz="2800" dirty="0" err="1" smtClean="0"/>
              <a:t>Postdocs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HelpSU Tickets – Where Do They Go?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PeopleSoft Project (PD Web Forms)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Quarterly Meeting 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Programs Update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Who Answers Help Tickets?</a:t>
            </a:r>
            <a:endParaRPr lang="en-US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reach </a:t>
            </a:r>
            <a:r>
              <a:rPr lang="en-US" dirty="0" err="1" smtClean="0"/>
              <a:t>OPA</a:t>
            </a:r>
            <a:r>
              <a:rPr lang="en-US" dirty="0" smtClean="0"/>
              <a:t>, you must select the following in HelpSU:</a:t>
            </a:r>
          </a:p>
          <a:p>
            <a:pPr lvl="1"/>
            <a:r>
              <a:rPr lang="en-US" dirty="0" smtClean="0"/>
              <a:t>Category: Student Services</a:t>
            </a:r>
          </a:p>
          <a:p>
            <a:pPr lvl="1"/>
            <a:r>
              <a:rPr lang="en-US" dirty="0" smtClean="0"/>
              <a:t>Request Type: Postdoctoral Affairs</a:t>
            </a:r>
          </a:p>
          <a:p>
            <a:r>
              <a:rPr lang="en-US" dirty="0" smtClean="0"/>
              <a:t>Tickets routed in this manner are triaged and answered by </a:t>
            </a:r>
            <a:r>
              <a:rPr lang="en-US" dirty="0" err="1" smtClean="0"/>
              <a:t>OPA</a:t>
            </a:r>
            <a:r>
              <a:rPr lang="en-US" dirty="0" smtClean="0"/>
              <a:t> Staff (</a:t>
            </a:r>
            <a:r>
              <a:rPr lang="en-US" i="1" dirty="0" smtClean="0"/>
              <a:t>not</a:t>
            </a:r>
            <a:r>
              <a:rPr lang="en-US" dirty="0" smtClean="0"/>
              <a:t> the Help Desk)</a:t>
            </a:r>
          </a:p>
          <a:p>
            <a:pPr lvl="1"/>
            <a:r>
              <a:rPr lang="en-US" dirty="0" err="1" smtClean="0"/>
              <a:t>OPA</a:t>
            </a:r>
            <a:r>
              <a:rPr lang="en-US" dirty="0" smtClean="0"/>
              <a:t> escalates tickets to other groups when the issue submitted cannot be resolved by </a:t>
            </a:r>
            <a:r>
              <a:rPr lang="en-US" dirty="0" err="1" smtClean="0"/>
              <a:t>OPA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PeopleSoft Project (PD Web Forms)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Annelies Ransome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website: </a:t>
            </a:r>
            <a:r>
              <a:rPr lang="en-US" dirty="0" smtClean="0">
                <a:hlinkClick r:id="rId2"/>
              </a:rPr>
              <a:t>http://postdocs.stanford.edu/admin/PeopleSoft_Project.html</a:t>
            </a:r>
            <a:endParaRPr lang="en-US" dirty="0" smtClean="0"/>
          </a:p>
          <a:p>
            <a:r>
              <a:rPr lang="en-US" dirty="0" smtClean="0"/>
              <a:t>Training slides are up-to-date with “Tips and Tricks” </a:t>
            </a:r>
            <a:r>
              <a:rPr lang="en-US" dirty="0" err="1" smtClean="0"/>
              <a:t>slids</a:t>
            </a:r>
            <a:r>
              <a:rPr lang="en-US" dirty="0" smtClean="0"/>
              <a:t> added</a:t>
            </a:r>
          </a:p>
          <a:p>
            <a:r>
              <a:rPr lang="en-US" dirty="0" smtClean="0"/>
              <a:t>Open Labs &amp; Trainings on the website</a:t>
            </a:r>
          </a:p>
          <a:p>
            <a:r>
              <a:rPr lang="en-US" dirty="0" smtClean="0"/>
              <a:t>“Policies &amp; Procedures” Training – need to attend an upcoming session if you are new to </a:t>
            </a:r>
            <a:r>
              <a:rPr lang="en-US" dirty="0" err="1" smtClean="0"/>
              <a:t>postdoc</a:t>
            </a:r>
            <a:r>
              <a:rPr lang="en-US" dirty="0" smtClean="0"/>
              <a:t> administration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find Student ID # if you do not have PeopleSoft Search/Match</a:t>
            </a:r>
            <a:endParaRPr lang="en-US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6491" y="1600200"/>
            <a:ext cx="64910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" y="4473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Use Change Transaction Form (remember to </a:t>
            </a:r>
            <a:r>
              <a:rPr lang="en-US" b="1" i="1" dirty="0" smtClean="0"/>
              <a:t>add</a:t>
            </a:r>
            <a:r>
              <a:rPr lang="en-US" b="1" dirty="0" smtClean="0"/>
              <a:t>) to search for student</a:t>
            </a:r>
            <a:endParaRPr lang="en-U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090" y="2144871"/>
            <a:ext cx="6179820" cy="343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 find ID # and current end date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4980" y="2221071"/>
            <a:ext cx="5654040" cy="328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Quarterly Meeting Dates for 2011-12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save the following 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Feb. 9, 2012, 10-11:30 AM</a:t>
            </a:r>
          </a:p>
          <a:p>
            <a:r>
              <a:rPr lang="en-US" dirty="0" smtClean="0"/>
              <a:t>April 12, 2012, 10-11:30 AM</a:t>
            </a:r>
          </a:p>
          <a:p>
            <a:r>
              <a:rPr lang="en-US" dirty="0" smtClean="0"/>
              <a:t>July 26, 2012, 10-11:30 AM</a:t>
            </a:r>
          </a:p>
          <a:p>
            <a:r>
              <a:rPr lang="en-US" dirty="0" smtClean="0"/>
              <a:t>Oct. 25, 2012, 10-11:30 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Programs Update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Beth Leman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Healthcare Fund</a:t>
            </a:r>
          </a:p>
          <a:p>
            <a:r>
              <a:rPr lang="en-US" dirty="0" smtClean="0"/>
              <a:t>Brown Bag Lunches</a:t>
            </a:r>
          </a:p>
          <a:p>
            <a:r>
              <a:rPr lang="en-US" dirty="0" err="1" smtClean="0"/>
              <a:t>SACNAS</a:t>
            </a:r>
            <a:r>
              <a:rPr lang="en-US" dirty="0" smtClean="0"/>
              <a:t> &amp; </a:t>
            </a:r>
            <a:r>
              <a:rPr lang="en-US" dirty="0" err="1" smtClean="0"/>
              <a:t>ABRCMS</a:t>
            </a:r>
            <a:r>
              <a:rPr lang="en-US" dirty="0" smtClean="0"/>
              <a:t> Annual Meetings</a:t>
            </a:r>
          </a:p>
          <a:p>
            <a:r>
              <a:rPr lang="en-US" dirty="0" smtClean="0"/>
              <a:t>Academic Chat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Session II of Oral Communication </a:t>
            </a:r>
            <a:r>
              <a:rPr lang="en-US" smtClean="0"/>
              <a:t>for Non-Native Speakers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Postdoc</a:t>
            </a:r>
            <a:r>
              <a:rPr lang="en-US" dirty="0" smtClean="0"/>
              <a:t> Benefits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Sandra DeGaine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92088"/>
            <a:ext cx="8834438" cy="762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b"/>
          <a:lstStyle/>
          <a:p>
            <a:pPr algn="l" eaLnBrk="1" hangingPunct="1">
              <a:defRPr/>
            </a:pPr>
            <a:r>
              <a:rPr lang="en-US" sz="4000" b="1" dirty="0" smtClean="0">
                <a:solidFill>
                  <a:srgbClr val="C00000"/>
                </a:solidFill>
                <a:latin typeface="Gill Sans Light" pitchFamily="1" charset="0"/>
                <a:cs typeface="+mj-cs"/>
              </a:rPr>
              <a:t>     Open Forum</a:t>
            </a:r>
            <a:endParaRPr lang="en-US" sz="4000" dirty="0">
              <a:solidFill>
                <a:srgbClr val="C00000"/>
              </a:solidFill>
              <a:latin typeface="Arial Unicode MS" pitchFamily="34" charset="-128"/>
              <a:cs typeface="+mj-cs"/>
            </a:endParaRPr>
          </a:p>
        </p:txBody>
      </p:sp>
      <p:sp>
        <p:nvSpPr>
          <p:cNvPr id="15363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546100" y="1549400"/>
            <a:ext cx="8147050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4800" b="1" dirty="0">
                <a:latin typeface="Book Antiqua" pitchFamily="18" charset="0"/>
              </a:rPr>
              <a:t>Questions?</a:t>
            </a:r>
          </a:p>
          <a:p>
            <a:pPr algn="ctr">
              <a:buFont typeface="Arial" pitchFamily="34" charset="0"/>
              <a:buNone/>
            </a:pPr>
            <a:r>
              <a:rPr lang="en-US" sz="4800" b="1" dirty="0">
                <a:latin typeface="Book Antiqua" pitchFamily="18" charset="0"/>
              </a:rPr>
              <a:t>---------------------------------------</a:t>
            </a:r>
          </a:p>
          <a:p>
            <a:pPr algn="ctr">
              <a:buFont typeface="Arial" pitchFamily="34" charset="0"/>
              <a:buNone/>
            </a:pPr>
            <a:r>
              <a:rPr lang="en-US" sz="4800" b="1" dirty="0">
                <a:latin typeface="Book Antiqua" pitchFamily="18" charset="0"/>
              </a:rPr>
              <a:t>AskJane.stanford.edu</a:t>
            </a:r>
          </a:p>
          <a:p>
            <a:pPr algn="ctr">
              <a:buFont typeface="Arial" pitchFamily="34" charset="0"/>
              <a:buNone/>
            </a:pPr>
            <a:endParaRPr lang="en-US" sz="2400" b="1" dirty="0">
              <a:latin typeface="Book Antiqua" pitchFamily="18" charset="0"/>
            </a:endParaRPr>
          </a:p>
          <a:p>
            <a:pPr algn="ctr">
              <a:buFont typeface="Arial" pitchFamily="34" charset="0"/>
              <a:buNone/>
            </a:pPr>
            <a:r>
              <a:rPr lang="en-US" sz="4800" b="1" dirty="0" smtClean="0">
                <a:latin typeface="Book Antiqua" pitchFamily="18" charset="0"/>
              </a:rPr>
              <a:t>HelpSU.stanford.edu</a:t>
            </a:r>
          </a:p>
          <a:p>
            <a:pPr algn="ctr">
              <a:buFont typeface="Arial" pitchFamily="34" charset="0"/>
              <a:buNone/>
            </a:pPr>
            <a:r>
              <a:rPr lang="en-US" sz="1600" b="1" i="1" dirty="0" smtClean="0">
                <a:latin typeface="Book Antiqua" pitchFamily="18" charset="0"/>
              </a:rPr>
              <a:t>(Category: Student Services;  Request Type: Postdoctoral Affairs)</a:t>
            </a:r>
            <a:endParaRPr lang="en-US" sz="1600" b="1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00000"/>
                </a:solidFill>
                <a:latin typeface="Gill Sans Light" pitchFamily="1" charset="0"/>
                <a:cs typeface="+mj-cs"/>
              </a:rPr>
              <a:t>	Postdoc Benefits</a:t>
            </a:r>
            <a:endParaRPr lang="en-US" sz="3200" dirty="0">
              <a:solidFill>
                <a:srgbClr val="C00000"/>
              </a:solidFill>
              <a:latin typeface="Arial Unicode MS" pitchFamily="34" charset="-128"/>
              <a:cs typeface="+mj-cs"/>
            </a:endParaRPr>
          </a:p>
        </p:txBody>
      </p:sp>
      <p:sp>
        <p:nvSpPr>
          <p:cNvPr id="2051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0" y="1320800"/>
            <a:ext cx="9144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Open Enrollment for postdocs: 11/4 – 11/18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New medical carrier: Blue Shield of California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New medical plan: EPO replaces HMO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Rates are increasing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No plan changes to dental (2% increase) or vision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OE Benefit Fairs: November 3 and 10 from 12:00 – 2:00, Li Ka Shing 102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J1 Visa requirements for non-postdoc medical insurance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Pregnant postdocs? Medical leave of absence? Please contact us asap!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28600"/>
            <a:ext cx="9144000" cy="762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00000"/>
                </a:solidFill>
                <a:latin typeface="Gill Sans Light" pitchFamily="1" charset="0"/>
                <a:cs typeface="+mj-cs"/>
              </a:rPr>
              <a:t>    </a:t>
            </a:r>
            <a:r>
              <a:rPr lang="en-US" sz="4000" b="1" dirty="0" smtClean="0">
                <a:solidFill>
                  <a:srgbClr val="C00000"/>
                </a:solidFill>
                <a:latin typeface="Gill Sans Light" pitchFamily="1" charset="0"/>
                <a:cs typeface="+mj-cs"/>
              </a:rPr>
              <a:t> 2012 Medical Rates</a:t>
            </a:r>
            <a:endParaRPr lang="en-US" sz="4000" dirty="0">
              <a:solidFill>
                <a:srgbClr val="C00000"/>
              </a:solidFill>
              <a:latin typeface="Arial Unicode MS" pitchFamily="34" charset="-128"/>
              <a:cs typeface="+mj-cs"/>
            </a:endParaRPr>
          </a:p>
        </p:txBody>
      </p:sp>
      <p:sp>
        <p:nvSpPr>
          <p:cNvPr id="3075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307975" y="1524000"/>
            <a:ext cx="8467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None/>
              <a:defRPr/>
            </a:pPr>
            <a:endParaRPr lang="en-US" sz="2000" dirty="0">
              <a:solidFill>
                <a:srgbClr val="000000"/>
              </a:solidFill>
              <a:ea typeface="ＭＳ Ｐゴシック" pitchFamily="-106" charset="-128"/>
            </a:endParaRPr>
          </a:p>
          <a:p>
            <a:pPr marL="266700" indent="-266700" eaLnBrk="1" hangingPunct="1">
              <a:spcBef>
                <a:spcPct val="5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ea typeface="ＭＳ Ｐゴシック" pitchFamily="-106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8300" y="1066800"/>
          <a:ext cx="85979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580"/>
                <a:gridCol w="1719580"/>
                <a:gridCol w="1719580"/>
                <a:gridCol w="1719580"/>
                <a:gridCol w="1719580"/>
              </a:tblGrid>
              <a:tr h="37084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Plan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Rate Summary - Monthly Cost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Total Cost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Institutional Cost/Allowance </a:t>
                      </a:r>
                      <a:r>
                        <a:rPr lang="en-US" sz="1000" b="1" baseline="30000" dirty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(1</a:t>
                      </a:r>
                      <a:r>
                        <a:rPr lang="en-US" sz="1000" b="1" baseline="30000" dirty="0" smtClean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(charged to PTAs)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Postdoc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Cost (billed and paid through University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Bill/Stanford </a:t>
                      </a:r>
                      <a:r>
                        <a:rPr lang="en-US" sz="1000" b="1" baseline="0" dirty="0" err="1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ePay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COBRA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/>
                          <a:ea typeface="Calibri"/>
                          <a:cs typeface="Times New Roman"/>
                        </a:rPr>
                        <a:t>Medical - Blue Shield EPO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Only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$686.67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$686.67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$0.00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$700.40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Spouse/Domestic partner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$1,510.68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 Narrow"/>
                          <a:ea typeface="Calibri"/>
                          <a:cs typeface="Times New Roman"/>
                        </a:rPr>
                        <a:t>$1,057.48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$453.20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$1,540.89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Child(ren)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$1,236.02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$865.21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$370.81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$1,260.74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Family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$2,060.03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$1,442.02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$618.01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$2,101.23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 Narrow"/>
                          <a:ea typeface="Calibri"/>
                          <a:cs typeface="Times New Roman"/>
                        </a:rPr>
                        <a:t>Medical - Blue Shield PPO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Only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$745.04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$686.67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 Narrow"/>
                          <a:ea typeface="Calibri"/>
                          <a:cs typeface="Times New Roman"/>
                        </a:rPr>
                        <a:t>$58.37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$759.94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Spouse/Domestic Partner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$1,639.09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$1,057.48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$581.61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$1,671.87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Child(ren)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$1,341.08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$865.21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$475.87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$1,367.90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Postdoc + Family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$2,235.13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$1,442.02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$793.11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$2,279.84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540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 Narrow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Healthcare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Continues in 2012</a:t>
            </a:r>
          </a:p>
          <a:p>
            <a:r>
              <a:rPr lang="en-US" dirty="0" smtClean="0"/>
              <a:t>Monthly Subsidy – Applies directly as a credit on University Bill towards </a:t>
            </a:r>
            <a:r>
              <a:rPr lang="en-US" dirty="0" err="1" smtClean="0"/>
              <a:t>PD+Children</a:t>
            </a:r>
            <a:r>
              <a:rPr lang="en-US" dirty="0" smtClean="0"/>
              <a:t> or </a:t>
            </a:r>
            <a:r>
              <a:rPr lang="en-US" dirty="0" err="1" smtClean="0"/>
              <a:t>PD+Family</a:t>
            </a:r>
            <a:r>
              <a:rPr lang="en-US" dirty="0" smtClean="0"/>
              <a:t> medical premium charge</a:t>
            </a:r>
          </a:p>
          <a:p>
            <a:r>
              <a:rPr lang="en-US" dirty="0" smtClean="0"/>
              <a:t>Current recipients need not re-apply</a:t>
            </a:r>
          </a:p>
          <a:p>
            <a:r>
              <a:rPr lang="en-US" dirty="0" smtClean="0"/>
              <a:t>Subsidy amounts in 2011: $50-$75/month</a:t>
            </a:r>
          </a:p>
          <a:p>
            <a:r>
              <a:rPr lang="en-US" dirty="0" smtClean="0"/>
              <a:t>Subsidy amounts in 2012: $75-$120/month</a:t>
            </a:r>
          </a:p>
          <a:p>
            <a:r>
              <a:rPr lang="en-US" dirty="0" smtClean="0"/>
              <a:t>Continuing </a:t>
            </a:r>
            <a:r>
              <a:rPr lang="en-US" dirty="0" err="1" smtClean="0"/>
              <a:t>postdocs</a:t>
            </a:r>
            <a:r>
              <a:rPr lang="en-US" dirty="0" smtClean="0"/>
              <a:t> will have their subsidies increase</a:t>
            </a:r>
          </a:p>
          <a:p>
            <a:r>
              <a:rPr lang="en-US" dirty="0" smtClean="0"/>
              <a:t>Deadline to apply: Nov 9.  Notifications: Nov 15</a:t>
            </a:r>
          </a:p>
          <a:p>
            <a:r>
              <a:rPr lang="en-US" dirty="0" smtClean="0"/>
              <a:t>Check OPA website for details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Preparing for 2011 Winter Closure &amp; Visas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 Murray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2011 Winter Closure 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Monday, December 19, 2011 through Monday, January 2, 2012.  </a:t>
            </a:r>
          </a:p>
          <a:p>
            <a:endParaRPr lang="en-US" dirty="0" smtClean="0"/>
          </a:p>
          <a:p>
            <a:r>
              <a:rPr lang="en-US" dirty="0" smtClean="0"/>
              <a:t>Regular operations will resume on Tuesday, January 3, 2012.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Closure – Process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DEADLINES FOR </a:t>
            </a:r>
            <a:r>
              <a:rPr lang="en-US" dirty="0" smtClean="0"/>
              <a:t>DS-2019 </a:t>
            </a:r>
            <a:r>
              <a:rPr lang="en-US" dirty="0" smtClean="0"/>
              <a:t>REQUESTS</a:t>
            </a:r>
          </a:p>
          <a:p>
            <a:pPr lvl="1"/>
            <a:r>
              <a:rPr lang="en-US" dirty="0" smtClean="0"/>
              <a:t>INITIAL DS-2019:  Dec 4</a:t>
            </a:r>
          </a:p>
          <a:p>
            <a:pPr lvl="1"/>
            <a:r>
              <a:rPr lang="en-US" dirty="0" smtClean="0"/>
              <a:t>EXTENSIONS: Dec 11</a:t>
            </a:r>
          </a:p>
          <a:p>
            <a:pPr lvl="1"/>
            <a:r>
              <a:rPr lang="en-US" dirty="0" smtClean="0"/>
              <a:t>AMENDS: Dec 13</a:t>
            </a:r>
          </a:p>
          <a:p>
            <a:r>
              <a:rPr lang="en-US" dirty="0" smtClean="0"/>
              <a:t>Remember that OPA requires complete Appointment or Change Form submission in order to review any DS-2019 requests</a:t>
            </a:r>
          </a:p>
          <a:p>
            <a:r>
              <a:rPr lang="en-US" dirty="0" smtClean="0"/>
              <a:t>DEADLINES FOR US CITIZEN or F1 OPT HOLDERS</a:t>
            </a:r>
          </a:p>
          <a:p>
            <a:pPr lvl="1"/>
            <a:r>
              <a:rPr lang="en-US" dirty="0" smtClean="0"/>
              <a:t>New Appointment: Dec 12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17568</TotalTime>
  <Words>1193</Words>
  <Application>Microsoft Office PowerPoint</Application>
  <PresentationFormat>On-screen Show (4:3)</PresentationFormat>
  <Paragraphs>194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Custom Design</vt:lpstr>
      <vt:lpstr>Slide 1</vt:lpstr>
      <vt:lpstr>     Agenda</vt:lpstr>
      <vt:lpstr>Postdoc Benefits</vt:lpstr>
      <vt:lpstr> Postdoc Benefits</vt:lpstr>
      <vt:lpstr>     2012 Medical Rates</vt:lpstr>
      <vt:lpstr>Family Healthcare Fund</vt:lpstr>
      <vt:lpstr>Preparing for 2011 Winter Closure &amp; Visas</vt:lpstr>
      <vt:lpstr>2011 Winter Closure Dates</vt:lpstr>
      <vt:lpstr>Winter Closure – Process Deadlines</vt:lpstr>
      <vt:lpstr>Nov/Dec Start Dates and J1 Visas</vt:lpstr>
      <vt:lpstr>Nov/Dec Start Dates and J1 Visas</vt:lpstr>
      <vt:lpstr>Upcoming DS-2019 Expiration Dates</vt:lpstr>
      <vt:lpstr>Travel Validation Signatures Required for Re-Entry after Travel Abroad</vt:lpstr>
      <vt:lpstr>End of program more than 30 days prior to end date on DS-2019</vt:lpstr>
      <vt:lpstr>Bechtel’s Nov. 2nd Visa Meeting</vt:lpstr>
      <vt:lpstr>On-boarding Postdocs</vt:lpstr>
      <vt:lpstr>Administrator Responsibilities in Onboarding New Postdocs</vt:lpstr>
      <vt:lpstr>Helpful Information from Fellow Postdoc Administrators</vt:lpstr>
      <vt:lpstr>HelpSU Tickets –  Where Do They Go?</vt:lpstr>
      <vt:lpstr>Who Answers Help Tickets?</vt:lpstr>
      <vt:lpstr>PeopleSoft Project (PD Web Forms) Update</vt:lpstr>
      <vt:lpstr>Update</vt:lpstr>
      <vt:lpstr>How to find Student ID # if you do not have PeopleSoft Search/Match</vt:lpstr>
      <vt:lpstr>Use Change Transaction Form (remember to add) to search for student</vt:lpstr>
      <vt:lpstr>Can find ID # and current end date</vt:lpstr>
      <vt:lpstr>Quarterly Meeting Dates for 2011-12</vt:lpstr>
      <vt:lpstr>Please save the following dates:</vt:lpstr>
      <vt:lpstr>Programs Update</vt:lpstr>
      <vt:lpstr>Current Events</vt:lpstr>
      <vt:lpstr>     Open Forum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EPS Monthly Staff Meeting  March 19, 2009</dc:title>
  <dc:creator>Kurt Schade</dc:creator>
  <cp:lastModifiedBy>rhegazi</cp:lastModifiedBy>
  <cp:revision>741</cp:revision>
  <dcterms:created xsi:type="dcterms:W3CDTF">2009-04-09T17:21:40Z</dcterms:created>
  <dcterms:modified xsi:type="dcterms:W3CDTF">2011-10-25T14:55:37Z</dcterms:modified>
</cp:coreProperties>
</file>