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43891200" cy="32918400"/>
  <p:notesSz cx="32461200" cy="4343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D3"/>
    <a:srgbClr val="EDE8DD"/>
    <a:srgbClr val="A40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3560" autoAdjust="0"/>
    <p:restoredTop sz="96215" autoAdjust="0"/>
  </p:normalViewPr>
  <p:slideViewPr>
    <p:cSldViewPr>
      <p:cViewPr>
        <p:scale>
          <a:sx n="50" d="100"/>
          <a:sy n="50" d="100"/>
        </p:scale>
        <p:origin x="-72" y="2706"/>
      </p:cViewPr>
      <p:guideLst>
        <p:guide orient="horz" pos="3840"/>
        <p:guide orient="horz" pos="18432"/>
        <p:guide orient="horz" pos="21936"/>
        <p:guide orient="horz" pos="11616"/>
        <p:guide orient="horz" pos="17088"/>
        <p:guide orient="horz" pos="2544"/>
        <p:guide orient="horz" pos="7008"/>
        <p:guide pos="13824"/>
        <p:guide pos="4320"/>
        <p:guide pos="23280"/>
        <p:guide pos="14064"/>
        <p:guide pos="13536"/>
        <p:guide pos="-2256"/>
        <p:guide pos="29808"/>
        <p:guide pos="705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B672DE-4612-4966-92B6-985490AD256D}" type="slidenum">
              <a:rPr lang="en-US" altLang="en-US"/>
              <a:pPr/>
              <a:t>‹#›</a:t>
            </a:fld>
            <a:endParaRPr lang="en-US" altLang="en-US"/>
          </a:p>
        </p:txBody>
      </p:sp>
    </p:spTree>
    <p:extLst>
      <p:ext uri="{BB962C8B-B14F-4D97-AF65-F5344CB8AC3E}">
        <p14:creationId xmlns:p14="http://schemas.microsoft.com/office/powerpoint/2010/main" val="285990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9612DB-7A07-4693-A5DC-C06B5B693E9D}" type="slidenum">
              <a:rPr lang="en-US" altLang="en-US"/>
              <a:pPr/>
              <a:t>‹#›</a:t>
            </a:fld>
            <a:endParaRPr lang="en-US" altLang="en-US"/>
          </a:p>
        </p:txBody>
      </p:sp>
    </p:spTree>
    <p:extLst>
      <p:ext uri="{BB962C8B-B14F-4D97-AF65-F5344CB8AC3E}">
        <p14:creationId xmlns:p14="http://schemas.microsoft.com/office/powerpoint/2010/main" val="57443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5763"/>
            <a:ext cx="9326563"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5763"/>
            <a:ext cx="27830462"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9579B7-F2D1-4D23-AB23-9A63C134CD19}" type="slidenum">
              <a:rPr lang="en-US" altLang="en-US"/>
              <a:pPr/>
              <a:t>‹#›</a:t>
            </a:fld>
            <a:endParaRPr lang="en-US" altLang="en-US"/>
          </a:p>
        </p:txBody>
      </p:sp>
    </p:spTree>
    <p:extLst>
      <p:ext uri="{BB962C8B-B14F-4D97-AF65-F5344CB8AC3E}">
        <p14:creationId xmlns:p14="http://schemas.microsoft.com/office/powerpoint/2010/main" val="92116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23AB189-0CC0-460F-A095-A667CA42F992}" type="slidenum">
              <a:rPr lang="en-US" altLang="en-US"/>
              <a:pPr/>
              <a:t>‹#›</a:t>
            </a:fld>
            <a:endParaRPr lang="en-US" altLang="en-US"/>
          </a:p>
        </p:txBody>
      </p:sp>
    </p:spTree>
    <p:extLst>
      <p:ext uri="{BB962C8B-B14F-4D97-AF65-F5344CB8AC3E}">
        <p14:creationId xmlns:p14="http://schemas.microsoft.com/office/powerpoint/2010/main" val="367639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768CA1-932B-4F83-B1F3-6B048E8A5E62}" type="slidenum">
              <a:rPr lang="en-US" altLang="en-US"/>
              <a:pPr/>
              <a:t>‹#›</a:t>
            </a:fld>
            <a:endParaRPr lang="en-US" altLang="en-US"/>
          </a:p>
        </p:txBody>
      </p:sp>
    </p:spTree>
    <p:extLst>
      <p:ext uri="{BB962C8B-B14F-4D97-AF65-F5344CB8AC3E}">
        <p14:creationId xmlns:p14="http://schemas.microsoft.com/office/powerpoint/2010/main" val="413215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09125"/>
            <a:ext cx="18578512"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09125"/>
            <a:ext cx="18578513"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C29B832-98CD-4DAD-9D71-C587E1251FE7}" type="slidenum">
              <a:rPr lang="en-US" altLang="en-US"/>
              <a:pPr/>
              <a:t>‹#›</a:t>
            </a:fld>
            <a:endParaRPr lang="en-US" altLang="en-US"/>
          </a:p>
        </p:txBody>
      </p:sp>
    </p:spTree>
    <p:extLst>
      <p:ext uri="{BB962C8B-B14F-4D97-AF65-F5344CB8AC3E}">
        <p14:creationId xmlns:p14="http://schemas.microsoft.com/office/powerpoint/2010/main" val="116862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0A900A8-05DF-42CE-9775-0C784C2434D2}" type="slidenum">
              <a:rPr lang="en-US" altLang="en-US"/>
              <a:pPr/>
              <a:t>‹#›</a:t>
            </a:fld>
            <a:endParaRPr lang="en-US" altLang="en-US"/>
          </a:p>
        </p:txBody>
      </p:sp>
    </p:spTree>
    <p:extLst>
      <p:ext uri="{BB962C8B-B14F-4D97-AF65-F5344CB8AC3E}">
        <p14:creationId xmlns:p14="http://schemas.microsoft.com/office/powerpoint/2010/main" val="362655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8127E50-2A24-4007-BDB9-B3753A68FF89}" type="slidenum">
              <a:rPr lang="en-US" altLang="en-US"/>
              <a:pPr/>
              <a:t>‹#›</a:t>
            </a:fld>
            <a:endParaRPr lang="en-US" altLang="en-US"/>
          </a:p>
        </p:txBody>
      </p:sp>
    </p:spTree>
    <p:extLst>
      <p:ext uri="{BB962C8B-B14F-4D97-AF65-F5344CB8AC3E}">
        <p14:creationId xmlns:p14="http://schemas.microsoft.com/office/powerpoint/2010/main" val="402145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DF6B12B-2F18-4101-8CEB-324954FC417C}" type="slidenum">
              <a:rPr lang="en-US" altLang="en-US"/>
              <a:pPr/>
              <a:t>‹#›</a:t>
            </a:fld>
            <a:endParaRPr lang="en-US" altLang="en-US"/>
          </a:p>
        </p:txBody>
      </p:sp>
    </p:spTree>
    <p:extLst>
      <p:ext uri="{BB962C8B-B14F-4D97-AF65-F5344CB8AC3E}">
        <p14:creationId xmlns:p14="http://schemas.microsoft.com/office/powerpoint/2010/main" val="423036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A7C9D82-A6A9-4D01-8455-F431F39F5DAB}" type="slidenum">
              <a:rPr lang="en-US" altLang="en-US"/>
              <a:pPr/>
              <a:t>‹#›</a:t>
            </a:fld>
            <a:endParaRPr lang="en-US" altLang="en-US"/>
          </a:p>
        </p:txBody>
      </p:sp>
    </p:spTree>
    <p:extLst>
      <p:ext uri="{BB962C8B-B14F-4D97-AF65-F5344CB8AC3E}">
        <p14:creationId xmlns:p14="http://schemas.microsoft.com/office/powerpoint/2010/main" val="22398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69C6179-3C22-400D-92E4-36823FCA5100}" type="slidenum">
              <a:rPr lang="en-US" altLang="en-US"/>
              <a:pPr/>
              <a:t>‹#›</a:t>
            </a:fld>
            <a:endParaRPr lang="en-US" altLang="en-US"/>
          </a:p>
        </p:txBody>
      </p:sp>
    </p:spTree>
    <p:extLst>
      <p:ext uri="{BB962C8B-B14F-4D97-AF65-F5344CB8AC3E}">
        <p14:creationId xmlns:p14="http://schemas.microsoft.com/office/powerpoint/2010/main" val="302699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2925763"/>
            <a:ext cx="3730942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868" tIns="219434" rIns="438868" bIns="21943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290888" y="9509125"/>
            <a:ext cx="37309425"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868" tIns="219434" rIns="438868" bIns="21943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290888"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868" tIns="219434" rIns="438868" bIns="219434" numCol="1" anchor="t" anchorCtr="0" compatLnSpc="1">
            <a:prstTxWarp prst="textNoShape">
              <a:avLst/>
            </a:prstTxWarp>
          </a:bodyPr>
          <a:lstStyle>
            <a:lvl1pPr defTabSz="4389438">
              <a:defRPr sz="6800"/>
            </a:lvl1pPr>
          </a:lstStyle>
          <a:p>
            <a:endParaRPr lang="en-US" altLang="en-US"/>
          </a:p>
        </p:txBody>
      </p:sp>
      <p:sp>
        <p:nvSpPr>
          <p:cNvPr id="1029" name="Rectangle 5"/>
          <p:cNvSpPr>
            <a:spLocks noGrp="1" noChangeArrowheads="1"/>
          </p:cNvSpPr>
          <p:nvPr>
            <p:ph type="ftr" sz="quarter" idx="3"/>
          </p:nvPr>
        </p:nvSpPr>
        <p:spPr bwMode="auto">
          <a:xfrm>
            <a:off x="14997113" y="29992638"/>
            <a:ext cx="1389697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868" tIns="219434" rIns="438868" bIns="219434" numCol="1" anchor="t" anchorCtr="0" compatLnSpc="1">
            <a:prstTxWarp prst="textNoShape">
              <a:avLst/>
            </a:prstTxWarp>
          </a:bodyPr>
          <a:lstStyle>
            <a:lvl1pPr algn="ctr" defTabSz="4389438">
              <a:defRPr sz="6800"/>
            </a:lvl1pPr>
          </a:lstStyle>
          <a:p>
            <a:endParaRPr lang="en-US" altLang="en-US"/>
          </a:p>
        </p:txBody>
      </p:sp>
      <p:sp>
        <p:nvSpPr>
          <p:cNvPr id="1030" name="Rectangle 6"/>
          <p:cNvSpPr>
            <a:spLocks noGrp="1" noChangeArrowheads="1"/>
          </p:cNvSpPr>
          <p:nvPr>
            <p:ph type="sldNum" sz="quarter" idx="4"/>
          </p:nvPr>
        </p:nvSpPr>
        <p:spPr bwMode="auto">
          <a:xfrm>
            <a:off x="31456313"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868" tIns="219434" rIns="438868" bIns="219434" numCol="1" anchor="t" anchorCtr="0" compatLnSpc="1">
            <a:prstTxWarp prst="textNoShape">
              <a:avLst/>
            </a:prstTxWarp>
          </a:bodyPr>
          <a:lstStyle>
            <a:lvl1pPr algn="r" defTabSz="4389438">
              <a:defRPr sz="6800"/>
            </a:lvl1pPr>
          </a:lstStyle>
          <a:p>
            <a:fld id="{BFC45460-00B0-47E3-98D7-DAAA6BB69E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ea typeface="ＭＳ Ｐゴシック" pitchFamily="1" charset="-128"/>
        </a:defRPr>
      </a:lvl2pPr>
      <a:lvl3pPr algn="ctr" defTabSz="4389438" rtl="0" fontAlgn="base">
        <a:spcBef>
          <a:spcPct val="0"/>
        </a:spcBef>
        <a:spcAft>
          <a:spcPct val="0"/>
        </a:spcAft>
        <a:defRPr sz="21100">
          <a:solidFill>
            <a:schemeClr val="tx2"/>
          </a:solidFill>
          <a:latin typeface="Arial" charset="0"/>
          <a:ea typeface="ＭＳ Ｐゴシック" pitchFamily="1" charset="-128"/>
        </a:defRPr>
      </a:lvl3pPr>
      <a:lvl4pPr algn="ctr" defTabSz="4389438" rtl="0" fontAlgn="base">
        <a:spcBef>
          <a:spcPct val="0"/>
        </a:spcBef>
        <a:spcAft>
          <a:spcPct val="0"/>
        </a:spcAft>
        <a:defRPr sz="21100">
          <a:solidFill>
            <a:schemeClr val="tx2"/>
          </a:solidFill>
          <a:latin typeface="Arial" charset="0"/>
          <a:ea typeface="ＭＳ Ｐゴシック" pitchFamily="1" charset="-128"/>
        </a:defRPr>
      </a:lvl4pPr>
      <a:lvl5pPr algn="ctr" defTabSz="4389438" rtl="0" fontAlgn="base">
        <a:spcBef>
          <a:spcPct val="0"/>
        </a:spcBef>
        <a:spcAft>
          <a:spcPct val="0"/>
        </a:spcAft>
        <a:defRPr sz="21100">
          <a:solidFill>
            <a:schemeClr val="tx2"/>
          </a:solidFill>
          <a:latin typeface="Arial" charset="0"/>
          <a:ea typeface="ＭＳ Ｐゴシック" pitchFamily="1" charset="-128"/>
        </a:defRPr>
      </a:lvl5pPr>
      <a:lvl6pPr marL="457200" algn="ctr" defTabSz="4389438" rtl="0" fontAlgn="base">
        <a:spcBef>
          <a:spcPct val="0"/>
        </a:spcBef>
        <a:spcAft>
          <a:spcPct val="0"/>
        </a:spcAft>
        <a:defRPr sz="21100">
          <a:solidFill>
            <a:schemeClr val="tx2"/>
          </a:solidFill>
          <a:latin typeface="Arial" charset="0"/>
          <a:ea typeface="ＭＳ Ｐゴシック" pitchFamily="1" charset="-128"/>
        </a:defRPr>
      </a:lvl6pPr>
      <a:lvl7pPr marL="914400" algn="ctr" defTabSz="4389438" rtl="0" fontAlgn="base">
        <a:spcBef>
          <a:spcPct val="0"/>
        </a:spcBef>
        <a:spcAft>
          <a:spcPct val="0"/>
        </a:spcAft>
        <a:defRPr sz="21100">
          <a:solidFill>
            <a:schemeClr val="tx2"/>
          </a:solidFill>
          <a:latin typeface="Arial" charset="0"/>
          <a:ea typeface="ＭＳ Ｐゴシック" pitchFamily="1" charset="-128"/>
        </a:defRPr>
      </a:lvl7pPr>
      <a:lvl8pPr marL="1371600" algn="ctr" defTabSz="4389438" rtl="0" fontAlgn="base">
        <a:spcBef>
          <a:spcPct val="0"/>
        </a:spcBef>
        <a:spcAft>
          <a:spcPct val="0"/>
        </a:spcAft>
        <a:defRPr sz="21100">
          <a:solidFill>
            <a:schemeClr val="tx2"/>
          </a:solidFill>
          <a:latin typeface="Arial" charset="0"/>
          <a:ea typeface="ＭＳ Ｐゴシック" pitchFamily="1" charset="-128"/>
        </a:defRPr>
      </a:lvl8pPr>
      <a:lvl9pPr marL="1828800" algn="ctr" defTabSz="4389438" rtl="0" fontAlgn="base">
        <a:spcBef>
          <a:spcPct val="0"/>
        </a:spcBef>
        <a:spcAft>
          <a:spcPct val="0"/>
        </a:spcAft>
        <a:defRPr sz="21100">
          <a:solidFill>
            <a:schemeClr val="tx2"/>
          </a:solidFill>
          <a:latin typeface="Arial" charset="0"/>
          <a:ea typeface="ＭＳ Ｐゴシック" pitchFamily="1" charset="-128"/>
        </a:defRPr>
      </a:lvl9pPr>
    </p:titleStyle>
    <p:bodyStyle>
      <a:lvl1pPr marL="1644650" indent="-1644650" algn="l" defTabSz="4389438" rtl="0" fontAlgn="base">
        <a:spcBef>
          <a:spcPct val="20000"/>
        </a:spcBef>
        <a:spcAft>
          <a:spcPct val="0"/>
        </a:spcAft>
        <a:buChar char="•"/>
        <a:defRPr sz="153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ea typeface="+mn-ea"/>
        </a:defRPr>
      </a:lvl2pPr>
      <a:lvl3pPr marL="5486400" indent="-1096963" algn="l" defTabSz="4389438" rtl="0" fontAlgn="base">
        <a:spcBef>
          <a:spcPct val="20000"/>
        </a:spcBef>
        <a:spcAft>
          <a:spcPct val="0"/>
        </a:spcAft>
        <a:buChar char="•"/>
        <a:defRPr sz="11500">
          <a:solidFill>
            <a:schemeClr val="tx1"/>
          </a:solidFill>
          <a:latin typeface="+mn-lt"/>
          <a:ea typeface="+mn-ea"/>
        </a:defRPr>
      </a:lvl3pPr>
      <a:lvl4pPr marL="7680325" indent="-1096963" algn="l" defTabSz="4389438" rtl="0" fontAlgn="base">
        <a:spcBef>
          <a:spcPct val="20000"/>
        </a:spcBef>
        <a:spcAft>
          <a:spcPct val="0"/>
        </a:spcAft>
        <a:buChar char="–"/>
        <a:defRPr sz="9600">
          <a:solidFill>
            <a:schemeClr val="tx1"/>
          </a:solidFill>
          <a:latin typeface="+mn-lt"/>
          <a:ea typeface="+mn-ea"/>
        </a:defRPr>
      </a:lvl4pPr>
      <a:lvl5pPr marL="9874250" indent="-1096963" algn="l" defTabSz="4389438" rtl="0" fontAlgn="base">
        <a:spcBef>
          <a:spcPct val="20000"/>
        </a:spcBef>
        <a:spcAft>
          <a:spcPct val="0"/>
        </a:spcAft>
        <a:buChar char="»"/>
        <a:defRPr sz="9600">
          <a:solidFill>
            <a:schemeClr val="tx1"/>
          </a:solidFill>
          <a:latin typeface="+mn-lt"/>
          <a:ea typeface="+mn-ea"/>
        </a:defRPr>
      </a:lvl5pPr>
      <a:lvl6pPr marL="10331450" indent="-1096963" algn="l" defTabSz="4389438" rtl="0" fontAlgn="base">
        <a:spcBef>
          <a:spcPct val="20000"/>
        </a:spcBef>
        <a:spcAft>
          <a:spcPct val="0"/>
        </a:spcAft>
        <a:buChar char="»"/>
        <a:defRPr sz="9600">
          <a:solidFill>
            <a:schemeClr val="tx1"/>
          </a:solidFill>
          <a:latin typeface="+mn-lt"/>
          <a:ea typeface="+mn-ea"/>
        </a:defRPr>
      </a:lvl6pPr>
      <a:lvl7pPr marL="10788650" indent="-1096963" algn="l" defTabSz="4389438" rtl="0" fontAlgn="base">
        <a:spcBef>
          <a:spcPct val="20000"/>
        </a:spcBef>
        <a:spcAft>
          <a:spcPct val="0"/>
        </a:spcAft>
        <a:buChar char="»"/>
        <a:defRPr sz="9600">
          <a:solidFill>
            <a:schemeClr val="tx1"/>
          </a:solidFill>
          <a:latin typeface="+mn-lt"/>
          <a:ea typeface="+mn-ea"/>
        </a:defRPr>
      </a:lvl7pPr>
      <a:lvl8pPr marL="11245850" indent="-1096963" algn="l" defTabSz="4389438" rtl="0" fontAlgn="base">
        <a:spcBef>
          <a:spcPct val="20000"/>
        </a:spcBef>
        <a:spcAft>
          <a:spcPct val="0"/>
        </a:spcAft>
        <a:buChar char="»"/>
        <a:defRPr sz="9600">
          <a:solidFill>
            <a:schemeClr val="tx1"/>
          </a:solidFill>
          <a:latin typeface="+mn-lt"/>
          <a:ea typeface="+mn-ea"/>
        </a:defRPr>
      </a:lvl8pPr>
      <a:lvl9pPr marL="11703050" indent="-1096963" algn="l" defTabSz="4389438" rtl="0" fontAlgn="base">
        <a:spcBef>
          <a:spcPct val="20000"/>
        </a:spcBef>
        <a:spcAft>
          <a:spcPct val="0"/>
        </a:spcAft>
        <a:buChar char="»"/>
        <a:defRPr sz="9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jpeg"/><Relationship Id="rId3" Type="http://schemas.openxmlformats.org/officeDocument/2006/relationships/hyperlink" Target="mailto:desolow@stanford.edu" TargetMode="External"/><Relationship Id="rId7" Type="http://schemas.openxmlformats.org/officeDocument/2006/relationships/oleObject" Target="../embeddings/oleObject1.bin"/><Relationship Id="rId12"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wmf"/><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43891200" cy="5353050"/>
          </a:xfrm>
          <a:solidFill>
            <a:srgbClr val="A4001D"/>
          </a:solidFill>
        </p:spPr>
        <p:txBody>
          <a:bodyPr anchor="t"/>
          <a:lstStyle/>
          <a:p>
            <a:r>
              <a:rPr lang="en-US" altLang="en-US" sz="11800" b="1">
                <a:solidFill>
                  <a:schemeClr val="bg1"/>
                </a:solidFill>
                <a:effectLst>
                  <a:outerShdw blurRad="38100" dist="38100" dir="2700000" algn="tl">
                    <a:srgbClr val="000000"/>
                  </a:outerShdw>
                </a:effectLst>
              </a:rPr>
              <a:t>High-Throughput Bioscience Center (HTBC)</a:t>
            </a:r>
            <a:endParaRPr lang="en-US" altLang="en-US">
              <a:effectLst>
                <a:outerShdw blurRad="38100" dist="38100" dir="2700000" algn="tl">
                  <a:srgbClr val="FFFFFF"/>
                </a:outerShdw>
              </a:effectLst>
            </a:endParaRPr>
          </a:p>
        </p:txBody>
      </p:sp>
      <p:sp>
        <p:nvSpPr>
          <p:cNvPr id="2051" name="Rectangle 3"/>
          <p:cNvSpPr>
            <a:spLocks noGrp="1" noChangeArrowheads="1"/>
          </p:cNvSpPr>
          <p:nvPr>
            <p:ph type="subTitle" idx="1"/>
          </p:nvPr>
        </p:nvSpPr>
        <p:spPr>
          <a:xfrm>
            <a:off x="4572000" y="2074863"/>
            <a:ext cx="34747200" cy="3211512"/>
          </a:xfrm>
        </p:spPr>
        <p:txBody>
          <a:bodyPr/>
          <a:lstStyle/>
          <a:p>
            <a:r>
              <a:rPr lang="en-US" altLang="en-US" sz="8300" b="1">
                <a:solidFill>
                  <a:schemeClr val="bg1"/>
                </a:solidFill>
              </a:rPr>
              <a:t>Facility Director: David E. Solow-Cordero, Ph.D.</a:t>
            </a:r>
          </a:p>
          <a:p>
            <a:r>
              <a:rPr lang="en-US" altLang="en-US" sz="8300" b="1">
                <a:solidFill>
                  <a:schemeClr val="bg1"/>
                </a:solidFill>
              </a:rPr>
              <a:t>Faculty Director: James K. Chen, Ph.D.</a:t>
            </a:r>
          </a:p>
        </p:txBody>
      </p:sp>
      <p:sp>
        <p:nvSpPr>
          <p:cNvPr id="2068" name="Text Box 20"/>
          <p:cNvSpPr txBox="1">
            <a:spLocks noChangeArrowheads="1"/>
          </p:cNvSpPr>
          <p:nvPr/>
        </p:nvSpPr>
        <p:spPr bwMode="auto">
          <a:xfrm>
            <a:off x="9013825" y="5553075"/>
            <a:ext cx="25798463" cy="1344613"/>
          </a:xfrm>
          <a:prstGeom prst="rect">
            <a:avLst/>
          </a:prstGeom>
          <a:solidFill>
            <a:srgbClr val="A4001D"/>
          </a:solidFill>
          <a:ln>
            <a:noFill/>
          </a:ln>
          <a:extLst>
            <a:ext uri="{91240B29-F687-4F45-9708-019B960494DF}">
              <a14:hiddenLine xmlns:a14="http://schemas.microsoft.com/office/drawing/2010/main" w="9525">
                <a:solidFill>
                  <a:schemeClr val="tx1"/>
                </a:solidFill>
                <a:miter lim="800000"/>
                <a:headEnd/>
                <a:tailEnd/>
              </a14:hiddenLine>
            </a:ext>
          </a:extLst>
        </p:spPr>
        <p:txBody>
          <a:bodyPr lIns="79178" tIns="39589" rIns="79178" bIns="39589">
            <a:spAutoFit/>
          </a:bodyPr>
          <a:lstStyle>
            <a:lvl1pPr defTabSz="792163">
              <a:defRPr sz="2400">
                <a:solidFill>
                  <a:schemeClr val="tx1"/>
                </a:solidFill>
                <a:latin typeface="Arial" charset="0"/>
                <a:ea typeface="ＭＳ Ｐゴシック" pitchFamily="1" charset="-128"/>
              </a:defRPr>
            </a:lvl1pPr>
            <a:lvl2pPr marL="395288" defTabSz="792163">
              <a:defRPr sz="2400">
                <a:solidFill>
                  <a:schemeClr val="tx1"/>
                </a:solidFill>
                <a:latin typeface="Arial" charset="0"/>
                <a:ea typeface="ＭＳ Ｐゴシック" pitchFamily="1" charset="-128"/>
              </a:defRPr>
            </a:lvl2pPr>
            <a:lvl3pPr marL="792163" defTabSz="792163">
              <a:defRPr sz="2400">
                <a:solidFill>
                  <a:schemeClr val="tx1"/>
                </a:solidFill>
                <a:latin typeface="Arial" charset="0"/>
                <a:ea typeface="ＭＳ Ｐゴシック" pitchFamily="1" charset="-128"/>
              </a:defRPr>
            </a:lvl3pPr>
            <a:lvl4pPr marL="1187450" defTabSz="792163">
              <a:defRPr sz="2400">
                <a:solidFill>
                  <a:schemeClr val="tx1"/>
                </a:solidFill>
                <a:latin typeface="Arial" charset="0"/>
                <a:ea typeface="ＭＳ Ｐゴシック" pitchFamily="1" charset="-128"/>
              </a:defRPr>
            </a:lvl4pPr>
            <a:lvl5pPr marL="1584325" defTabSz="792163">
              <a:defRPr sz="2400">
                <a:solidFill>
                  <a:schemeClr val="tx1"/>
                </a:solidFill>
                <a:latin typeface="Arial" charset="0"/>
                <a:ea typeface="ＭＳ Ｐゴシック" pitchFamily="1" charset="-128"/>
              </a:defRPr>
            </a:lvl5pPr>
            <a:lvl6pPr marL="204152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249872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295592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341312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altLang="en-US" sz="8300" b="1">
                <a:solidFill>
                  <a:schemeClr val="bg1"/>
                </a:solidFill>
              </a:rPr>
              <a:t>High-Throughput Screens</a:t>
            </a:r>
          </a:p>
        </p:txBody>
      </p:sp>
      <p:sp>
        <p:nvSpPr>
          <p:cNvPr id="2081" name="Rectangle 33"/>
          <p:cNvSpPr>
            <a:spLocks noChangeArrowheads="1"/>
          </p:cNvSpPr>
          <p:nvPr/>
        </p:nvSpPr>
        <p:spPr bwMode="auto">
          <a:xfrm>
            <a:off x="35269488" y="6824663"/>
            <a:ext cx="8426450" cy="12042775"/>
          </a:xfrm>
          <a:prstGeom prst="rect">
            <a:avLst/>
          </a:prstGeom>
          <a:solidFill>
            <a:srgbClr val="D6DDD3"/>
          </a:solidFill>
          <a:ln>
            <a:noFill/>
          </a:ln>
          <a:extLst>
            <a:ext uri="{91240B29-F687-4F45-9708-019B960494DF}">
              <a14:hiddenLine xmlns:a14="http://schemas.microsoft.com/office/drawing/2010/main" w="9525">
                <a:solidFill>
                  <a:schemeClr val="tx1"/>
                </a:solidFill>
                <a:miter lim="800000"/>
                <a:headEnd/>
                <a:tailEnd/>
              </a14:hiddenLine>
            </a:ext>
          </a:extLst>
        </p:spPr>
        <p:txBody>
          <a:bodyPr lIns="237534" tIns="237534" rIns="237534" bIns="237534"/>
          <a:lstStyle>
            <a:lvl1pPr marL="484188" indent="-484188" defTabSz="792163">
              <a:defRPr sz="2400">
                <a:solidFill>
                  <a:schemeClr val="tx1"/>
                </a:solidFill>
                <a:latin typeface="Arial" charset="0"/>
                <a:ea typeface="ＭＳ Ｐゴシック" pitchFamily="1" charset="-128"/>
              </a:defRPr>
            </a:lvl1pPr>
            <a:lvl2pPr marL="582613" defTabSz="792163">
              <a:defRPr sz="2400">
                <a:solidFill>
                  <a:schemeClr val="tx1"/>
                </a:solidFill>
                <a:latin typeface="Arial" charset="0"/>
                <a:ea typeface="ＭＳ Ｐゴシック" pitchFamily="1" charset="-128"/>
              </a:defRPr>
            </a:lvl2pPr>
            <a:lvl3pPr marL="792163" defTabSz="792163">
              <a:defRPr sz="2400">
                <a:solidFill>
                  <a:schemeClr val="tx1"/>
                </a:solidFill>
                <a:latin typeface="Arial" charset="0"/>
                <a:ea typeface="ＭＳ Ｐゴシック" pitchFamily="1" charset="-128"/>
              </a:defRPr>
            </a:lvl3pPr>
            <a:lvl4pPr marL="1187450" defTabSz="792163">
              <a:defRPr sz="2400">
                <a:solidFill>
                  <a:schemeClr val="tx1"/>
                </a:solidFill>
                <a:latin typeface="Arial" charset="0"/>
                <a:ea typeface="ＭＳ Ｐゴシック" pitchFamily="1" charset="-128"/>
              </a:defRPr>
            </a:lvl4pPr>
            <a:lvl5pPr marL="1584325" defTabSz="792163">
              <a:defRPr sz="2400">
                <a:solidFill>
                  <a:schemeClr val="tx1"/>
                </a:solidFill>
                <a:latin typeface="Arial" charset="0"/>
                <a:ea typeface="ＭＳ Ｐゴシック" pitchFamily="1" charset="-128"/>
              </a:defRPr>
            </a:lvl5pPr>
            <a:lvl6pPr marL="204152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249872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295592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341312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pPr>
              <a:buFont typeface="Symbol" pitchFamily="18" charset="2"/>
              <a:buNone/>
            </a:pPr>
            <a:r>
              <a:rPr lang="en-US" altLang="en-US" b="1" dirty="0" err="1"/>
              <a:t>ImageXpress</a:t>
            </a:r>
            <a:r>
              <a:rPr lang="en-US" altLang="en-US" b="1" dirty="0"/>
              <a:t> Micro </a:t>
            </a:r>
            <a:r>
              <a:rPr lang="en-US" altLang="en-US" dirty="0"/>
              <a:t>(Molecular Devices)</a:t>
            </a:r>
          </a:p>
          <a:p>
            <a:pPr lvl="1"/>
            <a:endParaRPr lang="en-US" altLang="en-US" sz="1200" dirty="0"/>
          </a:p>
          <a:p>
            <a:pPr lvl="1">
              <a:spcAft>
                <a:spcPct val="40000"/>
              </a:spcAft>
            </a:pPr>
            <a:r>
              <a:rPr lang="en-US" altLang="en-US" sz="1600" dirty="0"/>
              <a:t>● Fully automated Inverted </a:t>
            </a:r>
            <a:r>
              <a:rPr lang="en-US" altLang="en-US" sz="1600" dirty="0" err="1"/>
              <a:t>Epi</a:t>
            </a:r>
            <a:r>
              <a:rPr lang="en-US" altLang="en-US" sz="1600" dirty="0"/>
              <a:t>-Fluorescent Digital Microscope capable of imaging 6-, 12-, 24-, 48-, 96-, and 384-well plates</a:t>
            </a:r>
          </a:p>
          <a:p>
            <a:pPr lvl="1">
              <a:spcAft>
                <a:spcPct val="40000"/>
              </a:spcAft>
            </a:pPr>
            <a:r>
              <a:rPr lang="en-US" altLang="en-US" sz="1600" dirty="0"/>
              <a:t>● Nikon 4x, 10x, 20x, and 40x Objectives, Xenon Lamp/filter </a:t>
            </a:r>
            <a:r>
              <a:rPr lang="en-US" altLang="en-US" sz="1600" dirty="0" smtClean="0"/>
              <a:t>based and bright field/phase contrast module</a:t>
            </a:r>
            <a:endParaRPr lang="en-US" altLang="en-US" sz="1600" dirty="0"/>
          </a:p>
          <a:p>
            <a:pPr lvl="1">
              <a:spcAft>
                <a:spcPct val="40000"/>
              </a:spcAft>
            </a:pPr>
            <a:r>
              <a:rPr lang="en-US" altLang="en-US" sz="1600" dirty="0"/>
              <a:t>● Live Cell Imaging via environmental chamber with CO</a:t>
            </a:r>
            <a:r>
              <a:rPr lang="en-US" altLang="en-US" sz="1600" baseline="-25000" dirty="0"/>
              <a:t>2</a:t>
            </a:r>
            <a:r>
              <a:rPr lang="en-US" altLang="en-US" sz="1600" dirty="0"/>
              <a:t>, humidity and temperature-control.</a:t>
            </a:r>
          </a:p>
          <a:p>
            <a:pPr lvl="1">
              <a:spcAft>
                <a:spcPct val="40000"/>
              </a:spcAft>
            </a:pPr>
            <a:r>
              <a:rPr lang="en-US" altLang="en-US" sz="1600" dirty="0"/>
              <a:t>● 24/7 Access to Facility.  Full backups of images and data.</a:t>
            </a:r>
          </a:p>
          <a:p>
            <a:pPr lvl="1">
              <a:spcAft>
                <a:spcPct val="40000"/>
              </a:spcAft>
            </a:pPr>
            <a:r>
              <a:rPr lang="en-US" altLang="en-US" sz="1600" dirty="0"/>
              <a:t>● Easy to get started - training only takes 15-30min.</a:t>
            </a:r>
          </a:p>
          <a:p>
            <a:pPr lvl="1">
              <a:spcAft>
                <a:spcPct val="40000"/>
              </a:spcAft>
            </a:pPr>
            <a:r>
              <a:rPr lang="en-US" altLang="en-US" sz="1600" dirty="0"/>
              <a:t>● Complete spectral range with </a:t>
            </a:r>
            <a:r>
              <a:rPr lang="en-US" altLang="en-US" sz="1600" dirty="0" smtClean="0"/>
              <a:t>16 </a:t>
            </a:r>
            <a:r>
              <a:rPr lang="en-US" altLang="en-US" sz="1600" dirty="0"/>
              <a:t>Top-of-the-Line SEMROCK filter set combinations allowing use of nearly every available </a:t>
            </a:r>
            <a:r>
              <a:rPr lang="en-US" altLang="en-US" sz="1600" dirty="0" err="1"/>
              <a:t>fluorophore</a:t>
            </a:r>
            <a:r>
              <a:rPr lang="en-US" altLang="en-US" sz="1600" dirty="0"/>
              <a:t> and up to 4 colors per sample</a:t>
            </a:r>
            <a:r>
              <a:rPr lang="en-US" altLang="en-US" sz="1600" dirty="0" smtClean="0"/>
              <a:t>.</a:t>
            </a:r>
          </a:p>
          <a:p>
            <a:pPr lvl="1">
              <a:spcAft>
                <a:spcPct val="40000"/>
              </a:spcAft>
            </a:pPr>
            <a:r>
              <a:rPr lang="en-US" altLang="en-US" sz="1600" dirty="0"/>
              <a:t> </a:t>
            </a:r>
            <a:r>
              <a:rPr lang="en-US" altLang="en-US" sz="1600" dirty="0" smtClean="0"/>
              <a:t>● Integrated external automated incubator </a:t>
            </a:r>
            <a:r>
              <a:rPr lang="en-US" altLang="en-US" sz="1600" dirty="0"/>
              <a:t>and a Thermo Catalyst Express robot with stackers to </a:t>
            </a:r>
            <a:r>
              <a:rPr lang="en-US" altLang="en-US" sz="1600" dirty="0" smtClean="0"/>
              <a:t>permit long-term or large-scale studies of cellular events.</a:t>
            </a:r>
          </a:p>
          <a:p>
            <a:pPr lvl="1">
              <a:spcAft>
                <a:spcPct val="40000"/>
              </a:spcAft>
            </a:pPr>
            <a:r>
              <a:rPr lang="en-US" altLang="en-US" sz="1600" dirty="0" smtClean="0"/>
              <a:t>● </a:t>
            </a:r>
            <a:r>
              <a:rPr lang="en-US" altLang="en-US" sz="1600" dirty="0" err="1"/>
              <a:t>MetaXpress</a:t>
            </a:r>
            <a:r>
              <a:rPr lang="en-US" altLang="en-US" sz="1600" dirty="0"/>
              <a:t> software (based on industry-standard </a:t>
            </a:r>
            <a:r>
              <a:rPr lang="en-US" altLang="en-US" sz="1600" dirty="0" err="1"/>
              <a:t>MetaMorph</a:t>
            </a:r>
            <a:r>
              <a:rPr lang="en-US" altLang="en-US" sz="1600" dirty="0"/>
              <a:t>) provides pre-programmed digital analysis modules for Angiogenesis tube formation, Cell health, Cell scoring, Count nuclei, Granularity, Live/Dead scoring, Mitotic Index, </a:t>
            </a:r>
            <a:r>
              <a:rPr lang="en-US" altLang="en-US" sz="1600" dirty="0" err="1"/>
              <a:t>Neurite</a:t>
            </a:r>
            <a:r>
              <a:rPr lang="en-US" altLang="en-US" sz="1600" dirty="0"/>
              <a:t> outgrowth, </a:t>
            </a:r>
            <a:r>
              <a:rPr lang="en-US" altLang="en-US" sz="1600" dirty="0" err="1"/>
              <a:t>Transfluor</a:t>
            </a:r>
            <a:r>
              <a:rPr lang="en-US" altLang="en-US" sz="1600" dirty="0"/>
              <a:t>® , Translocation, and assembly into movies.</a:t>
            </a:r>
          </a:p>
          <a:p>
            <a:pPr lvl="1">
              <a:spcAft>
                <a:spcPct val="40000"/>
              </a:spcAft>
            </a:pPr>
            <a:r>
              <a:rPr lang="en-US" altLang="en-US" sz="1600" dirty="0"/>
              <a:t>● Dedicated High-speed Laser Auto-Focus allows the acquisition of an entire 96-well plate in under 5 minutes (1 color/1 site/well) and up to 5000 images in under 2 hours (384-well plate/4 colors/3 sites) with 100 nm accuracy.</a:t>
            </a:r>
          </a:p>
        </p:txBody>
      </p:sp>
      <p:sp>
        <p:nvSpPr>
          <p:cNvPr id="2082" name="Text Box 34"/>
          <p:cNvSpPr txBox="1">
            <a:spLocks noChangeArrowheads="1"/>
          </p:cNvSpPr>
          <p:nvPr/>
        </p:nvSpPr>
        <p:spPr bwMode="auto">
          <a:xfrm>
            <a:off x="35269488" y="5619750"/>
            <a:ext cx="8426450" cy="1285875"/>
          </a:xfrm>
          <a:prstGeom prst="rect">
            <a:avLst/>
          </a:prstGeom>
          <a:solidFill>
            <a:srgbClr val="A4001D"/>
          </a:solidFill>
          <a:ln>
            <a:noFill/>
          </a:ln>
          <a:extLst>
            <a:ext uri="{91240B29-F687-4F45-9708-019B960494DF}">
              <a14:hiddenLine xmlns:a14="http://schemas.microsoft.com/office/drawing/2010/main" w="9525">
                <a:solidFill>
                  <a:schemeClr val="tx1"/>
                </a:solidFill>
                <a:miter lim="800000"/>
                <a:headEnd/>
                <a:tailEnd/>
              </a14:hiddenLine>
            </a:ext>
          </a:extLst>
        </p:spPr>
        <p:txBody>
          <a:bodyPr lIns="237534" tIns="237534" rIns="237534" bIns="237534"/>
          <a:lstStyle>
            <a:lvl1pPr defTabSz="792163">
              <a:defRPr sz="2400">
                <a:solidFill>
                  <a:schemeClr val="tx1"/>
                </a:solidFill>
                <a:latin typeface="Arial" charset="0"/>
                <a:ea typeface="ＭＳ Ｐゴシック" pitchFamily="1" charset="-128"/>
              </a:defRPr>
            </a:lvl1pPr>
            <a:lvl2pPr marL="395288" defTabSz="792163">
              <a:defRPr sz="2400">
                <a:solidFill>
                  <a:schemeClr val="tx1"/>
                </a:solidFill>
                <a:latin typeface="Arial" charset="0"/>
                <a:ea typeface="ＭＳ Ｐゴシック" pitchFamily="1" charset="-128"/>
              </a:defRPr>
            </a:lvl2pPr>
            <a:lvl3pPr marL="792163" defTabSz="792163">
              <a:defRPr sz="2400">
                <a:solidFill>
                  <a:schemeClr val="tx1"/>
                </a:solidFill>
                <a:latin typeface="Arial" charset="0"/>
                <a:ea typeface="ＭＳ Ｐゴシック" pitchFamily="1" charset="-128"/>
              </a:defRPr>
            </a:lvl3pPr>
            <a:lvl4pPr marL="1187450" defTabSz="792163">
              <a:defRPr sz="2400">
                <a:solidFill>
                  <a:schemeClr val="tx1"/>
                </a:solidFill>
                <a:latin typeface="Arial" charset="0"/>
                <a:ea typeface="ＭＳ Ｐゴシック" pitchFamily="1" charset="-128"/>
              </a:defRPr>
            </a:lvl4pPr>
            <a:lvl5pPr marL="1584325" defTabSz="792163">
              <a:defRPr sz="2400">
                <a:solidFill>
                  <a:schemeClr val="tx1"/>
                </a:solidFill>
                <a:latin typeface="Arial" charset="0"/>
                <a:ea typeface="ＭＳ Ｐゴシック" pitchFamily="1" charset="-128"/>
              </a:defRPr>
            </a:lvl5pPr>
            <a:lvl6pPr marL="204152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249872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295592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341312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altLang="en-US" sz="5200" b="1">
                <a:solidFill>
                  <a:schemeClr val="bg1"/>
                </a:solidFill>
              </a:rPr>
              <a:t>High-Content Imaging</a:t>
            </a:r>
          </a:p>
        </p:txBody>
      </p:sp>
      <p:sp>
        <p:nvSpPr>
          <p:cNvPr id="2097" name="Rectangle 49"/>
          <p:cNvSpPr>
            <a:spLocks noChangeArrowheads="1"/>
          </p:cNvSpPr>
          <p:nvPr/>
        </p:nvSpPr>
        <p:spPr bwMode="auto">
          <a:xfrm>
            <a:off x="35269488" y="20540663"/>
            <a:ext cx="8426450" cy="12042775"/>
          </a:xfrm>
          <a:prstGeom prst="rect">
            <a:avLst/>
          </a:prstGeom>
          <a:solidFill>
            <a:srgbClr val="D6DDD3"/>
          </a:solidFill>
          <a:ln>
            <a:noFill/>
          </a:ln>
          <a:extLst>
            <a:ext uri="{91240B29-F687-4F45-9708-019B960494DF}">
              <a14:hiddenLine xmlns:a14="http://schemas.microsoft.com/office/drawing/2010/main" w="9525">
                <a:solidFill>
                  <a:schemeClr val="tx1"/>
                </a:solidFill>
                <a:miter lim="800000"/>
                <a:headEnd/>
                <a:tailEnd/>
              </a14:hiddenLine>
            </a:ext>
          </a:extLst>
        </p:spPr>
        <p:txBody>
          <a:bodyPr lIns="237534" tIns="237534" rIns="237534" bIns="237534"/>
          <a:lstStyle>
            <a:lvl1pPr defTabSz="792163">
              <a:defRPr sz="2400">
                <a:solidFill>
                  <a:schemeClr val="tx1"/>
                </a:solidFill>
                <a:latin typeface="Arial" charset="0"/>
                <a:ea typeface="ＭＳ Ｐゴシック" pitchFamily="1" charset="-128"/>
              </a:defRPr>
            </a:lvl1pPr>
            <a:lvl2pPr marL="395288" defTabSz="792163">
              <a:defRPr sz="2400">
                <a:solidFill>
                  <a:schemeClr val="tx1"/>
                </a:solidFill>
                <a:latin typeface="Arial" charset="0"/>
                <a:ea typeface="ＭＳ Ｐゴシック" pitchFamily="1" charset="-128"/>
              </a:defRPr>
            </a:lvl2pPr>
            <a:lvl3pPr marL="792163" defTabSz="792163">
              <a:defRPr sz="2400">
                <a:solidFill>
                  <a:schemeClr val="tx1"/>
                </a:solidFill>
                <a:latin typeface="Arial" charset="0"/>
                <a:ea typeface="ＭＳ Ｐゴシック" pitchFamily="1" charset="-128"/>
              </a:defRPr>
            </a:lvl3pPr>
            <a:lvl4pPr marL="1187450" defTabSz="792163">
              <a:defRPr sz="2400">
                <a:solidFill>
                  <a:schemeClr val="tx1"/>
                </a:solidFill>
                <a:latin typeface="Arial" charset="0"/>
                <a:ea typeface="ＭＳ Ｐゴシック" pitchFamily="1" charset="-128"/>
              </a:defRPr>
            </a:lvl4pPr>
            <a:lvl5pPr marL="1584325" defTabSz="792163">
              <a:defRPr sz="2400">
                <a:solidFill>
                  <a:schemeClr val="tx1"/>
                </a:solidFill>
                <a:latin typeface="Arial" charset="0"/>
                <a:ea typeface="ＭＳ Ｐゴシック" pitchFamily="1" charset="-128"/>
              </a:defRPr>
            </a:lvl5pPr>
            <a:lvl6pPr marL="204152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249872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295592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341312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sz="2000" b="1" dirty="0"/>
          </a:p>
          <a:p>
            <a:endParaRPr lang="en-US" altLang="en-US" sz="2000" b="1" dirty="0"/>
          </a:p>
          <a:p>
            <a:endParaRPr lang="en-US" altLang="en-US" sz="2000" b="1" dirty="0"/>
          </a:p>
          <a:p>
            <a:endParaRPr lang="en-US" altLang="en-US" sz="2000" b="1" dirty="0"/>
          </a:p>
          <a:p>
            <a:endParaRPr lang="en-US" altLang="en-US" sz="2000" b="1" dirty="0"/>
          </a:p>
          <a:p>
            <a:pPr algn="ctr"/>
            <a:endParaRPr lang="en-US" altLang="en-US" b="1" u="sng" dirty="0" smtClean="0"/>
          </a:p>
          <a:p>
            <a:pPr algn="ctr"/>
            <a:endParaRPr lang="en-US" altLang="en-US" b="1" u="sng" dirty="0"/>
          </a:p>
          <a:p>
            <a:pPr algn="ctr"/>
            <a:r>
              <a:rPr lang="en-US" altLang="en-US" b="1" u="sng" dirty="0" smtClean="0"/>
              <a:t>Matrix </a:t>
            </a:r>
            <a:r>
              <a:rPr lang="en-US" altLang="en-US" b="1" u="sng" dirty="0" err="1"/>
              <a:t>WellMate</a:t>
            </a:r>
            <a:r>
              <a:rPr lang="en-US" altLang="en-US" b="1" u="sng" dirty="0"/>
              <a:t> Reagent Dispenser with Stackers</a:t>
            </a:r>
            <a:r>
              <a:rPr lang="en-US" altLang="en-US" dirty="0"/>
              <a:t> </a:t>
            </a:r>
          </a:p>
          <a:p>
            <a:pPr algn="ctr"/>
            <a:r>
              <a:rPr lang="en-US" altLang="en-US" sz="2000" dirty="0"/>
              <a:t>For 96- or 384-well plates, 1-1000 </a:t>
            </a:r>
            <a:r>
              <a:rPr lang="en-US" altLang="en-US" sz="2000" dirty="0" err="1"/>
              <a:t>uL</a:t>
            </a:r>
            <a:r>
              <a:rPr lang="en-US" altLang="en-US" sz="2000" dirty="0"/>
              <a:t> dispensing of reagents or cells</a:t>
            </a:r>
          </a:p>
          <a:p>
            <a:pPr algn="ctr"/>
            <a:r>
              <a:rPr lang="en-US" altLang="en-US" sz="2000" dirty="0"/>
              <a:t>Integrated 50 plate Stacker, </a:t>
            </a:r>
            <a:r>
              <a:rPr lang="en-US" altLang="en-US" sz="2000" dirty="0" smtClean="0"/>
              <a:t>Programmable dispensing </a:t>
            </a:r>
            <a:r>
              <a:rPr lang="en-US" altLang="en-US" sz="2000" dirty="0"/>
              <a:t>(by columns)</a:t>
            </a:r>
          </a:p>
          <a:p>
            <a:endParaRPr lang="en-US" altLang="en-US" sz="2000" dirty="0"/>
          </a:p>
          <a:p>
            <a:r>
              <a:rPr lang="en-US" altLang="en-US" b="1" u="sng" dirty="0" smtClean="0"/>
              <a:t>Velocity11 </a:t>
            </a:r>
            <a:r>
              <a:rPr lang="en-US" altLang="en-US" b="1" u="sng" dirty="0" err="1" smtClean="0"/>
              <a:t>VPrep</a:t>
            </a:r>
            <a:endParaRPr lang="en-US" altLang="en-US" b="1" u="sng" dirty="0"/>
          </a:p>
          <a:p>
            <a:r>
              <a:rPr lang="en-US" altLang="en-US" sz="2000" dirty="0" smtClean="0"/>
              <a:t>Liquid handler with 96-tip pipetting head for 96 to 96-well plate replications or 96 to 384-well plate remapping.</a:t>
            </a:r>
            <a:endParaRPr lang="en-US" altLang="en-US" sz="2000" dirty="0"/>
          </a:p>
          <a:p>
            <a:pPr lvl="1"/>
            <a:endParaRPr lang="en-US" altLang="en-US" sz="2000" dirty="0"/>
          </a:p>
          <a:p>
            <a:r>
              <a:rPr lang="en-US" altLang="en-US" b="1" u="sng" dirty="0"/>
              <a:t>Bio-</a:t>
            </a:r>
            <a:r>
              <a:rPr lang="en-US" altLang="en-US" b="1" u="sng" dirty="0" err="1"/>
              <a:t>tek</a:t>
            </a:r>
            <a:r>
              <a:rPr lang="en-US" altLang="en-US" b="1" u="sng" dirty="0"/>
              <a:t> EL405x Plate Washer with Stackers</a:t>
            </a:r>
            <a:r>
              <a:rPr lang="en-US" altLang="en-US" sz="2000" b="1" dirty="0"/>
              <a:t>:  </a:t>
            </a:r>
            <a:endParaRPr lang="en-US" altLang="en-US" sz="2000" dirty="0"/>
          </a:p>
          <a:p>
            <a:r>
              <a:rPr lang="en-US" altLang="en-US" sz="2000" dirty="0"/>
              <a:t>For 96 or 384-well plate media exchanges or fixing and staining washes.</a:t>
            </a:r>
          </a:p>
          <a:p>
            <a:endParaRPr lang="en-US" altLang="en-US" sz="2000" b="1" dirty="0"/>
          </a:p>
          <a:p>
            <a:r>
              <a:rPr lang="en-US" altLang="en-US" b="1" dirty="0"/>
              <a:t>More Info: htbc.stanford.edu, </a:t>
            </a:r>
          </a:p>
          <a:p>
            <a:r>
              <a:rPr lang="en-US" altLang="en-US" b="1" dirty="0"/>
              <a:t>CCSR-0133, David E. Solow-Cordero, </a:t>
            </a:r>
            <a:r>
              <a:rPr lang="en-US" altLang="en-US" b="1" dirty="0" err="1"/>
              <a:t>Ph.D</a:t>
            </a:r>
            <a:r>
              <a:rPr lang="en-US" altLang="en-US" b="1" dirty="0"/>
              <a:t>           Director, HTBC, </a:t>
            </a:r>
            <a:r>
              <a:rPr lang="en-US" altLang="en-US" b="1" dirty="0">
                <a:hlinkClick r:id="rId3"/>
              </a:rPr>
              <a:t>desolow@stanford.edu</a:t>
            </a:r>
            <a:endParaRPr lang="en-US" altLang="en-US" b="1" dirty="0"/>
          </a:p>
          <a:p>
            <a:endParaRPr lang="en-US" altLang="en-US" sz="3500" dirty="0">
              <a:latin typeface="Times New Roman" pitchFamily="18" charset="0"/>
            </a:endParaRPr>
          </a:p>
        </p:txBody>
      </p:sp>
      <p:sp>
        <p:nvSpPr>
          <p:cNvPr id="2098" name="Text Box 50"/>
          <p:cNvSpPr txBox="1">
            <a:spLocks noChangeArrowheads="1"/>
          </p:cNvSpPr>
          <p:nvPr/>
        </p:nvSpPr>
        <p:spPr bwMode="auto">
          <a:xfrm>
            <a:off x="35269488" y="19399250"/>
            <a:ext cx="8426450" cy="1268413"/>
          </a:xfrm>
          <a:prstGeom prst="rect">
            <a:avLst/>
          </a:prstGeom>
          <a:solidFill>
            <a:srgbClr val="A4001D"/>
          </a:solidFill>
          <a:ln>
            <a:noFill/>
          </a:ln>
          <a:extLst>
            <a:ext uri="{91240B29-F687-4F45-9708-019B960494DF}">
              <a14:hiddenLine xmlns:a14="http://schemas.microsoft.com/office/drawing/2010/main" w="9525">
                <a:solidFill>
                  <a:schemeClr val="tx1"/>
                </a:solidFill>
                <a:miter lim="800000"/>
                <a:headEnd/>
                <a:tailEnd/>
              </a14:hiddenLine>
            </a:ext>
          </a:extLst>
        </p:spPr>
        <p:txBody>
          <a:bodyPr lIns="237534" tIns="237534" rIns="237534" bIns="237534">
            <a:spAutoFit/>
          </a:bodyPr>
          <a:lstStyle>
            <a:lvl1pPr defTabSz="792163">
              <a:defRPr sz="2400">
                <a:solidFill>
                  <a:schemeClr val="tx1"/>
                </a:solidFill>
                <a:latin typeface="Arial" charset="0"/>
                <a:ea typeface="ＭＳ Ｐゴシック" pitchFamily="1" charset="-128"/>
              </a:defRPr>
            </a:lvl1pPr>
            <a:lvl2pPr marL="395288" defTabSz="792163">
              <a:defRPr sz="2400">
                <a:solidFill>
                  <a:schemeClr val="tx1"/>
                </a:solidFill>
                <a:latin typeface="Arial" charset="0"/>
                <a:ea typeface="ＭＳ Ｐゴシック" pitchFamily="1" charset="-128"/>
              </a:defRPr>
            </a:lvl2pPr>
            <a:lvl3pPr marL="792163" defTabSz="792163">
              <a:defRPr sz="2400">
                <a:solidFill>
                  <a:schemeClr val="tx1"/>
                </a:solidFill>
                <a:latin typeface="Arial" charset="0"/>
                <a:ea typeface="ＭＳ Ｐゴシック" pitchFamily="1" charset="-128"/>
              </a:defRPr>
            </a:lvl3pPr>
            <a:lvl4pPr marL="1187450" defTabSz="792163">
              <a:defRPr sz="2400">
                <a:solidFill>
                  <a:schemeClr val="tx1"/>
                </a:solidFill>
                <a:latin typeface="Arial" charset="0"/>
                <a:ea typeface="ＭＳ Ｐゴシック" pitchFamily="1" charset="-128"/>
              </a:defRPr>
            </a:lvl4pPr>
            <a:lvl5pPr marL="1584325" defTabSz="792163">
              <a:defRPr sz="2400">
                <a:solidFill>
                  <a:schemeClr val="tx1"/>
                </a:solidFill>
                <a:latin typeface="Arial" charset="0"/>
                <a:ea typeface="ＭＳ Ｐゴシック" pitchFamily="1" charset="-128"/>
              </a:defRPr>
            </a:lvl5pPr>
            <a:lvl6pPr marL="204152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249872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295592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341312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altLang="en-US" sz="5200" b="1">
                <a:solidFill>
                  <a:schemeClr val="bg1"/>
                </a:solidFill>
              </a:rPr>
              <a:t>Other Liquid Handling</a:t>
            </a:r>
            <a:endParaRPr lang="en-US" altLang="en-US" sz="5200">
              <a:solidFill>
                <a:schemeClr val="bg1"/>
              </a:solidFill>
            </a:endParaRPr>
          </a:p>
        </p:txBody>
      </p:sp>
      <p:sp>
        <p:nvSpPr>
          <p:cNvPr id="2100" name="Rectangle 52"/>
          <p:cNvSpPr>
            <a:spLocks noChangeArrowheads="1"/>
          </p:cNvSpPr>
          <p:nvPr/>
        </p:nvSpPr>
        <p:spPr bwMode="auto">
          <a:xfrm>
            <a:off x="130175" y="6623050"/>
            <a:ext cx="8426450" cy="12426950"/>
          </a:xfrm>
          <a:prstGeom prst="rect">
            <a:avLst/>
          </a:prstGeom>
          <a:solidFill>
            <a:srgbClr val="D6DDD3"/>
          </a:solidFill>
          <a:ln>
            <a:noFill/>
          </a:ln>
          <a:extLst>
            <a:ext uri="{91240B29-F687-4F45-9708-019B960494DF}">
              <a14:hiddenLine xmlns:a14="http://schemas.microsoft.com/office/drawing/2010/main" w="9525">
                <a:solidFill>
                  <a:schemeClr val="tx1"/>
                </a:solidFill>
                <a:miter lim="800000"/>
                <a:headEnd/>
                <a:tailEnd/>
              </a14:hiddenLine>
            </a:ext>
          </a:extLst>
        </p:spPr>
        <p:txBody>
          <a:bodyPr lIns="237534" tIns="316712" rIns="237534" bIns="237534"/>
          <a:lstStyle>
            <a:lvl1pPr marL="395288" indent="-395288" defTabSz="792163">
              <a:defRPr sz="2400">
                <a:solidFill>
                  <a:schemeClr val="tx1"/>
                </a:solidFill>
                <a:latin typeface="Arial" charset="0"/>
                <a:ea typeface="ＭＳ Ｐゴシック" pitchFamily="1" charset="-128"/>
              </a:defRPr>
            </a:lvl1pPr>
            <a:lvl2pPr marL="495300" indent="-396875" defTabSz="792163">
              <a:defRPr sz="2400">
                <a:solidFill>
                  <a:schemeClr val="tx1"/>
                </a:solidFill>
                <a:latin typeface="Arial" charset="0"/>
                <a:ea typeface="ＭＳ Ｐゴシック" pitchFamily="1" charset="-128"/>
              </a:defRPr>
            </a:lvl2pPr>
            <a:lvl3pPr marL="2452688" indent="-506413" defTabSz="792163">
              <a:defRPr sz="2400">
                <a:solidFill>
                  <a:schemeClr val="tx1"/>
                </a:solidFill>
                <a:latin typeface="Arial" charset="0"/>
                <a:ea typeface="ＭＳ Ｐゴシック" pitchFamily="1" charset="-128"/>
              </a:defRPr>
            </a:lvl3pPr>
            <a:lvl4pPr marL="2946400" indent="-395288" defTabSz="792163">
              <a:defRPr sz="2400">
                <a:solidFill>
                  <a:schemeClr val="tx1"/>
                </a:solidFill>
                <a:latin typeface="Arial" charset="0"/>
                <a:ea typeface="ＭＳ Ｐゴシック" pitchFamily="1" charset="-128"/>
              </a:defRPr>
            </a:lvl4pPr>
            <a:lvl5pPr marL="3046413" indent="-396875" defTabSz="792163">
              <a:defRPr sz="2400">
                <a:solidFill>
                  <a:schemeClr val="tx1"/>
                </a:solidFill>
                <a:latin typeface="Arial" charset="0"/>
                <a:ea typeface="ＭＳ Ｐゴシック" pitchFamily="1" charset="-128"/>
              </a:defRPr>
            </a:lvl5pPr>
            <a:lvl6pPr marL="3503613" indent="-39687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3960813" indent="-39687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4418013" indent="-39687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4875213" indent="-39687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b="1" u="sng" dirty="0"/>
              <a:t>Mission:</a:t>
            </a:r>
            <a:r>
              <a:rPr lang="en-US" altLang="en-US" dirty="0"/>
              <a:t> Provide researchers at Stanford and nearby institutions with the ability to run high-throughput chemical, </a:t>
            </a:r>
            <a:r>
              <a:rPr lang="en-US" altLang="en-US" dirty="0" err="1"/>
              <a:t>siRNA</a:t>
            </a:r>
            <a:r>
              <a:rPr lang="en-US" altLang="en-US" dirty="0"/>
              <a:t>, cDNA, and high-content screens for the purpose of drug and/or target discovery.</a:t>
            </a:r>
          </a:p>
          <a:p>
            <a:pPr lvl="1"/>
            <a:endParaRPr lang="en-US" altLang="en-US" sz="1600" dirty="0"/>
          </a:p>
          <a:p>
            <a:pPr lvl="1"/>
            <a:r>
              <a:rPr lang="en-US" altLang="en-US" b="1" u="sng" dirty="0"/>
              <a:t>Created:</a:t>
            </a:r>
            <a:r>
              <a:rPr lang="en-US" altLang="en-US" sz="2000" b="1" dirty="0"/>
              <a:t> </a:t>
            </a:r>
            <a:r>
              <a:rPr lang="en-US" altLang="en-US" sz="2000" dirty="0"/>
              <a:t>September, 2003 by Prof. James K. Chen, Department of Chemical &amp; Systems Biology, Stanford University School of Medicine. </a:t>
            </a:r>
          </a:p>
          <a:p>
            <a:pPr lvl="1"/>
            <a:endParaRPr lang="en-US" altLang="en-US" sz="1200" dirty="0"/>
          </a:p>
          <a:p>
            <a:pPr lvl="1"/>
            <a:r>
              <a:rPr lang="en-US" altLang="en-US" b="1" u="sng" dirty="0"/>
              <a:t>Summary:</a:t>
            </a:r>
            <a:r>
              <a:rPr lang="en-US" altLang="en-US" sz="2000" dirty="0"/>
              <a:t> Research approaches that were previously done exclusively in industry are now being used in academia to advance basic research. This high-throughput screening (HTS) laboratory allows Stanford researchers and others to discover novel modulators of targets that otherwise would not be practical in industry. The center incorporates instrumentation, databases, compound libraries, and personnel whose previous sole domains were in industry.</a:t>
            </a:r>
          </a:p>
          <a:p>
            <a:pPr lvl="1"/>
            <a:endParaRPr lang="en-US" altLang="en-US" sz="1200" dirty="0"/>
          </a:p>
          <a:p>
            <a:r>
              <a:rPr lang="en-US" altLang="en-US" b="1" u="sng" dirty="0"/>
              <a:t>Funding provided by:</a:t>
            </a:r>
          </a:p>
          <a:p>
            <a:pPr lvl="1">
              <a:buFontTx/>
              <a:buChar char="•"/>
            </a:pPr>
            <a:r>
              <a:rPr lang="en-US" altLang="en-US" sz="2000" dirty="0"/>
              <a:t>Dept. of CASB (formerly Mol. Pharm.), Sept 2003</a:t>
            </a:r>
          </a:p>
          <a:p>
            <a:pPr lvl="1">
              <a:buFontTx/>
              <a:buChar char="•"/>
            </a:pPr>
            <a:r>
              <a:rPr lang="en-US" altLang="en-US" sz="2000" dirty="0"/>
              <a:t>NIH Shared Instrumentation </a:t>
            </a:r>
            <a:r>
              <a:rPr lang="en-US" altLang="en-US" sz="2000" dirty="0" smtClean="0"/>
              <a:t>Grants, </a:t>
            </a:r>
            <a:r>
              <a:rPr lang="en-US" altLang="en-US" sz="2000" dirty="0"/>
              <a:t>April </a:t>
            </a:r>
            <a:r>
              <a:rPr lang="en-US" altLang="en-US" sz="2000" dirty="0" smtClean="0"/>
              <a:t>2004 &amp; April 2010</a:t>
            </a:r>
            <a:endParaRPr lang="en-US" altLang="en-US" sz="2000" dirty="0"/>
          </a:p>
          <a:p>
            <a:pPr lvl="1">
              <a:buFontTx/>
              <a:buChar char="•"/>
            </a:pPr>
            <a:r>
              <a:rPr lang="en-US" altLang="en-US" sz="2000" dirty="0"/>
              <a:t>Generous private Donations, Aug 2005 and Dec 2005</a:t>
            </a:r>
          </a:p>
          <a:p>
            <a:pPr lvl="1">
              <a:buFontTx/>
              <a:buChar char="•"/>
            </a:pPr>
            <a:r>
              <a:rPr lang="en-US" altLang="en-US" sz="2000" dirty="0"/>
              <a:t>Stanford </a:t>
            </a:r>
            <a:r>
              <a:rPr lang="en-US" altLang="en-US" sz="2000" dirty="0" smtClean="0"/>
              <a:t>Cancer Institute (SCI)</a:t>
            </a:r>
            <a:endParaRPr lang="en-US" altLang="en-US" sz="2000" dirty="0"/>
          </a:p>
          <a:p>
            <a:pPr lvl="1">
              <a:buFontTx/>
              <a:buChar char="•"/>
            </a:pPr>
            <a:r>
              <a:rPr lang="en-US" altLang="en-US" sz="2000" dirty="0" smtClean="0"/>
              <a:t>Spectrum/SPARK, Med School Dean’s Office</a:t>
            </a:r>
          </a:p>
          <a:p>
            <a:pPr lvl="1">
              <a:buFontTx/>
              <a:buChar char="•"/>
            </a:pPr>
            <a:r>
              <a:rPr lang="en-US" altLang="en-US" sz="2000" dirty="0" smtClean="0"/>
              <a:t>User </a:t>
            </a:r>
            <a:r>
              <a:rPr lang="en-US" altLang="en-US" sz="2000" dirty="0"/>
              <a:t>Fees-for running screens and using instrumentation</a:t>
            </a:r>
          </a:p>
          <a:p>
            <a:endParaRPr lang="en-US" altLang="en-US" sz="1200" dirty="0"/>
          </a:p>
          <a:p>
            <a:r>
              <a:rPr lang="en-US" altLang="en-US" b="1" u="sng" dirty="0"/>
              <a:t>Funding Opportunities:</a:t>
            </a:r>
          </a:p>
          <a:p>
            <a:pPr lvl="1"/>
            <a:r>
              <a:rPr lang="en-US" altLang="en-US" sz="2000" dirty="0" smtClean="0"/>
              <a:t>SCI: see http://cancer.stanford.edu</a:t>
            </a:r>
            <a:endParaRPr lang="en-US" altLang="en-US" sz="2000" dirty="0"/>
          </a:p>
          <a:p>
            <a:pPr lvl="1"/>
            <a:r>
              <a:rPr lang="en-US" altLang="en-US" sz="2000" dirty="0" smtClean="0"/>
              <a:t>SPARK:  see http://sparkmed.stanford.edu</a:t>
            </a:r>
          </a:p>
          <a:p>
            <a:pPr lvl="1"/>
            <a:r>
              <a:rPr lang="en-US" altLang="en-US" sz="2000" dirty="0" smtClean="0"/>
              <a:t>NIH NCATS:  see http://www.ncats.nih.gov</a:t>
            </a:r>
            <a:endParaRPr lang="en-US" altLang="en-US" sz="2000" dirty="0"/>
          </a:p>
          <a:p>
            <a:pPr lvl="1"/>
            <a:r>
              <a:rPr lang="en-US" altLang="en-US" sz="2000" dirty="0"/>
              <a:t>	HTBC can provide letter of support/resources and grant consulting</a:t>
            </a:r>
          </a:p>
          <a:p>
            <a:pPr lvl="1"/>
            <a:endParaRPr lang="en-US" altLang="en-US" sz="1200" dirty="0"/>
          </a:p>
          <a:p>
            <a:r>
              <a:rPr lang="en-US" altLang="en-US" b="1" u="sng" dirty="0"/>
              <a:t>Staff:</a:t>
            </a:r>
          </a:p>
          <a:p>
            <a:pPr lvl="1"/>
            <a:r>
              <a:rPr lang="en-US" altLang="en-US" sz="2000" dirty="0"/>
              <a:t>Director-David E. Solow-Cordero, PhD</a:t>
            </a:r>
          </a:p>
          <a:p>
            <a:pPr lvl="1"/>
            <a:r>
              <a:rPr lang="en-US" altLang="en-US" dirty="0"/>
              <a:t>	</a:t>
            </a:r>
            <a:r>
              <a:rPr lang="en-US" altLang="en-US" sz="1800" dirty="0"/>
              <a:t>Manage Day-to-Day operations, databases, servers, assay development, robot programing, screen project management, major purchases</a:t>
            </a:r>
          </a:p>
          <a:p>
            <a:pPr lvl="1"/>
            <a:r>
              <a:rPr lang="en-US" altLang="en-US" sz="2000" dirty="0"/>
              <a:t>Research Assistant-Jason Wu</a:t>
            </a:r>
          </a:p>
          <a:p>
            <a:pPr lvl="1"/>
            <a:r>
              <a:rPr lang="en-US" altLang="en-US" dirty="0"/>
              <a:t>	</a:t>
            </a:r>
            <a:r>
              <a:rPr lang="en-US" altLang="en-US" sz="1800" dirty="0"/>
              <a:t>Tissue culture, molecular biology, run screens, equipment maintenance, high-content imaging, lab manager</a:t>
            </a:r>
          </a:p>
          <a:p>
            <a:pPr lvl="2" eaLnBrk="1" hangingPunct="1">
              <a:lnSpc>
                <a:spcPct val="80000"/>
              </a:lnSpc>
              <a:spcBef>
                <a:spcPct val="20000"/>
              </a:spcBef>
              <a:buClr>
                <a:schemeClr val="folHlink"/>
              </a:buClr>
              <a:buSzPct val="50000"/>
              <a:buFont typeface="Wingdings" pitchFamily="2" charset="2"/>
              <a:buChar char="n"/>
            </a:pPr>
            <a:endParaRPr lang="en-US" altLang="en-US" sz="2000" b="1" dirty="0">
              <a:solidFill>
                <a:srgbClr val="000000"/>
              </a:solidFill>
            </a:endParaRPr>
          </a:p>
        </p:txBody>
      </p:sp>
      <p:sp>
        <p:nvSpPr>
          <p:cNvPr id="2101" name="Text Box 53"/>
          <p:cNvSpPr txBox="1">
            <a:spLocks noChangeArrowheads="1"/>
          </p:cNvSpPr>
          <p:nvPr/>
        </p:nvSpPr>
        <p:spPr bwMode="auto">
          <a:xfrm>
            <a:off x="130175" y="5619750"/>
            <a:ext cx="8426450" cy="1268413"/>
          </a:xfrm>
          <a:prstGeom prst="rect">
            <a:avLst/>
          </a:prstGeom>
          <a:solidFill>
            <a:srgbClr val="A4001D"/>
          </a:solidFill>
          <a:ln>
            <a:noFill/>
          </a:ln>
          <a:extLst>
            <a:ext uri="{91240B29-F687-4F45-9708-019B960494DF}">
              <a14:hiddenLine xmlns:a14="http://schemas.microsoft.com/office/drawing/2010/main" w="9525">
                <a:solidFill>
                  <a:schemeClr val="tx1"/>
                </a:solidFill>
                <a:miter lim="800000"/>
                <a:headEnd/>
                <a:tailEnd/>
              </a14:hiddenLine>
            </a:ext>
          </a:extLst>
        </p:spPr>
        <p:txBody>
          <a:bodyPr lIns="237534" tIns="237534" rIns="237534" bIns="237534">
            <a:spAutoFit/>
          </a:bodyPr>
          <a:lstStyle>
            <a:lvl1pPr defTabSz="792163">
              <a:defRPr sz="2400">
                <a:solidFill>
                  <a:schemeClr val="tx1"/>
                </a:solidFill>
                <a:latin typeface="Arial" charset="0"/>
                <a:ea typeface="ＭＳ Ｐゴシック" pitchFamily="1" charset="-128"/>
              </a:defRPr>
            </a:lvl1pPr>
            <a:lvl2pPr marL="395288" defTabSz="792163">
              <a:defRPr sz="2400">
                <a:solidFill>
                  <a:schemeClr val="tx1"/>
                </a:solidFill>
                <a:latin typeface="Arial" charset="0"/>
                <a:ea typeface="ＭＳ Ｐゴシック" pitchFamily="1" charset="-128"/>
              </a:defRPr>
            </a:lvl2pPr>
            <a:lvl3pPr marL="792163" defTabSz="792163">
              <a:defRPr sz="2400">
                <a:solidFill>
                  <a:schemeClr val="tx1"/>
                </a:solidFill>
                <a:latin typeface="Arial" charset="0"/>
                <a:ea typeface="ＭＳ Ｐゴシック" pitchFamily="1" charset="-128"/>
              </a:defRPr>
            </a:lvl3pPr>
            <a:lvl4pPr marL="1187450" defTabSz="792163">
              <a:defRPr sz="2400">
                <a:solidFill>
                  <a:schemeClr val="tx1"/>
                </a:solidFill>
                <a:latin typeface="Arial" charset="0"/>
                <a:ea typeface="ＭＳ Ｐゴシック" pitchFamily="1" charset="-128"/>
              </a:defRPr>
            </a:lvl4pPr>
            <a:lvl5pPr marL="1584325" defTabSz="792163">
              <a:defRPr sz="2400">
                <a:solidFill>
                  <a:schemeClr val="tx1"/>
                </a:solidFill>
                <a:latin typeface="Arial" charset="0"/>
                <a:ea typeface="ＭＳ Ｐゴシック" pitchFamily="1" charset="-128"/>
              </a:defRPr>
            </a:lvl5pPr>
            <a:lvl6pPr marL="204152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249872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295592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341312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altLang="en-US" sz="5200" b="1">
                <a:solidFill>
                  <a:schemeClr val="bg1"/>
                </a:solidFill>
              </a:rPr>
              <a:t>HTBC Mission &amp; History</a:t>
            </a:r>
            <a:endParaRPr lang="en-US" altLang="en-US" sz="5200">
              <a:solidFill>
                <a:schemeClr val="bg1"/>
              </a:solidFill>
            </a:endParaRPr>
          </a:p>
        </p:txBody>
      </p:sp>
      <p:sp>
        <p:nvSpPr>
          <p:cNvPr id="2103" name="Rectangle 55"/>
          <p:cNvSpPr>
            <a:spLocks noChangeArrowheads="1"/>
          </p:cNvSpPr>
          <p:nvPr/>
        </p:nvSpPr>
        <p:spPr bwMode="auto">
          <a:xfrm>
            <a:off x="130175" y="20540663"/>
            <a:ext cx="8426450" cy="12042775"/>
          </a:xfrm>
          <a:prstGeom prst="rect">
            <a:avLst/>
          </a:prstGeom>
          <a:solidFill>
            <a:srgbClr val="D6DDD3"/>
          </a:solidFill>
          <a:ln>
            <a:noFill/>
          </a:ln>
          <a:extLst>
            <a:ext uri="{91240B29-F687-4F45-9708-019B960494DF}">
              <a14:hiddenLine xmlns:a14="http://schemas.microsoft.com/office/drawing/2010/main" w="9525">
                <a:solidFill>
                  <a:schemeClr val="tx1"/>
                </a:solidFill>
                <a:miter lim="800000"/>
                <a:headEnd/>
                <a:tailEnd/>
              </a14:hiddenLine>
            </a:ext>
          </a:extLst>
        </p:spPr>
        <p:txBody>
          <a:bodyPr lIns="237534" tIns="237534" rIns="237534" bIns="237534"/>
          <a:lstStyle>
            <a:lvl1pPr defTabSz="792163">
              <a:defRPr sz="2400">
                <a:solidFill>
                  <a:schemeClr val="tx1"/>
                </a:solidFill>
                <a:latin typeface="Arial" charset="0"/>
                <a:ea typeface="ＭＳ Ｐゴシック" pitchFamily="1" charset="-128"/>
              </a:defRPr>
            </a:lvl1pPr>
            <a:lvl2pPr marL="395288" defTabSz="792163">
              <a:defRPr sz="2400">
                <a:solidFill>
                  <a:schemeClr val="tx1"/>
                </a:solidFill>
                <a:latin typeface="Arial" charset="0"/>
                <a:ea typeface="ＭＳ Ｐゴシック" pitchFamily="1" charset="-128"/>
              </a:defRPr>
            </a:lvl2pPr>
            <a:lvl3pPr marL="792163" defTabSz="792163">
              <a:defRPr sz="2400">
                <a:solidFill>
                  <a:schemeClr val="tx1"/>
                </a:solidFill>
                <a:latin typeface="Arial" charset="0"/>
                <a:ea typeface="ＭＳ Ｐゴシック" pitchFamily="1" charset="-128"/>
              </a:defRPr>
            </a:lvl3pPr>
            <a:lvl4pPr marL="1187450" defTabSz="792163">
              <a:defRPr sz="2400">
                <a:solidFill>
                  <a:schemeClr val="tx1"/>
                </a:solidFill>
                <a:latin typeface="Arial" charset="0"/>
                <a:ea typeface="ＭＳ Ｐゴシック" pitchFamily="1" charset="-128"/>
              </a:defRPr>
            </a:lvl4pPr>
            <a:lvl5pPr marL="1584325" defTabSz="792163">
              <a:defRPr sz="2400">
                <a:solidFill>
                  <a:schemeClr val="tx1"/>
                </a:solidFill>
                <a:latin typeface="Arial" charset="0"/>
                <a:ea typeface="ＭＳ Ｐゴシック" pitchFamily="1" charset="-128"/>
              </a:defRPr>
            </a:lvl5pPr>
            <a:lvl6pPr marL="204152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249872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295592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341312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b="1" u="sng" dirty="0">
                <a:solidFill>
                  <a:srgbClr val="000000"/>
                </a:solidFill>
              </a:rPr>
              <a:t>HTS Throughput:</a:t>
            </a:r>
          </a:p>
          <a:p>
            <a:r>
              <a:rPr lang="en-US" altLang="en-US" sz="2000" b="1" dirty="0"/>
              <a:t>Compound screening:</a:t>
            </a:r>
          </a:p>
          <a:p>
            <a:pPr lvl="2"/>
            <a:r>
              <a:rPr lang="en-US" altLang="en-US" sz="1800" dirty="0"/>
              <a:t>Enzyme/protein/</a:t>
            </a:r>
            <a:r>
              <a:rPr lang="en-US" altLang="en-US" sz="1800" i="1" dirty="0"/>
              <a:t>in</a:t>
            </a:r>
            <a:r>
              <a:rPr lang="en-US" altLang="en-US" sz="1800" dirty="0"/>
              <a:t> </a:t>
            </a:r>
            <a:r>
              <a:rPr lang="en-US" altLang="en-US" sz="1800" i="1" dirty="0"/>
              <a:t>vitro</a:t>
            </a:r>
            <a:r>
              <a:rPr lang="en-US" altLang="en-US" sz="1800" dirty="0"/>
              <a:t> assays: up to 100,000 wells a week.</a:t>
            </a:r>
          </a:p>
          <a:p>
            <a:r>
              <a:rPr lang="en-US" altLang="en-US" sz="2000" b="1" dirty="0"/>
              <a:t>Compound or </a:t>
            </a:r>
            <a:r>
              <a:rPr lang="en-US" altLang="en-US" sz="2000" b="1" dirty="0" err="1"/>
              <a:t>siRNA</a:t>
            </a:r>
            <a:r>
              <a:rPr lang="en-US" altLang="en-US" sz="2000" b="1" dirty="0"/>
              <a:t> screening:</a:t>
            </a:r>
          </a:p>
          <a:p>
            <a:pPr lvl="2"/>
            <a:r>
              <a:rPr lang="en-US" altLang="en-US" sz="1800" dirty="0"/>
              <a:t>Cell based assays: 75,000 assays a week. </a:t>
            </a:r>
          </a:p>
          <a:p>
            <a:pPr lvl="2"/>
            <a:r>
              <a:rPr lang="en-US" altLang="en-US" sz="1800" dirty="0"/>
              <a:t>High Content Assays: 40,000 assays a week</a:t>
            </a:r>
          </a:p>
          <a:p>
            <a:r>
              <a:rPr lang="en-US" altLang="en-US" sz="2000" b="1" dirty="0"/>
              <a:t>Assays:</a:t>
            </a:r>
          </a:p>
          <a:p>
            <a:r>
              <a:rPr lang="en-US" altLang="en-US" sz="1800" b="1" dirty="0"/>
              <a:t>	</a:t>
            </a:r>
            <a:r>
              <a:rPr lang="en-US" altLang="en-US" sz="1800" dirty="0"/>
              <a:t>Developed to be robust, inexpensive and simple perform.</a:t>
            </a:r>
          </a:p>
          <a:p>
            <a:r>
              <a:rPr lang="en-US" altLang="en-US" sz="1800" dirty="0"/>
              <a:t>	Reproducible, low CVs, good signal to noise, Z’ &gt; 0.5</a:t>
            </a:r>
          </a:p>
          <a:p>
            <a:r>
              <a:rPr lang="en-US" altLang="en-US" sz="1800" dirty="0"/>
              <a:t>	Good secondary assays for hit specificity and selectivity</a:t>
            </a:r>
          </a:p>
          <a:p>
            <a:r>
              <a:rPr lang="en-US" altLang="en-US" sz="2000" dirty="0"/>
              <a:t>	</a:t>
            </a:r>
          </a:p>
          <a:p>
            <a:r>
              <a:rPr lang="en-US" altLang="en-US" b="1" u="sng" dirty="0"/>
              <a:t>Selected Completed Screens:</a:t>
            </a:r>
          </a:p>
          <a:p>
            <a:pPr lvl="1">
              <a:buFontTx/>
              <a:buChar char="•"/>
            </a:pPr>
            <a:r>
              <a:rPr lang="en-US" altLang="en-US" sz="1800" b="1" dirty="0"/>
              <a:t>	</a:t>
            </a:r>
            <a:r>
              <a:rPr lang="en-US" altLang="en-US" sz="1800" dirty="0" smtClean="0"/>
              <a:t>Renal Cancer </a:t>
            </a:r>
            <a:r>
              <a:rPr lang="en-US" altLang="en-US" sz="1800" dirty="0"/>
              <a:t>Cells synthetic lethal compound screens</a:t>
            </a:r>
          </a:p>
          <a:p>
            <a:pPr lvl="1">
              <a:buFontTx/>
              <a:buChar char="•"/>
            </a:pPr>
            <a:r>
              <a:rPr lang="en-US" altLang="en-US" sz="1800" b="1" dirty="0"/>
              <a:t>	</a:t>
            </a:r>
            <a:r>
              <a:rPr lang="en-US" altLang="en-US" sz="1800" dirty="0" err="1" smtClean="0"/>
              <a:t>Irestatin</a:t>
            </a:r>
            <a:r>
              <a:rPr lang="en-US" altLang="en-US" sz="1800" dirty="0" smtClean="0"/>
              <a:t> </a:t>
            </a:r>
            <a:r>
              <a:rPr lang="en-US" altLang="en-US" sz="1800" dirty="0"/>
              <a:t>compound modulator screen</a:t>
            </a:r>
            <a:endParaRPr lang="en-US" altLang="en-US" sz="1800" b="1" dirty="0"/>
          </a:p>
          <a:p>
            <a:pPr lvl="1">
              <a:buFontTx/>
              <a:buChar char="•"/>
            </a:pPr>
            <a:r>
              <a:rPr lang="en-US" altLang="en-US" sz="1800" b="1" dirty="0"/>
              <a:t>	</a:t>
            </a:r>
            <a:r>
              <a:rPr lang="en-US" altLang="en-US" sz="1800" dirty="0"/>
              <a:t>Hedgehog pathway compound modulator screen</a:t>
            </a:r>
          </a:p>
          <a:p>
            <a:pPr lvl="1">
              <a:buFontTx/>
              <a:buChar char="•"/>
            </a:pPr>
            <a:r>
              <a:rPr lang="en-US" altLang="en-US" sz="1800" b="1" dirty="0"/>
              <a:t>	</a:t>
            </a:r>
            <a:r>
              <a:rPr lang="en-US" altLang="en-US" sz="1800" dirty="0" smtClean="0"/>
              <a:t>BMPRII activator screen</a:t>
            </a:r>
          </a:p>
          <a:p>
            <a:pPr lvl="1">
              <a:buFontTx/>
              <a:buChar char="•"/>
            </a:pPr>
            <a:r>
              <a:rPr lang="en-US" altLang="en-US" sz="1800" b="1" dirty="0"/>
              <a:t>	</a:t>
            </a:r>
            <a:r>
              <a:rPr lang="en-US" altLang="en-US" sz="1800" dirty="0" smtClean="0"/>
              <a:t>ALDH activation </a:t>
            </a:r>
            <a:r>
              <a:rPr lang="en-US" altLang="en-US" sz="1800" dirty="0"/>
              <a:t>compound </a:t>
            </a:r>
            <a:r>
              <a:rPr lang="en-US" altLang="en-US" sz="1800" dirty="0" smtClean="0"/>
              <a:t>screens</a:t>
            </a:r>
          </a:p>
          <a:p>
            <a:pPr lvl="1">
              <a:buFontTx/>
              <a:buChar char="•"/>
            </a:pPr>
            <a:r>
              <a:rPr lang="en-US" altLang="en-US" sz="1800" dirty="0"/>
              <a:t> </a:t>
            </a:r>
            <a:r>
              <a:rPr lang="en-US" altLang="en-US" sz="1800" dirty="0" smtClean="0"/>
              <a:t>	HSP90 inhibitor screens</a:t>
            </a:r>
            <a:endParaRPr lang="en-US" altLang="en-US" sz="1800" dirty="0"/>
          </a:p>
          <a:p>
            <a:pPr lvl="1">
              <a:buFontTx/>
              <a:buChar char="•"/>
            </a:pPr>
            <a:r>
              <a:rPr lang="en-US" altLang="en-US" sz="1800" b="1" dirty="0"/>
              <a:t>	</a:t>
            </a:r>
            <a:r>
              <a:rPr lang="en-US" altLang="en-US" sz="1800" dirty="0" smtClean="0"/>
              <a:t>DNA </a:t>
            </a:r>
            <a:r>
              <a:rPr lang="en-US" altLang="en-US" sz="1800" dirty="0"/>
              <a:t>repair </a:t>
            </a:r>
            <a:r>
              <a:rPr lang="en-US" altLang="en-US" sz="1800" dirty="0" err="1"/>
              <a:t>siRNA</a:t>
            </a:r>
            <a:r>
              <a:rPr lang="en-US" altLang="en-US" sz="1800" dirty="0"/>
              <a:t> </a:t>
            </a:r>
            <a:r>
              <a:rPr lang="en-US" altLang="en-US" sz="1800" dirty="0" smtClean="0"/>
              <a:t>screen</a:t>
            </a:r>
          </a:p>
          <a:p>
            <a:pPr lvl="1">
              <a:buFontTx/>
              <a:buChar char="•"/>
            </a:pPr>
            <a:r>
              <a:rPr lang="en-US" altLang="en-US" sz="1800" dirty="0"/>
              <a:t> </a:t>
            </a:r>
            <a:r>
              <a:rPr lang="en-US" altLang="en-US" sz="1800" dirty="0" smtClean="0"/>
              <a:t> 	See http://htbc.stanford.edu/papers.html for more information</a:t>
            </a:r>
            <a:endParaRPr lang="en-US" altLang="en-US" sz="1800" dirty="0"/>
          </a:p>
          <a:p>
            <a:pPr lvl="1"/>
            <a:endParaRPr lang="en-US" altLang="en-US" sz="2000" dirty="0"/>
          </a:p>
          <a:p>
            <a:r>
              <a:rPr lang="en-US" altLang="en-US" b="1" u="sng" dirty="0"/>
              <a:t>Data Analysis:</a:t>
            </a:r>
          </a:p>
          <a:p>
            <a:r>
              <a:rPr lang="en-US" altLang="en-US" sz="2000" b="1" dirty="0"/>
              <a:t>Hardware:</a:t>
            </a:r>
          </a:p>
          <a:p>
            <a:pPr lvl="1"/>
            <a:r>
              <a:rPr lang="en-US" altLang="en-US" sz="1800" dirty="0"/>
              <a:t>2 Dell </a:t>
            </a:r>
            <a:r>
              <a:rPr lang="en-US" altLang="en-US" sz="1800" dirty="0" err="1" smtClean="0"/>
              <a:t>Poweredge</a:t>
            </a:r>
            <a:r>
              <a:rPr lang="en-US" altLang="en-US" sz="1800" dirty="0" smtClean="0"/>
              <a:t> R810 </a:t>
            </a:r>
            <a:r>
              <a:rPr lang="en-US" altLang="en-US" sz="1800" dirty="0"/>
              <a:t>servers with external </a:t>
            </a:r>
            <a:r>
              <a:rPr lang="en-US" altLang="en-US" sz="1800" dirty="0" smtClean="0"/>
              <a:t>RAID6 SAS </a:t>
            </a:r>
            <a:r>
              <a:rPr lang="en-US" altLang="en-US" sz="1800" dirty="0"/>
              <a:t>and automated autoloader tape backup (</a:t>
            </a:r>
            <a:r>
              <a:rPr lang="en-US" altLang="en-US" sz="1800" dirty="0" smtClean="0"/>
              <a:t>LTO-4)</a:t>
            </a:r>
            <a:endParaRPr lang="en-US" altLang="en-US" sz="1800" dirty="0"/>
          </a:p>
          <a:p>
            <a:r>
              <a:rPr lang="en-US" altLang="en-US" sz="2000" b="1" dirty="0"/>
              <a:t>Databases:</a:t>
            </a:r>
          </a:p>
          <a:p>
            <a:pPr lvl="1"/>
            <a:r>
              <a:rPr lang="en-US" altLang="en-US" sz="1800" dirty="0" err="1"/>
              <a:t>ImageXpress</a:t>
            </a:r>
            <a:r>
              <a:rPr lang="en-US" altLang="en-US" sz="1800" dirty="0"/>
              <a:t> Micro images (2.5 MB each, average 20,000 images a day)</a:t>
            </a:r>
          </a:p>
          <a:p>
            <a:pPr lvl="1"/>
            <a:r>
              <a:rPr lang="en-US" altLang="en-US" sz="1800" dirty="0" smtClean="0"/>
              <a:t>ORACLE11.2 </a:t>
            </a:r>
            <a:r>
              <a:rPr lang="en-US" altLang="en-US" sz="1800" dirty="0"/>
              <a:t>Database </a:t>
            </a:r>
            <a:r>
              <a:rPr lang="en-US" altLang="en-US" sz="1800" dirty="0" smtClean="0"/>
              <a:t>10 </a:t>
            </a:r>
            <a:r>
              <a:rPr lang="en-US" altLang="en-US" sz="1800" dirty="0"/>
              <a:t>TB </a:t>
            </a:r>
            <a:r>
              <a:rPr lang="en-US" altLang="en-US" sz="1800" dirty="0" smtClean="0"/>
              <a:t>RAID6 </a:t>
            </a:r>
            <a:r>
              <a:rPr lang="en-US" altLang="en-US" sz="1800" dirty="0"/>
              <a:t>drive storage </a:t>
            </a:r>
            <a:r>
              <a:rPr lang="en-US" altLang="en-US" sz="1800" dirty="0" smtClean="0"/>
              <a:t>(1 year of </a:t>
            </a:r>
            <a:r>
              <a:rPr lang="en-US" altLang="en-US" sz="1800" dirty="0"/>
              <a:t>images)</a:t>
            </a:r>
          </a:p>
          <a:p>
            <a:pPr lvl="1"/>
            <a:r>
              <a:rPr lang="en-US" altLang="en-US" sz="1800" dirty="0"/>
              <a:t>HTS Data: ORACLE9i (273 GB RAID5 drive)</a:t>
            </a:r>
          </a:p>
          <a:p>
            <a:r>
              <a:rPr lang="en-US" altLang="en-US" sz="2000" b="1" dirty="0"/>
              <a:t>High-Content data analysis:</a:t>
            </a:r>
          </a:p>
          <a:p>
            <a:pPr lvl="1"/>
            <a:r>
              <a:rPr lang="en-US" altLang="en-US" sz="1800" dirty="0"/>
              <a:t>Molecular Devices </a:t>
            </a:r>
            <a:r>
              <a:rPr lang="en-US" altLang="en-US" sz="1800" dirty="0" err="1"/>
              <a:t>MetaXpress</a:t>
            </a:r>
            <a:endParaRPr lang="en-US" altLang="en-US" sz="1800" dirty="0"/>
          </a:p>
          <a:p>
            <a:pPr lvl="1"/>
            <a:r>
              <a:rPr lang="en-US" altLang="en-US" sz="1800" dirty="0"/>
              <a:t>Molecular Devices </a:t>
            </a:r>
            <a:r>
              <a:rPr lang="en-US" altLang="en-US" sz="1800" dirty="0" err="1"/>
              <a:t>Metamorph</a:t>
            </a:r>
            <a:endParaRPr lang="en-US" altLang="en-US" sz="1800" dirty="0"/>
          </a:p>
          <a:p>
            <a:pPr lvl="1"/>
            <a:r>
              <a:rPr lang="en-US" altLang="en-US" sz="1800" dirty="0" err="1"/>
              <a:t>MatLab</a:t>
            </a:r>
            <a:endParaRPr lang="en-US" altLang="en-US" sz="1800" dirty="0"/>
          </a:p>
          <a:p>
            <a:r>
              <a:rPr lang="en-US" altLang="en-US" sz="2000" b="1" dirty="0"/>
              <a:t>HTS Data Analysis</a:t>
            </a:r>
            <a:r>
              <a:rPr lang="en-US" altLang="en-US" sz="2000" dirty="0"/>
              <a:t> (for both compound and </a:t>
            </a:r>
            <a:r>
              <a:rPr lang="en-US" altLang="en-US" sz="2000" dirty="0" err="1"/>
              <a:t>siRNA</a:t>
            </a:r>
            <a:r>
              <a:rPr lang="en-US" altLang="en-US" sz="2000" dirty="0"/>
              <a:t> screens):</a:t>
            </a:r>
          </a:p>
          <a:p>
            <a:pPr lvl="1"/>
            <a:r>
              <a:rPr lang="en-US" altLang="en-US" sz="1800" dirty="0"/>
              <a:t>MDL ISIS (</a:t>
            </a:r>
            <a:r>
              <a:rPr lang="en-US" altLang="en-US" sz="1800" dirty="0" err="1"/>
              <a:t>ChembioAE</a:t>
            </a:r>
            <a:r>
              <a:rPr lang="en-US" altLang="en-US" sz="1800" dirty="0"/>
              <a:t>):  Structure viewing</a:t>
            </a:r>
          </a:p>
          <a:p>
            <a:pPr lvl="1"/>
            <a:r>
              <a:rPr lang="en-US" altLang="en-US" sz="1800" dirty="0"/>
              <a:t>MDL Plate Manager: Compound and </a:t>
            </a:r>
            <a:r>
              <a:rPr lang="en-US" altLang="en-US" sz="1800" dirty="0" err="1"/>
              <a:t>siRNA</a:t>
            </a:r>
            <a:r>
              <a:rPr lang="en-US" altLang="en-US" sz="1800" dirty="0"/>
              <a:t> plate database</a:t>
            </a:r>
          </a:p>
          <a:p>
            <a:pPr lvl="1"/>
            <a:r>
              <a:rPr lang="en-US" altLang="en-US" sz="1800" dirty="0"/>
              <a:t>MDL Assay Explorer:  HT data analysis and storage</a:t>
            </a:r>
          </a:p>
          <a:p>
            <a:pPr lvl="1"/>
            <a:r>
              <a:rPr lang="en-US" altLang="en-US" sz="1800" dirty="0"/>
              <a:t>MDL Report Manager/ISIS for Excel:  HT data reporting tool</a:t>
            </a:r>
          </a:p>
          <a:p>
            <a:pPr lvl="2"/>
            <a:endParaRPr lang="en-US" altLang="en-US" sz="2000" dirty="0"/>
          </a:p>
        </p:txBody>
      </p:sp>
      <p:sp>
        <p:nvSpPr>
          <p:cNvPr id="2104" name="Text Box 56"/>
          <p:cNvSpPr txBox="1">
            <a:spLocks noChangeArrowheads="1"/>
          </p:cNvSpPr>
          <p:nvPr/>
        </p:nvSpPr>
        <p:spPr bwMode="auto">
          <a:xfrm>
            <a:off x="130175" y="19335750"/>
            <a:ext cx="8426450" cy="1208088"/>
          </a:xfrm>
          <a:prstGeom prst="rect">
            <a:avLst/>
          </a:prstGeom>
          <a:solidFill>
            <a:srgbClr val="A4001D"/>
          </a:solidFill>
          <a:ln>
            <a:noFill/>
          </a:ln>
          <a:extLst>
            <a:ext uri="{91240B29-F687-4F45-9708-019B960494DF}">
              <a14:hiddenLine xmlns:a14="http://schemas.microsoft.com/office/drawing/2010/main" w="9525">
                <a:solidFill>
                  <a:schemeClr val="tx1"/>
                </a:solidFill>
                <a:miter lim="800000"/>
                <a:headEnd/>
                <a:tailEnd/>
              </a14:hiddenLine>
            </a:ext>
          </a:extLst>
        </p:spPr>
        <p:txBody>
          <a:bodyPr lIns="237534" tIns="237534" rIns="237534" bIns="237534">
            <a:spAutoFit/>
          </a:bodyPr>
          <a:lstStyle>
            <a:lvl1pPr defTabSz="792163">
              <a:defRPr sz="2400">
                <a:solidFill>
                  <a:schemeClr val="tx1"/>
                </a:solidFill>
                <a:latin typeface="Arial" charset="0"/>
                <a:ea typeface="ＭＳ Ｐゴシック" pitchFamily="1" charset="-128"/>
              </a:defRPr>
            </a:lvl1pPr>
            <a:lvl2pPr marL="395288" defTabSz="792163">
              <a:defRPr sz="2400">
                <a:solidFill>
                  <a:schemeClr val="tx1"/>
                </a:solidFill>
                <a:latin typeface="Arial" charset="0"/>
                <a:ea typeface="ＭＳ Ｐゴシック" pitchFamily="1" charset="-128"/>
              </a:defRPr>
            </a:lvl2pPr>
            <a:lvl3pPr marL="792163" defTabSz="792163">
              <a:defRPr sz="2400">
                <a:solidFill>
                  <a:schemeClr val="tx1"/>
                </a:solidFill>
                <a:latin typeface="Arial" charset="0"/>
                <a:ea typeface="ＭＳ Ｐゴシック" pitchFamily="1" charset="-128"/>
              </a:defRPr>
            </a:lvl3pPr>
            <a:lvl4pPr marL="1187450" defTabSz="792163">
              <a:defRPr sz="2400">
                <a:solidFill>
                  <a:schemeClr val="tx1"/>
                </a:solidFill>
                <a:latin typeface="Arial" charset="0"/>
                <a:ea typeface="ＭＳ Ｐゴシック" pitchFamily="1" charset="-128"/>
              </a:defRPr>
            </a:lvl4pPr>
            <a:lvl5pPr marL="1584325" defTabSz="792163">
              <a:defRPr sz="2400">
                <a:solidFill>
                  <a:schemeClr val="tx1"/>
                </a:solidFill>
                <a:latin typeface="Arial" charset="0"/>
                <a:ea typeface="ＭＳ Ｐゴシック" pitchFamily="1" charset="-128"/>
              </a:defRPr>
            </a:lvl5pPr>
            <a:lvl6pPr marL="204152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249872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295592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341312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altLang="en-US" sz="4800" b="1">
                <a:solidFill>
                  <a:schemeClr val="bg1"/>
                </a:solidFill>
              </a:rPr>
              <a:t>Screens and Data Analysis</a:t>
            </a:r>
            <a:endParaRPr lang="en-US" altLang="en-US" sz="4800">
              <a:solidFill>
                <a:schemeClr val="bg1"/>
              </a:solidFill>
            </a:endParaRPr>
          </a:p>
        </p:txBody>
      </p:sp>
      <p:pic>
        <p:nvPicPr>
          <p:cNvPr id="2307" name="Picture 259" descr="Medical seal inver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401638"/>
            <a:ext cx="3800475" cy="4549775"/>
          </a:xfrm>
          <a:prstGeom prst="rect">
            <a:avLst/>
          </a:prstGeom>
          <a:noFill/>
          <a:extLst>
            <a:ext uri="{909E8E84-426E-40DD-AFC4-6F175D3DCCD1}">
              <a14:hiddenFill xmlns:a14="http://schemas.microsoft.com/office/drawing/2010/main">
                <a:solidFill>
                  <a:srgbClr val="FFFFFF"/>
                </a:solidFill>
              </a14:hiddenFill>
            </a:ext>
          </a:extLst>
        </p:spPr>
      </p:pic>
      <p:pic>
        <p:nvPicPr>
          <p:cNvPr id="2310" name="Picture 262" descr="SU seal black on white"/>
          <p:cNvPicPr>
            <a:picLocks noChangeAspect="1" noChangeArrowheads="1"/>
          </p:cNvPicPr>
          <p:nvPr/>
        </p:nvPicPr>
        <p:blipFill>
          <a:blip r:embed="rId5">
            <a:lum contrast="100000"/>
            <a:extLst>
              <a:ext uri="{28A0092B-C50C-407E-A947-70E740481C1C}">
                <a14:useLocalDpi xmlns:a14="http://schemas.microsoft.com/office/drawing/2010/main" val="0"/>
              </a:ext>
            </a:extLst>
          </a:blip>
          <a:srcRect/>
          <a:stretch>
            <a:fillRect/>
          </a:stretch>
        </p:blipFill>
        <p:spPr bwMode="auto">
          <a:xfrm>
            <a:off x="38785800" y="534988"/>
            <a:ext cx="4179888" cy="4283075"/>
          </a:xfrm>
          <a:prstGeom prst="rect">
            <a:avLst/>
          </a:prstGeom>
          <a:noFill/>
          <a:extLst>
            <a:ext uri="{909E8E84-426E-40DD-AFC4-6F175D3DCCD1}">
              <a14:hiddenFill xmlns:a14="http://schemas.microsoft.com/office/drawing/2010/main">
                <a:solidFill>
                  <a:srgbClr val="FFFFFF"/>
                </a:solidFill>
              </a14:hiddenFill>
            </a:ext>
          </a:extLst>
        </p:spPr>
      </p:pic>
      <p:sp>
        <p:nvSpPr>
          <p:cNvPr id="2311" name="Rectangle 263"/>
          <p:cNvSpPr>
            <a:spLocks noChangeArrowheads="1"/>
          </p:cNvSpPr>
          <p:nvPr/>
        </p:nvSpPr>
        <p:spPr bwMode="auto">
          <a:xfrm>
            <a:off x="9013825" y="27030363"/>
            <a:ext cx="25798463" cy="5619750"/>
          </a:xfrm>
          <a:prstGeom prst="rect">
            <a:avLst/>
          </a:prstGeom>
          <a:solidFill>
            <a:srgbClr val="D6DDD3"/>
          </a:solidFill>
          <a:ln>
            <a:noFill/>
          </a:ln>
          <a:extLst>
            <a:ext uri="{91240B29-F687-4F45-9708-019B960494DF}">
              <a14:hiddenLine xmlns:a14="http://schemas.microsoft.com/office/drawing/2010/main" w="9525">
                <a:solidFill>
                  <a:schemeClr val="tx1"/>
                </a:solidFill>
                <a:miter lim="800000"/>
                <a:headEnd/>
                <a:tailEnd/>
              </a14:hiddenLine>
            </a:ext>
          </a:extLst>
        </p:spPr>
        <p:txBody>
          <a:bodyPr lIns="237534" tIns="237534" rIns="237534" bIns="237534"/>
          <a:lstStyle>
            <a:lvl1pPr defTabSz="792163">
              <a:defRPr sz="2400">
                <a:solidFill>
                  <a:schemeClr val="tx1"/>
                </a:solidFill>
                <a:latin typeface="Arial" charset="0"/>
                <a:ea typeface="ＭＳ Ｐゴシック" pitchFamily="1" charset="-128"/>
              </a:defRPr>
            </a:lvl1pPr>
            <a:lvl2pPr marL="395288" defTabSz="792163">
              <a:defRPr sz="2400">
                <a:solidFill>
                  <a:schemeClr val="tx1"/>
                </a:solidFill>
                <a:latin typeface="Arial" charset="0"/>
                <a:ea typeface="ＭＳ Ｐゴシック" pitchFamily="1" charset="-128"/>
              </a:defRPr>
            </a:lvl2pPr>
            <a:lvl3pPr marL="792163" defTabSz="792163">
              <a:defRPr sz="2400">
                <a:solidFill>
                  <a:schemeClr val="tx1"/>
                </a:solidFill>
                <a:latin typeface="Arial" charset="0"/>
                <a:ea typeface="ＭＳ Ｐゴシック" pitchFamily="1" charset="-128"/>
              </a:defRPr>
            </a:lvl3pPr>
            <a:lvl4pPr marL="1187450" defTabSz="792163">
              <a:defRPr sz="2400">
                <a:solidFill>
                  <a:schemeClr val="tx1"/>
                </a:solidFill>
                <a:latin typeface="Arial" charset="0"/>
                <a:ea typeface="ＭＳ Ｐゴシック" pitchFamily="1" charset="-128"/>
              </a:defRPr>
            </a:lvl4pPr>
            <a:lvl5pPr marL="1584325" defTabSz="792163">
              <a:defRPr sz="2400">
                <a:solidFill>
                  <a:schemeClr val="tx1"/>
                </a:solidFill>
                <a:latin typeface="Arial" charset="0"/>
                <a:ea typeface="ＭＳ Ｐゴシック" pitchFamily="1" charset="-128"/>
              </a:defRPr>
            </a:lvl5pPr>
            <a:lvl6pPr marL="204152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249872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295592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341312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endParaRPr lang="en-US" altLang="en-US" sz="3500">
              <a:latin typeface="Times New Roman" pitchFamily="18" charset="0"/>
            </a:endParaRPr>
          </a:p>
        </p:txBody>
      </p:sp>
      <p:sp>
        <p:nvSpPr>
          <p:cNvPr id="2312" name="Text Box 264"/>
          <p:cNvSpPr txBox="1">
            <a:spLocks noChangeArrowheads="1"/>
          </p:cNvSpPr>
          <p:nvPr/>
        </p:nvSpPr>
        <p:spPr bwMode="auto">
          <a:xfrm>
            <a:off x="8991600" y="26212800"/>
            <a:ext cx="25798463" cy="1374775"/>
          </a:xfrm>
          <a:prstGeom prst="rect">
            <a:avLst/>
          </a:prstGeom>
          <a:solidFill>
            <a:srgbClr val="A4001D"/>
          </a:solidFill>
          <a:ln>
            <a:noFill/>
          </a:ln>
          <a:extLst>
            <a:ext uri="{91240B29-F687-4F45-9708-019B960494DF}">
              <a14:hiddenLine xmlns:a14="http://schemas.microsoft.com/office/drawing/2010/main" w="9525">
                <a:solidFill>
                  <a:schemeClr val="tx1"/>
                </a:solidFill>
                <a:miter lim="800000"/>
                <a:headEnd/>
                <a:tailEnd/>
              </a14:hiddenLine>
            </a:ext>
          </a:extLst>
        </p:spPr>
        <p:txBody>
          <a:bodyPr lIns="237534" tIns="237534" rIns="237534" bIns="237534">
            <a:spAutoFit/>
          </a:bodyPr>
          <a:lstStyle>
            <a:lvl1pPr defTabSz="792163">
              <a:defRPr sz="2400">
                <a:solidFill>
                  <a:schemeClr val="tx1"/>
                </a:solidFill>
                <a:latin typeface="Arial" charset="0"/>
                <a:ea typeface="ＭＳ Ｐゴシック" pitchFamily="1" charset="-128"/>
              </a:defRPr>
            </a:lvl1pPr>
            <a:lvl2pPr marL="395288" defTabSz="792163">
              <a:defRPr sz="2400">
                <a:solidFill>
                  <a:schemeClr val="tx1"/>
                </a:solidFill>
                <a:latin typeface="Arial" charset="0"/>
                <a:ea typeface="ＭＳ Ｐゴシック" pitchFamily="1" charset="-128"/>
              </a:defRPr>
            </a:lvl2pPr>
            <a:lvl3pPr marL="792163" defTabSz="792163">
              <a:defRPr sz="2400">
                <a:solidFill>
                  <a:schemeClr val="tx1"/>
                </a:solidFill>
                <a:latin typeface="Arial" charset="0"/>
                <a:ea typeface="ＭＳ Ｐゴシック" pitchFamily="1" charset="-128"/>
              </a:defRPr>
            </a:lvl3pPr>
            <a:lvl4pPr marL="1187450" defTabSz="792163">
              <a:defRPr sz="2400">
                <a:solidFill>
                  <a:schemeClr val="tx1"/>
                </a:solidFill>
                <a:latin typeface="Arial" charset="0"/>
                <a:ea typeface="ＭＳ Ｐゴシック" pitchFamily="1" charset="-128"/>
              </a:defRPr>
            </a:lvl4pPr>
            <a:lvl5pPr marL="1584325" defTabSz="792163">
              <a:defRPr sz="2400">
                <a:solidFill>
                  <a:schemeClr val="tx1"/>
                </a:solidFill>
                <a:latin typeface="Arial" charset="0"/>
                <a:ea typeface="ＭＳ Ｐゴシック" pitchFamily="1" charset="-128"/>
              </a:defRPr>
            </a:lvl5pPr>
            <a:lvl6pPr marL="204152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249872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295592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341312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r>
              <a:rPr lang="en-US" altLang="en-US" sz="5900" b="1">
                <a:solidFill>
                  <a:schemeClr val="bg1"/>
                </a:solidFill>
              </a:rPr>
              <a:t>Plate Readers</a:t>
            </a:r>
          </a:p>
        </p:txBody>
      </p:sp>
      <p:sp>
        <p:nvSpPr>
          <p:cNvPr id="2313" name="Rectangle 265"/>
          <p:cNvSpPr>
            <a:spLocks noChangeArrowheads="1"/>
          </p:cNvSpPr>
          <p:nvPr/>
        </p:nvSpPr>
        <p:spPr bwMode="auto">
          <a:xfrm>
            <a:off x="9525000" y="27736800"/>
            <a:ext cx="5867400" cy="475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178" tIns="39589" rIns="79178" bIns="39589">
            <a:spAutoFit/>
          </a:bodyPr>
          <a:lstStyle>
            <a:lvl1pPr marL="352425" indent="-352425" defTabSz="792163">
              <a:defRPr sz="2400">
                <a:solidFill>
                  <a:schemeClr val="tx1"/>
                </a:solidFill>
                <a:latin typeface="Arial" charset="0"/>
                <a:ea typeface="ＭＳ Ｐゴシック" pitchFamily="1" charset="-128"/>
              </a:defRPr>
            </a:lvl1pPr>
            <a:lvl2pPr marL="450850" defTabSz="792163">
              <a:defRPr sz="2400">
                <a:solidFill>
                  <a:schemeClr val="tx1"/>
                </a:solidFill>
                <a:latin typeface="Arial" charset="0"/>
                <a:ea typeface="ＭＳ Ｐゴシック" pitchFamily="1" charset="-128"/>
              </a:defRPr>
            </a:lvl2pPr>
            <a:lvl3pPr marL="792163" defTabSz="792163">
              <a:defRPr sz="2400">
                <a:solidFill>
                  <a:schemeClr val="tx1"/>
                </a:solidFill>
                <a:latin typeface="Arial" charset="0"/>
                <a:ea typeface="ＭＳ Ｐゴシック" pitchFamily="1" charset="-128"/>
              </a:defRPr>
            </a:lvl3pPr>
            <a:lvl4pPr marL="1187450" defTabSz="792163">
              <a:defRPr sz="2400">
                <a:solidFill>
                  <a:schemeClr val="tx1"/>
                </a:solidFill>
                <a:latin typeface="Arial" charset="0"/>
                <a:ea typeface="ＭＳ Ｐゴシック" pitchFamily="1" charset="-128"/>
              </a:defRPr>
            </a:lvl4pPr>
            <a:lvl5pPr marL="1584325" defTabSz="792163">
              <a:defRPr sz="2400">
                <a:solidFill>
                  <a:schemeClr val="tx1"/>
                </a:solidFill>
                <a:latin typeface="Arial" charset="0"/>
                <a:ea typeface="ＭＳ Ｐゴシック" pitchFamily="1" charset="-128"/>
              </a:defRPr>
            </a:lvl5pPr>
            <a:lvl6pPr marL="204152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249872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295592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341312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b="1" u="sng" dirty="0"/>
              <a:t>Molecular Devices </a:t>
            </a:r>
            <a:r>
              <a:rPr lang="en-US" altLang="en-US" b="1" u="sng" dirty="0" err="1"/>
              <a:t>Flexstation</a:t>
            </a:r>
            <a:r>
              <a:rPr lang="en-US" altLang="en-US" b="1" u="sng" dirty="0"/>
              <a:t> II 384</a:t>
            </a:r>
          </a:p>
          <a:p>
            <a:r>
              <a:rPr lang="en-US" altLang="en-US" sz="2000" b="1" dirty="0"/>
              <a:t>	Fluorescence Plate Reader</a:t>
            </a:r>
          </a:p>
          <a:p>
            <a:pPr lvl="1"/>
            <a:r>
              <a:rPr lang="en-US" altLang="en-US" sz="2000" dirty="0"/>
              <a:t>	Dual-</a:t>
            </a:r>
            <a:r>
              <a:rPr lang="en-US" altLang="en-US" sz="2000" dirty="0" err="1"/>
              <a:t>Monochromometer</a:t>
            </a:r>
            <a:r>
              <a:rPr lang="en-US" altLang="en-US" sz="2000" dirty="0"/>
              <a:t> based</a:t>
            </a:r>
          </a:p>
          <a:p>
            <a:pPr lvl="1"/>
            <a:r>
              <a:rPr lang="en-US" altLang="en-US" sz="2000" dirty="0"/>
              <a:t>	Can read 6, 24, 96, 384-well plates</a:t>
            </a:r>
          </a:p>
          <a:p>
            <a:pPr lvl="1"/>
            <a:r>
              <a:rPr lang="en-US" altLang="en-US" sz="2000" dirty="0"/>
              <a:t>	Top or bottom reading capability</a:t>
            </a:r>
          </a:p>
          <a:p>
            <a:pPr lvl="1"/>
            <a:r>
              <a:rPr lang="en-US" altLang="en-US" sz="2000" dirty="0"/>
              <a:t>	Internal </a:t>
            </a:r>
            <a:r>
              <a:rPr lang="en-US" altLang="en-US" sz="2000" dirty="0" smtClean="0"/>
              <a:t>8- </a:t>
            </a:r>
            <a:r>
              <a:rPr lang="en-US" altLang="en-US" sz="2000" dirty="0"/>
              <a:t>or </a:t>
            </a:r>
            <a:r>
              <a:rPr lang="en-US" altLang="en-US" sz="2000" dirty="0" smtClean="0"/>
              <a:t>16-tip </a:t>
            </a:r>
            <a:r>
              <a:rPr lang="en-US" altLang="en-US" sz="2000" dirty="0" err="1"/>
              <a:t>pipettor</a:t>
            </a:r>
            <a:r>
              <a:rPr lang="en-US" altLang="en-US" sz="2000" dirty="0"/>
              <a:t> for 			</a:t>
            </a:r>
            <a:r>
              <a:rPr lang="en-US" altLang="en-US" sz="2000" dirty="0" smtClean="0"/>
              <a:t>agonist addition during </a:t>
            </a:r>
            <a:r>
              <a:rPr lang="en-US" altLang="en-US" sz="2000" dirty="0"/>
              <a:t>kinetic </a:t>
            </a:r>
            <a:r>
              <a:rPr lang="en-US" altLang="en-US" sz="2000" dirty="0" err="1" smtClean="0"/>
              <a:t>timecourse</a:t>
            </a:r>
            <a:endParaRPr lang="en-US" altLang="en-US" sz="2000" dirty="0"/>
          </a:p>
          <a:p>
            <a:r>
              <a:rPr lang="en-US" altLang="en-US" sz="2000" b="1" dirty="0"/>
              <a:t>	Assays:</a:t>
            </a:r>
          </a:p>
          <a:p>
            <a:pPr lvl="1">
              <a:buFontTx/>
              <a:buChar char="•"/>
            </a:pPr>
            <a:r>
              <a:rPr lang="en-US" altLang="en-US" sz="2000" dirty="0"/>
              <a:t>	Migration </a:t>
            </a:r>
            <a:r>
              <a:rPr lang="en-US" altLang="en-US" sz="2000" dirty="0" err="1"/>
              <a:t>Fluoroblock</a:t>
            </a:r>
            <a:r>
              <a:rPr lang="en-US" altLang="en-US" sz="2000" dirty="0"/>
              <a:t> assays</a:t>
            </a:r>
          </a:p>
          <a:p>
            <a:pPr lvl="1">
              <a:buFontTx/>
              <a:buChar char="•"/>
            </a:pPr>
            <a:r>
              <a:rPr lang="en-US" altLang="en-US" sz="2000" dirty="0"/>
              <a:t>	Standard fluorescent assays</a:t>
            </a:r>
          </a:p>
          <a:p>
            <a:pPr lvl="1">
              <a:buFontTx/>
              <a:buChar char="•"/>
            </a:pPr>
            <a:r>
              <a:rPr lang="en-US" altLang="en-US" sz="2000" dirty="0"/>
              <a:t>	Enzyme assays-rapid kinetics</a:t>
            </a:r>
          </a:p>
          <a:p>
            <a:pPr lvl="1">
              <a:buFontTx/>
              <a:buChar char="•"/>
            </a:pPr>
            <a:r>
              <a:rPr lang="en-US" altLang="en-US" sz="2000" dirty="0"/>
              <a:t>	GPCRs</a:t>
            </a:r>
          </a:p>
          <a:p>
            <a:pPr lvl="1">
              <a:buFontTx/>
              <a:buChar char="•"/>
            </a:pPr>
            <a:r>
              <a:rPr lang="en-US" altLang="en-US" sz="2000" dirty="0"/>
              <a:t>	Ca++ Flux (FLIPR assays)</a:t>
            </a:r>
          </a:p>
          <a:p>
            <a:pPr lvl="1">
              <a:buFontTx/>
              <a:buChar char="•"/>
            </a:pPr>
            <a:r>
              <a:rPr lang="en-US" altLang="en-US" sz="2000" dirty="0"/>
              <a:t>	Ion channels</a:t>
            </a:r>
          </a:p>
          <a:p>
            <a:pPr lvl="1">
              <a:buFontTx/>
              <a:buChar char="•"/>
            </a:pPr>
            <a:r>
              <a:rPr lang="en-US" altLang="en-US" sz="2000" dirty="0"/>
              <a:t>	Membrane potential</a:t>
            </a:r>
          </a:p>
        </p:txBody>
      </p:sp>
      <p:sp>
        <p:nvSpPr>
          <p:cNvPr id="2314" name="Rectangle 266"/>
          <p:cNvSpPr>
            <a:spLocks noChangeArrowheads="1"/>
          </p:cNvSpPr>
          <p:nvPr/>
        </p:nvSpPr>
        <p:spPr bwMode="auto">
          <a:xfrm>
            <a:off x="21793200" y="27660600"/>
            <a:ext cx="7315200" cy="568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178" tIns="39589" rIns="79178" bIns="39589">
            <a:spAutoFit/>
          </a:bodyPr>
          <a:lstStyle>
            <a:lvl1pPr marL="395288" indent="-395288" defTabSz="792163">
              <a:defRPr sz="2400">
                <a:solidFill>
                  <a:schemeClr val="tx1"/>
                </a:solidFill>
                <a:latin typeface="Arial" charset="0"/>
                <a:ea typeface="ＭＳ Ｐゴシック" pitchFamily="1" charset="-128"/>
              </a:defRPr>
            </a:lvl1pPr>
            <a:lvl2pPr marL="495300" defTabSz="792163">
              <a:defRPr sz="2400">
                <a:solidFill>
                  <a:schemeClr val="tx1"/>
                </a:solidFill>
                <a:latin typeface="Arial" charset="0"/>
                <a:ea typeface="ＭＳ Ｐゴシック" pitchFamily="1" charset="-128"/>
              </a:defRPr>
            </a:lvl2pPr>
            <a:lvl3pPr marL="792163" defTabSz="792163">
              <a:defRPr sz="2400">
                <a:solidFill>
                  <a:schemeClr val="tx1"/>
                </a:solidFill>
                <a:latin typeface="Arial" charset="0"/>
                <a:ea typeface="ＭＳ Ｐゴシック" pitchFamily="1" charset="-128"/>
              </a:defRPr>
            </a:lvl3pPr>
            <a:lvl4pPr marL="1187450" defTabSz="792163">
              <a:defRPr sz="2400">
                <a:solidFill>
                  <a:schemeClr val="tx1"/>
                </a:solidFill>
                <a:latin typeface="Arial" charset="0"/>
                <a:ea typeface="ＭＳ Ｐゴシック" pitchFamily="1" charset="-128"/>
              </a:defRPr>
            </a:lvl4pPr>
            <a:lvl5pPr marL="1584325" defTabSz="792163">
              <a:defRPr sz="2400">
                <a:solidFill>
                  <a:schemeClr val="tx1"/>
                </a:solidFill>
                <a:latin typeface="Arial" charset="0"/>
                <a:ea typeface="ＭＳ Ｐゴシック" pitchFamily="1" charset="-128"/>
              </a:defRPr>
            </a:lvl5pPr>
            <a:lvl6pPr marL="204152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249872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295592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341312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b="1" u="sng" dirty="0" err="1" smtClean="0"/>
              <a:t>Tecan</a:t>
            </a:r>
            <a:r>
              <a:rPr lang="en-US" altLang="en-US" b="1" u="sng" dirty="0" smtClean="0"/>
              <a:t> Infinite M1000 Pro</a:t>
            </a:r>
            <a:endParaRPr lang="en-US" altLang="en-US" b="1" u="sng" dirty="0"/>
          </a:p>
          <a:p>
            <a:r>
              <a:rPr lang="en-US" altLang="en-US" sz="2000" b="1" dirty="0"/>
              <a:t>	Multimode Plate Reader</a:t>
            </a:r>
          </a:p>
          <a:p>
            <a:pPr lvl="2"/>
            <a:r>
              <a:rPr lang="en-US" altLang="en-US" sz="2000" dirty="0"/>
              <a:t>Fluorescence Intensity, Fluorescence Polarization, </a:t>
            </a:r>
            <a:r>
              <a:rPr lang="en-US" altLang="en-US" sz="2000" dirty="0" smtClean="0"/>
              <a:t>Flash/Glow/Color Luminescence-with dual </a:t>
            </a:r>
            <a:r>
              <a:rPr lang="en-US" altLang="en-US" sz="2000" dirty="0"/>
              <a:t>injectors, Absorbance-UV/Vis, Time-resolved fluorescence resonance energy transfer (TR-FRET), including </a:t>
            </a:r>
            <a:r>
              <a:rPr lang="en-US" altLang="en-US" sz="2000" dirty="0" smtClean="0"/>
              <a:t>HTRF, </a:t>
            </a:r>
            <a:r>
              <a:rPr lang="en-US" altLang="en-US" sz="2000" dirty="0" err="1" smtClean="0"/>
              <a:t>AlphaScreen</a:t>
            </a:r>
            <a:endParaRPr lang="en-US" altLang="en-US" sz="2000" dirty="0"/>
          </a:p>
          <a:p>
            <a:pPr lvl="1"/>
            <a:r>
              <a:rPr lang="en-US" altLang="en-US" sz="2000" dirty="0" smtClean="0"/>
              <a:t>40 </a:t>
            </a:r>
            <a:r>
              <a:rPr lang="en-US" altLang="en-US" sz="2000" dirty="0"/>
              <a:t>plate stackers</a:t>
            </a:r>
          </a:p>
          <a:p>
            <a:pPr lvl="1"/>
            <a:r>
              <a:rPr lang="en-US" altLang="en-US" sz="2000" dirty="0"/>
              <a:t>Extremely fast</a:t>
            </a:r>
          </a:p>
          <a:p>
            <a:pPr lvl="1"/>
            <a:r>
              <a:rPr lang="en-US" altLang="en-US" sz="2000" dirty="0" smtClean="0"/>
              <a:t>6, 12, 24, 48, 96,364, or 1536 </a:t>
            </a:r>
            <a:r>
              <a:rPr lang="en-US" altLang="en-US" sz="2000" dirty="0"/>
              <a:t>well plates</a:t>
            </a:r>
          </a:p>
          <a:p>
            <a:pPr lvl="1"/>
            <a:r>
              <a:rPr lang="en-US" altLang="en-US" sz="2000" dirty="0" smtClean="0"/>
              <a:t>Top or </a:t>
            </a:r>
            <a:r>
              <a:rPr lang="en-US" altLang="en-US" sz="2000" dirty="0"/>
              <a:t>bottom reads</a:t>
            </a:r>
          </a:p>
          <a:p>
            <a:pPr lvl="1"/>
            <a:r>
              <a:rPr lang="en-US" altLang="en-US" sz="2000" dirty="0" smtClean="0"/>
              <a:t>Quad4 </a:t>
            </a:r>
            <a:r>
              <a:rPr lang="en-US" altLang="en-US" sz="2000" dirty="0" err="1" smtClean="0"/>
              <a:t>monochromators</a:t>
            </a:r>
            <a:endParaRPr lang="en-US" altLang="en-US" sz="2000" dirty="0"/>
          </a:p>
          <a:p>
            <a:pPr lvl="1"/>
            <a:endParaRPr lang="en-US" altLang="en-US" sz="1600" dirty="0"/>
          </a:p>
          <a:p>
            <a:r>
              <a:rPr lang="en-US" altLang="en-US" b="1" u="sng" dirty="0" smtClean="0"/>
              <a:t>Molecular Devices </a:t>
            </a:r>
            <a:r>
              <a:rPr lang="en-US" altLang="en-US" b="1" u="sng" dirty="0" err="1" smtClean="0"/>
              <a:t>AnalystGT</a:t>
            </a:r>
            <a:endParaRPr lang="en-US" altLang="en-US" b="1" u="sng" dirty="0" smtClean="0"/>
          </a:p>
          <a:p>
            <a:r>
              <a:rPr lang="en-US" altLang="en-US" sz="2000" b="1" dirty="0" smtClean="0"/>
              <a:t>	Multimode Plate Reader</a:t>
            </a:r>
          </a:p>
          <a:p>
            <a:pPr lvl="3"/>
            <a:r>
              <a:rPr lang="en-US" altLang="en-US" sz="2000" dirty="0"/>
              <a:t>	</a:t>
            </a:r>
            <a:r>
              <a:rPr lang="en-US" altLang="en-US" sz="2000" dirty="0" smtClean="0"/>
              <a:t>Integrated into the </a:t>
            </a:r>
            <a:r>
              <a:rPr lang="en-US" altLang="en-US" sz="2000" dirty="0" err="1" smtClean="0"/>
              <a:t>CaliperLS</a:t>
            </a:r>
            <a:r>
              <a:rPr lang="en-US" altLang="en-US" sz="2000" dirty="0" smtClean="0"/>
              <a:t> Staccato System</a:t>
            </a:r>
            <a:endParaRPr lang="en-US" altLang="en-US" sz="2000" dirty="0"/>
          </a:p>
          <a:p>
            <a:pPr lvl="1"/>
            <a:endParaRPr lang="en-US" altLang="en-US" sz="2000" b="1" dirty="0"/>
          </a:p>
          <a:p>
            <a:pPr>
              <a:buFont typeface="Symbol" pitchFamily="18" charset="2"/>
              <a:buNone/>
            </a:pPr>
            <a:endParaRPr lang="en-US" altLang="en-US" sz="2000" b="1" dirty="0">
              <a:latin typeface="Times New Roman" pitchFamily="18" charset="0"/>
            </a:endParaRPr>
          </a:p>
        </p:txBody>
      </p:sp>
      <p:sp>
        <p:nvSpPr>
          <p:cNvPr id="2959" name="Rectangle 911"/>
          <p:cNvSpPr>
            <a:spLocks noChangeArrowheads="1"/>
          </p:cNvSpPr>
          <p:nvPr/>
        </p:nvSpPr>
        <p:spPr bwMode="auto">
          <a:xfrm>
            <a:off x="9013825" y="7162800"/>
            <a:ext cx="12539663" cy="18669000"/>
          </a:xfrm>
          <a:prstGeom prst="rect">
            <a:avLst/>
          </a:prstGeom>
          <a:noFill/>
          <a:ln>
            <a:noFill/>
          </a:ln>
          <a:extLst>
            <a:ext uri="{909E8E84-426E-40DD-AFC4-6F175D3DCCD1}">
              <a14:hiddenFill xmlns:a14="http://schemas.microsoft.com/office/drawing/2010/main">
                <a:solidFill>
                  <a:srgbClr val="D6DDD3"/>
                </a:solidFill>
              </a14:hiddenFill>
            </a:ext>
            <a:ext uri="{91240B29-F687-4F45-9708-019B960494DF}">
              <a14:hiddenLine xmlns:a14="http://schemas.microsoft.com/office/drawing/2010/main" w="9525">
                <a:solidFill>
                  <a:schemeClr val="tx1"/>
                </a:solidFill>
                <a:miter lim="800000"/>
                <a:headEnd/>
                <a:tailEnd/>
              </a14:hiddenLine>
            </a:ext>
          </a:extLst>
        </p:spPr>
        <p:txBody>
          <a:bodyPr lIns="237534" tIns="316712" rIns="237534" bIns="237534"/>
          <a:lstStyle>
            <a:lvl1pPr marL="395288" indent="-395288" defTabSz="792163">
              <a:defRPr sz="2400">
                <a:solidFill>
                  <a:schemeClr val="tx1"/>
                </a:solidFill>
                <a:latin typeface="Arial" charset="0"/>
                <a:ea typeface="ＭＳ Ｐゴシック" pitchFamily="1" charset="-128"/>
              </a:defRPr>
            </a:lvl1pPr>
            <a:lvl2pPr marL="495300" indent="-396875" defTabSz="792163">
              <a:defRPr sz="2400">
                <a:solidFill>
                  <a:schemeClr val="tx1"/>
                </a:solidFill>
                <a:latin typeface="Arial" charset="0"/>
                <a:ea typeface="ＭＳ Ｐゴシック" pitchFamily="1" charset="-128"/>
              </a:defRPr>
            </a:lvl2pPr>
            <a:lvl3pPr marL="2452688" indent="-506413" defTabSz="792163">
              <a:defRPr sz="2400">
                <a:solidFill>
                  <a:schemeClr val="tx1"/>
                </a:solidFill>
                <a:latin typeface="Arial" charset="0"/>
                <a:ea typeface="ＭＳ Ｐゴシック" pitchFamily="1" charset="-128"/>
              </a:defRPr>
            </a:lvl3pPr>
            <a:lvl4pPr marL="2946400" indent="-395288" defTabSz="792163">
              <a:defRPr sz="2400">
                <a:solidFill>
                  <a:schemeClr val="tx1"/>
                </a:solidFill>
                <a:latin typeface="Arial" charset="0"/>
                <a:ea typeface="ＭＳ Ｐゴシック" pitchFamily="1" charset="-128"/>
              </a:defRPr>
            </a:lvl4pPr>
            <a:lvl5pPr marL="3046413" indent="-396875" defTabSz="792163">
              <a:defRPr sz="2400">
                <a:solidFill>
                  <a:schemeClr val="tx1"/>
                </a:solidFill>
                <a:latin typeface="Arial" charset="0"/>
                <a:ea typeface="ＭＳ Ｐゴシック" pitchFamily="1" charset="-128"/>
              </a:defRPr>
            </a:lvl5pPr>
            <a:lvl6pPr marL="3503613" indent="-39687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3960813" indent="-39687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4418013" indent="-39687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4875213" indent="-39687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altLang="en-US" sz="2800" b="1" dirty="0"/>
              <a:t>The HTBC </a:t>
            </a:r>
            <a:r>
              <a:rPr lang="en-US" altLang="en-US" sz="2800" b="1" dirty="0" smtClean="0"/>
              <a:t>provides </a:t>
            </a:r>
            <a:r>
              <a:rPr lang="en-US" altLang="en-US" sz="2800" b="1" dirty="0"/>
              <a:t>researchers with </a:t>
            </a:r>
            <a:r>
              <a:rPr lang="en-US" altLang="en-US" sz="2800" b="1" dirty="0" smtClean="0"/>
              <a:t>the ability to </a:t>
            </a:r>
            <a:r>
              <a:rPr lang="en-US" altLang="en-US" sz="2800" b="1" dirty="0"/>
              <a:t>rapidly test thousands of molecules in various bioassays.</a:t>
            </a:r>
          </a:p>
          <a:p>
            <a:endParaRPr lang="en-US" altLang="en-US" sz="1800" b="1" dirty="0"/>
          </a:p>
          <a:p>
            <a:r>
              <a:rPr lang="en-US" altLang="en-US" sz="2000" b="1" dirty="0"/>
              <a:t>Small Molecule Compound library--</a:t>
            </a:r>
            <a:r>
              <a:rPr lang="en-US" altLang="en-US" sz="2000" dirty="0"/>
              <a:t>130,000 diverse compounds (</a:t>
            </a:r>
            <a:r>
              <a:rPr lang="en-US" altLang="en-US" sz="2000" dirty="0" err="1"/>
              <a:t>ChemDiv</a:t>
            </a:r>
            <a:r>
              <a:rPr lang="en-US" altLang="en-US" sz="2000" dirty="0"/>
              <a:t>, </a:t>
            </a:r>
            <a:r>
              <a:rPr lang="en-US" altLang="en-US" sz="2000" dirty="0" err="1"/>
              <a:t>Chembridge</a:t>
            </a:r>
            <a:r>
              <a:rPr lang="en-US" altLang="en-US" sz="2000" dirty="0"/>
              <a:t>, Specs</a:t>
            </a:r>
            <a:r>
              <a:rPr lang="en-US" altLang="en-US" sz="2000" dirty="0" smtClean="0"/>
              <a:t>, </a:t>
            </a:r>
            <a:r>
              <a:rPr lang="en-US" altLang="en-US" sz="2000" dirty="0" err="1"/>
              <a:t>ChemDiv</a:t>
            </a:r>
            <a:r>
              <a:rPr lang="en-US" altLang="en-US" sz="2000" dirty="0"/>
              <a:t> Kinase</a:t>
            </a:r>
            <a:r>
              <a:rPr lang="en-US" altLang="en-US" sz="2000" dirty="0" smtClean="0"/>
              <a:t>, </a:t>
            </a:r>
            <a:r>
              <a:rPr lang="en-US" altLang="en-US" sz="2000" dirty="0"/>
              <a:t>NCI DTP</a:t>
            </a:r>
            <a:r>
              <a:rPr lang="en-US" altLang="en-US" sz="2000" dirty="0" smtClean="0"/>
              <a:t>) including Drug/known bioactive libraries (LOPAC, NIH CC, </a:t>
            </a:r>
            <a:r>
              <a:rPr lang="en-US" altLang="en-US" sz="2000" dirty="0" err="1" smtClean="0"/>
              <a:t>Biomol</a:t>
            </a:r>
            <a:r>
              <a:rPr lang="en-US" altLang="en-US" sz="2000" dirty="0" smtClean="0"/>
              <a:t> FDA &amp; ICCB, </a:t>
            </a:r>
            <a:r>
              <a:rPr lang="en-US" altLang="en-US" sz="2000" dirty="0" err="1" smtClean="0"/>
              <a:t>Microsource</a:t>
            </a:r>
            <a:r>
              <a:rPr lang="en-US" altLang="en-US" sz="2000" dirty="0" smtClean="0"/>
              <a:t> Spectrum)</a:t>
            </a:r>
            <a:endParaRPr lang="en-US" altLang="en-US" sz="2000" dirty="0"/>
          </a:p>
          <a:p>
            <a:endParaRPr lang="en-US" altLang="en-US" sz="800" dirty="0"/>
          </a:p>
          <a:p>
            <a:pPr lvl="1"/>
            <a:r>
              <a:rPr lang="en-US" altLang="en-US" sz="2000" b="1" dirty="0"/>
              <a:t>Small interfering RNAs (</a:t>
            </a:r>
            <a:r>
              <a:rPr lang="en-US" altLang="en-US" sz="2000" b="1" dirty="0" err="1"/>
              <a:t>siRNAs</a:t>
            </a:r>
            <a:r>
              <a:rPr lang="en-US" altLang="en-US" sz="2000" b="1" dirty="0"/>
              <a:t>)--</a:t>
            </a:r>
            <a:r>
              <a:rPr lang="en-US" altLang="en-US" sz="2000" dirty="0"/>
              <a:t>21,000 genes, </a:t>
            </a:r>
            <a:r>
              <a:rPr lang="en-US" altLang="en-US" sz="2000" dirty="0" err="1"/>
              <a:t>siARRAY</a:t>
            </a:r>
            <a:r>
              <a:rPr lang="en-US" altLang="en-US" sz="2000" dirty="0"/>
              <a:t> whole </a:t>
            </a:r>
            <a:r>
              <a:rPr lang="en-US" altLang="en-US" sz="2000" dirty="0" smtClean="0"/>
              <a:t>Human </a:t>
            </a:r>
            <a:r>
              <a:rPr lang="en-US" altLang="en-US" sz="2000" dirty="0"/>
              <a:t>genome </a:t>
            </a:r>
            <a:r>
              <a:rPr lang="en-US" altLang="en-US" sz="2000" dirty="0" err="1"/>
              <a:t>siRNA</a:t>
            </a:r>
            <a:r>
              <a:rPr lang="en-US" altLang="en-US" sz="2000" dirty="0"/>
              <a:t> library from </a:t>
            </a:r>
            <a:r>
              <a:rPr lang="en-US" altLang="en-US" sz="2000" dirty="0" err="1"/>
              <a:t>ThermoFisher</a:t>
            </a:r>
            <a:r>
              <a:rPr lang="en-US" altLang="en-US" sz="2000" dirty="0"/>
              <a:t> Scientific (formerly </a:t>
            </a:r>
            <a:r>
              <a:rPr lang="en-US" altLang="en-US" sz="2000" dirty="0" err="1"/>
              <a:t>Dharmacon</a:t>
            </a:r>
            <a:r>
              <a:rPr lang="en-US" altLang="en-US" sz="2000" dirty="0" smtClean="0"/>
              <a:t>) and the whole Mouse genome from </a:t>
            </a:r>
            <a:r>
              <a:rPr lang="en-US" altLang="en-US" sz="2000" dirty="0" err="1" smtClean="0"/>
              <a:t>Qiagen</a:t>
            </a:r>
            <a:endParaRPr lang="en-US" altLang="en-US" sz="2000" dirty="0"/>
          </a:p>
          <a:p>
            <a:pPr lvl="1"/>
            <a:endParaRPr lang="en-US" altLang="en-US" sz="800" dirty="0"/>
          </a:p>
          <a:p>
            <a:pPr lvl="1"/>
            <a:r>
              <a:rPr lang="en-US" altLang="en-US" sz="2000" b="1" dirty="0" err="1"/>
              <a:t>cDNAs</a:t>
            </a:r>
            <a:r>
              <a:rPr lang="en-US" altLang="en-US" sz="2000" b="1" dirty="0"/>
              <a:t>—15,000 genes,</a:t>
            </a:r>
            <a:r>
              <a:rPr lang="en-US" altLang="en-US" sz="2000" dirty="0"/>
              <a:t> </a:t>
            </a:r>
            <a:r>
              <a:rPr lang="en-US" altLang="en-US" sz="2000" i="1" dirty="0"/>
              <a:t>E. coli</a:t>
            </a:r>
            <a:r>
              <a:rPr lang="en-US" altLang="en-US" sz="2000" dirty="0"/>
              <a:t> stocks Human </a:t>
            </a:r>
            <a:r>
              <a:rPr lang="en-US" altLang="en-US" sz="2000" dirty="0" err="1"/>
              <a:t>ORFeome</a:t>
            </a:r>
            <a:r>
              <a:rPr lang="en-US" altLang="en-US" sz="2000" dirty="0"/>
              <a:t> in Gateway vectors from Open </a:t>
            </a:r>
            <a:r>
              <a:rPr lang="en-US" altLang="en-US" sz="2000" dirty="0" err="1"/>
              <a:t>Biosystems</a:t>
            </a:r>
            <a:endParaRPr lang="en-US" altLang="en-US" sz="2000" dirty="0"/>
          </a:p>
          <a:p>
            <a:pPr lvl="1"/>
            <a:endParaRPr lang="en-US" altLang="en-US" sz="1400" dirty="0"/>
          </a:p>
          <a:p>
            <a:r>
              <a:rPr lang="en-US" altLang="en-US" sz="2000" b="1" dirty="0"/>
              <a:t>High-Throughput Assays are performed in 384-well plates.</a:t>
            </a:r>
          </a:p>
          <a:p>
            <a:endParaRPr lang="en-US" altLang="en-US" sz="1200" b="1" dirty="0"/>
          </a:p>
          <a:p>
            <a:pPr lvl="1"/>
            <a:r>
              <a:rPr lang="en-US" altLang="en-US" sz="2000" b="1" i="1" dirty="0"/>
              <a:t>In vitro </a:t>
            </a:r>
            <a:r>
              <a:rPr lang="en-US" altLang="en-US" sz="2000" b="1" dirty="0"/>
              <a:t>targets-</a:t>
            </a:r>
            <a:r>
              <a:rPr lang="en-US" altLang="en-US" sz="2000" b="1" dirty="0" smtClean="0"/>
              <a:t>- </a:t>
            </a:r>
            <a:r>
              <a:rPr lang="en-US" altLang="en-US" sz="2000" dirty="0" smtClean="0"/>
              <a:t>Enzymes</a:t>
            </a:r>
            <a:r>
              <a:rPr lang="en-US" altLang="en-US" sz="2000" dirty="0"/>
              <a:t>, Protein-protein interactions, Ligand-receptor binding, Protein-DNA binding</a:t>
            </a:r>
          </a:p>
          <a:p>
            <a:pPr lvl="1"/>
            <a:endParaRPr lang="en-US" altLang="en-US" sz="800" dirty="0"/>
          </a:p>
          <a:p>
            <a:pPr lvl="1"/>
            <a:r>
              <a:rPr lang="en-US" altLang="en-US" sz="2000" b="1" i="1" dirty="0"/>
              <a:t>In vivo </a:t>
            </a:r>
            <a:r>
              <a:rPr lang="en-US" altLang="en-US" sz="2000" b="1" dirty="0"/>
              <a:t>targets</a:t>
            </a:r>
            <a:r>
              <a:rPr lang="en-US" altLang="en-US" sz="2000" b="1" i="1" dirty="0" smtClean="0"/>
              <a:t> (</a:t>
            </a:r>
            <a:r>
              <a:rPr lang="en-US" altLang="en-US" sz="2000" b="1" dirty="0" smtClean="0"/>
              <a:t>cell based-spectrophotometric)-- </a:t>
            </a:r>
            <a:r>
              <a:rPr lang="en-US" altLang="en-US" sz="2000" dirty="0" smtClean="0"/>
              <a:t>Signal </a:t>
            </a:r>
            <a:r>
              <a:rPr lang="en-US" altLang="en-US" sz="2000" dirty="0"/>
              <a:t>transduction events-Ca++, </a:t>
            </a:r>
            <a:r>
              <a:rPr lang="en-US" altLang="en-US" sz="2000" dirty="0" err="1"/>
              <a:t>cAMP</a:t>
            </a:r>
            <a:r>
              <a:rPr lang="en-US" altLang="en-US" sz="2000" dirty="0"/>
              <a:t>, reporter gene, proliferation, toxicity</a:t>
            </a:r>
          </a:p>
          <a:p>
            <a:pPr lvl="1"/>
            <a:endParaRPr lang="en-US" altLang="en-US" sz="800" dirty="0"/>
          </a:p>
          <a:p>
            <a:pPr lvl="1"/>
            <a:r>
              <a:rPr lang="en-US" altLang="en-US" sz="2000" b="1" dirty="0"/>
              <a:t>High-Content Imaging-</a:t>
            </a:r>
            <a:r>
              <a:rPr lang="en-US" altLang="en-US" sz="2000" dirty="0" smtClean="0"/>
              <a:t>- Mitosis</a:t>
            </a:r>
            <a:r>
              <a:rPr lang="en-US" altLang="en-US" sz="2000" dirty="0"/>
              <a:t>, protein translocation, cellular morphology, apoptosis</a:t>
            </a:r>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endParaRPr lang="en-US" altLang="en-US" sz="2000" dirty="0"/>
          </a:p>
          <a:p>
            <a:pPr lvl="1" algn="ctr"/>
            <a:endParaRPr lang="en-US" altLang="en-US" b="1" dirty="0"/>
          </a:p>
          <a:p>
            <a:pPr lvl="1" algn="ctr"/>
            <a:endParaRPr lang="en-US" altLang="en-US" b="1" dirty="0" smtClean="0"/>
          </a:p>
          <a:p>
            <a:pPr lvl="1" algn="ctr"/>
            <a:endParaRPr lang="en-US" altLang="en-US" b="1" dirty="0"/>
          </a:p>
          <a:p>
            <a:pPr lvl="1" algn="ctr"/>
            <a:endParaRPr lang="en-US" altLang="en-US" b="1" dirty="0" smtClean="0"/>
          </a:p>
          <a:p>
            <a:pPr lvl="1" algn="ctr"/>
            <a:endParaRPr lang="en-US" altLang="en-US" b="1" dirty="0"/>
          </a:p>
          <a:p>
            <a:pPr lvl="1" algn="ctr"/>
            <a:endParaRPr lang="en-US" altLang="en-US" b="1" dirty="0" smtClean="0"/>
          </a:p>
          <a:p>
            <a:pPr lvl="1" algn="ctr"/>
            <a:endParaRPr lang="en-US" altLang="en-US" b="1" dirty="0"/>
          </a:p>
          <a:p>
            <a:pPr lvl="1" algn="ctr"/>
            <a:endParaRPr lang="en-US" altLang="en-US" b="1" dirty="0" smtClean="0"/>
          </a:p>
          <a:p>
            <a:pPr lvl="1" algn="ctr"/>
            <a:endParaRPr lang="en-US" altLang="en-US" b="1" dirty="0"/>
          </a:p>
          <a:p>
            <a:pPr lvl="1" algn="ctr"/>
            <a:r>
              <a:rPr lang="en-US" altLang="en-US" b="1" dirty="0" smtClean="0"/>
              <a:t>Fully </a:t>
            </a:r>
            <a:r>
              <a:rPr lang="en-US" altLang="en-US" b="1" dirty="0"/>
              <a:t>automated and integrated </a:t>
            </a:r>
            <a:r>
              <a:rPr lang="en-US" altLang="en-US" b="1" u="sng" dirty="0" err="1"/>
              <a:t>CaliperLS</a:t>
            </a:r>
            <a:r>
              <a:rPr lang="en-US" altLang="en-US" b="1" u="sng" dirty="0"/>
              <a:t> Staccato System</a:t>
            </a:r>
            <a:r>
              <a:rPr lang="en-US" altLang="en-US" b="1" dirty="0"/>
              <a:t>:</a:t>
            </a:r>
          </a:p>
          <a:p>
            <a:r>
              <a:rPr lang="en-US" altLang="en-US" b="1" dirty="0"/>
              <a:t>Featuring:</a:t>
            </a:r>
          </a:p>
          <a:p>
            <a:pPr lvl="1">
              <a:buClr>
                <a:schemeClr val="accent2"/>
              </a:buClr>
              <a:buFontTx/>
              <a:buChar char="•"/>
            </a:pPr>
            <a:r>
              <a:rPr lang="en-US" altLang="en-US" sz="2000" dirty="0"/>
              <a:t>   </a:t>
            </a:r>
            <a:r>
              <a:rPr lang="en-US" altLang="en-US" sz="2000" dirty="0" err="1"/>
              <a:t>CaliperLS</a:t>
            </a:r>
            <a:r>
              <a:rPr lang="en-US" altLang="en-US" sz="2000" dirty="0"/>
              <a:t> </a:t>
            </a:r>
            <a:r>
              <a:rPr lang="en-US" altLang="en-US" sz="2000" dirty="0" err="1"/>
              <a:t>SciClone</a:t>
            </a:r>
            <a:r>
              <a:rPr lang="en-US" altLang="en-US" sz="2000" dirty="0"/>
              <a:t> ALH 3000 pipetting </a:t>
            </a:r>
            <a:r>
              <a:rPr lang="en-US" altLang="en-US" sz="2000" dirty="0" smtClean="0"/>
              <a:t>workstation</a:t>
            </a:r>
          </a:p>
          <a:p>
            <a:pPr marL="1946275" lvl="2" indent="0">
              <a:buClr>
                <a:schemeClr val="accent2"/>
              </a:buClr>
            </a:pPr>
            <a:r>
              <a:rPr lang="en-US" altLang="en-US" sz="2000" dirty="0" smtClean="0"/>
              <a:t>With 96-tip High Volume </a:t>
            </a:r>
            <a:r>
              <a:rPr lang="en-US" altLang="en-US" sz="2000" dirty="0" err="1" smtClean="0"/>
              <a:t>Pipettor</a:t>
            </a:r>
            <a:r>
              <a:rPr lang="en-US" altLang="en-US" sz="2000" dirty="0" smtClean="0"/>
              <a:t>, 384-tip fixed tip </a:t>
            </a:r>
            <a:r>
              <a:rPr lang="en-US" altLang="en-US" sz="2000" dirty="0" err="1" smtClean="0"/>
              <a:t>Pipettor</a:t>
            </a:r>
            <a:r>
              <a:rPr lang="en-US" altLang="en-US" sz="2000" dirty="0" smtClean="0"/>
              <a:t>, 384-Pin Tool</a:t>
            </a:r>
            <a:endParaRPr lang="en-US" altLang="en-US" sz="2000" dirty="0"/>
          </a:p>
          <a:p>
            <a:pPr lvl="1">
              <a:buClr>
                <a:schemeClr val="accent2"/>
              </a:buClr>
              <a:buFontTx/>
              <a:buChar char="•"/>
            </a:pPr>
            <a:r>
              <a:rPr lang="en-US" altLang="en-US" sz="2000" dirty="0"/>
              <a:t>   </a:t>
            </a:r>
            <a:r>
              <a:rPr lang="en-US" altLang="en-US" sz="2000" dirty="0" err="1"/>
              <a:t>Zymark</a:t>
            </a:r>
            <a:r>
              <a:rPr lang="en-US" altLang="en-US" sz="2000" dirty="0"/>
              <a:t> Twister II robotic arm with stackers</a:t>
            </a:r>
          </a:p>
          <a:p>
            <a:pPr lvl="1">
              <a:buClr>
                <a:schemeClr val="accent2"/>
              </a:buClr>
              <a:buFontTx/>
              <a:buChar char="•"/>
            </a:pPr>
            <a:r>
              <a:rPr lang="en-US" altLang="en-US" sz="2000" dirty="0"/>
              <a:t>   Robotic 198 plate CO</a:t>
            </a:r>
            <a:r>
              <a:rPr lang="en-US" altLang="en-US" sz="2000" baseline="-25000" dirty="0"/>
              <a:t>2</a:t>
            </a:r>
            <a:r>
              <a:rPr lang="en-US" altLang="en-US" sz="2000" dirty="0"/>
              <a:t> </a:t>
            </a:r>
            <a:r>
              <a:rPr lang="en-US" altLang="en-US" sz="2000" dirty="0" smtClean="0"/>
              <a:t>Automated Incubator</a:t>
            </a:r>
            <a:endParaRPr lang="en-US" altLang="en-US" sz="2000" dirty="0"/>
          </a:p>
          <a:p>
            <a:pPr lvl="1">
              <a:buClr>
                <a:schemeClr val="accent2"/>
              </a:buClr>
              <a:buFontTx/>
              <a:buChar char="•"/>
            </a:pPr>
            <a:r>
              <a:rPr lang="en-US" altLang="en-US" sz="2000" dirty="0"/>
              <a:t>   Bio-</a:t>
            </a:r>
            <a:r>
              <a:rPr lang="en-US" altLang="en-US" sz="2000" dirty="0" err="1"/>
              <a:t>tek</a:t>
            </a:r>
            <a:r>
              <a:rPr lang="en-US" altLang="en-US" sz="2000" dirty="0"/>
              <a:t> </a:t>
            </a:r>
            <a:r>
              <a:rPr lang="en-US" altLang="en-US" sz="2000" dirty="0" smtClean="0"/>
              <a:t>EL406 </a:t>
            </a:r>
            <a:r>
              <a:rPr lang="en-US" altLang="en-US" sz="2000" dirty="0"/>
              <a:t>plate </a:t>
            </a:r>
            <a:r>
              <a:rPr lang="en-US" altLang="en-US" sz="2000" dirty="0" smtClean="0"/>
              <a:t>washer/reagent dispenser</a:t>
            </a:r>
            <a:endParaRPr lang="en-US" altLang="en-US" sz="2000" dirty="0"/>
          </a:p>
          <a:p>
            <a:pPr lvl="1">
              <a:buClr>
                <a:schemeClr val="accent2"/>
              </a:buClr>
              <a:buFontTx/>
              <a:buChar char="•"/>
            </a:pPr>
            <a:r>
              <a:rPr lang="en-US" altLang="en-US" sz="2000" dirty="0"/>
              <a:t>   </a:t>
            </a:r>
            <a:r>
              <a:rPr lang="en-US" altLang="en-US" sz="2000" dirty="0" err="1"/>
              <a:t>Titertek</a:t>
            </a:r>
            <a:r>
              <a:rPr lang="en-US" altLang="en-US" sz="2000" dirty="0"/>
              <a:t> </a:t>
            </a:r>
            <a:r>
              <a:rPr lang="en-US" altLang="en-US" sz="2000" dirty="0" err="1"/>
              <a:t>Multidrop</a:t>
            </a:r>
            <a:r>
              <a:rPr lang="en-US" altLang="en-US" sz="2000" dirty="0"/>
              <a:t> reagent dispenser</a:t>
            </a:r>
          </a:p>
          <a:p>
            <a:pPr lvl="1">
              <a:buClr>
                <a:schemeClr val="accent2"/>
              </a:buClr>
              <a:buFontTx/>
              <a:buChar char="•"/>
            </a:pPr>
            <a:r>
              <a:rPr lang="en-US" altLang="en-US" sz="2000" dirty="0"/>
              <a:t>   Bar Code reader</a:t>
            </a:r>
          </a:p>
          <a:p>
            <a:pPr lvl="1">
              <a:buClr>
                <a:schemeClr val="accent2"/>
              </a:buClr>
              <a:buFontTx/>
              <a:buChar char="•"/>
            </a:pPr>
            <a:r>
              <a:rPr lang="en-US" altLang="en-US" sz="2000" dirty="0"/>
              <a:t>   Molecular Devices </a:t>
            </a:r>
            <a:r>
              <a:rPr lang="en-US" altLang="en-US" sz="2000" dirty="0" err="1"/>
              <a:t>AnalystGT</a:t>
            </a:r>
            <a:r>
              <a:rPr lang="en-US" altLang="en-US" sz="2000" dirty="0"/>
              <a:t> multimode </a:t>
            </a:r>
            <a:r>
              <a:rPr lang="en-US" altLang="en-US" sz="2000" dirty="0" err="1"/>
              <a:t>microplate</a:t>
            </a:r>
            <a:r>
              <a:rPr lang="en-US" altLang="en-US" sz="2000" dirty="0"/>
              <a:t> </a:t>
            </a:r>
            <a:r>
              <a:rPr lang="en-US" altLang="en-US" sz="2000" dirty="0" smtClean="0"/>
              <a:t>reader</a:t>
            </a:r>
          </a:p>
          <a:p>
            <a:pPr lvl="1">
              <a:buClr>
                <a:schemeClr val="accent2"/>
              </a:buClr>
              <a:buFontTx/>
              <a:buChar char="•"/>
            </a:pPr>
            <a:endParaRPr lang="en-US" altLang="en-US" sz="2000" dirty="0"/>
          </a:p>
          <a:p>
            <a:pPr marL="98425" lvl="1" indent="0">
              <a:buClr>
                <a:schemeClr val="accent2"/>
              </a:buClr>
            </a:pPr>
            <a:r>
              <a:rPr lang="en-US" altLang="en-US" b="1" dirty="0" smtClean="0"/>
              <a:t>Capable of fully automated cell-based and protein/enzyme based HTS</a:t>
            </a:r>
            <a:endParaRPr lang="en-US" altLang="en-US" b="1" dirty="0"/>
          </a:p>
          <a:p>
            <a:endParaRPr lang="en-US" altLang="en-US" sz="1600" b="1" dirty="0"/>
          </a:p>
          <a:p>
            <a:pPr lvl="1"/>
            <a:endParaRPr lang="en-US" altLang="en-US" sz="1600" dirty="0"/>
          </a:p>
        </p:txBody>
      </p:sp>
      <p:sp>
        <p:nvSpPr>
          <p:cNvPr id="2960" name="Rectangle 912"/>
          <p:cNvSpPr>
            <a:spLocks noChangeArrowheads="1"/>
          </p:cNvSpPr>
          <p:nvPr/>
        </p:nvSpPr>
        <p:spPr bwMode="auto">
          <a:xfrm>
            <a:off x="22250400" y="7239000"/>
            <a:ext cx="12539663" cy="18592800"/>
          </a:xfrm>
          <a:prstGeom prst="rect">
            <a:avLst/>
          </a:prstGeom>
          <a:noFill/>
          <a:ln>
            <a:noFill/>
          </a:ln>
          <a:extLst>
            <a:ext uri="{909E8E84-426E-40DD-AFC4-6F175D3DCCD1}">
              <a14:hiddenFill xmlns:a14="http://schemas.microsoft.com/office/drawing/2010/main">
                <a:solidFill>
                  <a:srgbClr val="D6DDD3"/>
                </a:solidFill>
              </a14:hiddenFill>
            </a:ext>
            <a:ext uri="{91240B29-F687-4F45-9708-019B960494DF}">
              <a14:hiddenLine xmlns:a14="http://schemas.microsoft.com/office/drawing/2010/main" w="9525">
                <a:solidFill>
                  <a:schemeClr val="tx1"/>
                </a:solidFill>
                <a:miter lim="800000"/>
                <a:headEnd/>
                <a:tailEnd/>
              </a14:hiddenLine>
            </a:ext>
          </a:extLst>
        </p:spPr>
        <p:txBody>
          <a:bodyPr lIns="237534" tIns="316712" rIns="237534" bIns="237534"/>
          <a:lstStyle>
            <a:lvl1pPr marL="395288" indent="-395288" defTabSz="792163">
              <a:defRPr sz="2400">
                <a:solidFill>
                  <a:schemeClr val="tx1"/>
                </a:solidFill>
                <a:latin typeface="Arial" charset="0"/>
                <a:ea typeface="ＭＳ Ｐゴシック" pitchFamily="1" charset="-128"/>
              </a:defRPr>
            </a:lvl1pPr>
            <a:lvl2pPr marL="495300" indent="-396875" defTabSz="792163">
              <a:defRPr sz="2400">
                <a:solidFill>
                  <a:schemeClr val="tx1"/>
                </a:solidFill>
                <a:latin typeface="Arial" charset="0"/>
                <a:ea typeface="ＭＳ Ｐゴシック" pitchFamily="1" charset="-128"/>
              </a:defRPr>
            </a:lvl2pPr>
            <a:lvl3pPr marL="2452688" indent="-506413" defTabSz="792163">
              <a:defRPr sz="2400">
                <a:solidFill>
                  <a:schemeClr val="tx1"/>
                </a:solidFill>
                <a:latin typeface="Arial" charset="0"/>
                <a:ea typeface="ＭＳ Ｐゴシック" pitchFamily="1" charset="-128"/>
              </a:defRPr>
            </a:lvl3pPr>
            <a:lvl4pPr marL="2946400" indent="-395288" defTabSz="792163">
              <a:defRPr sz="2400">
                <a:solidFill>
                  <a:schemeClr val="tx1"/>
                </a:solidFill>
                <a:latin typeface="Arial" charset="0"/>
                <a:ea typeface="ＭＳ Ｐゴシック" pitchFamily="1" charset="-128"/>
              </a:defRPr>
            </a:lvl4pPr>
            <a:lvl5pPr marL="3046413" indent="-396875" defTabSz="792163">
              <a:defRPr sz="2400">
                <a:solidFill>
                  <a:schemeClr val="tx1"/>
                </a:solidFill>
                <a:latin typeface="Arial" charset="0"/>
                <a:ea typeface="ＭＳ Ｐゴシック" pitchFamily="1" charset="-128"/>
              </a:defRPr>
            </a:lvl5pPr>
            <a:lvl6pPr marL="3503613" indent="-396875" defTabSz="792163" eaLnBrk="0" fontAlgn="base" hangingPunct="0">
              <a:spcBef>
                <a:spcPct val="0"/>
              </a:spcBef>
              <a:spcAft>
                <a:spcPct val="0"/>
              </a:spcAft>
              <a:defRPr sz="2400">
                <a:solidFill>
                  <a:schemeClr val="tx1"/>
                </a:solidFill>
                <a:latin typeface="Arial" charset="0"/>
                <a:ea typeface="ＭＳ Ｐゴシック" pitchFamily="1" charset="-128"/>
              </a:defRPr>
            </a:lvl6pPr>
            <a:lvl7pPr marL="3960813" indent="-396875" defTabSz="792163" eaLnBrk="0" fontAlgn="base" hangingPunct="0">
              <a:spcBef>
                <a:spcPct val="0"/>
              </a:spcBef>
              <a:spcAft>
                <a:spcPct val="0"/>
              </a:spcAft>
              <a:defRPr sz="2400">
                <a:solidFill>
                  <a:schemeClr val="tx1"/>
                </a:solidFill>
                <a:latin typeface="Arial" charset="0"/>
                <a:ea typeface="ＭＳ Ｐゴシック" pitchFamily="1" charset="-128"/>
              </a:defRPr>
            </a:lvl7pPr>
            <a:lvl8pPr marL="4418013" indent="-396875" defTabSz="792163" eaLnBrk="0" fontAlgn="base" hangingPunct="0">
              <a:spcBef>
                <a:spcPct val="0"/>
              </a:spcBef>
              <a:spcAft>
                <a:spcPct val="0"/>
              </a:spcAft>
              <a:defRPr sz="2400">
                <a:solidFill>
                  <a:schemeClr val="tx1"/>
                </a:solidFill>
                <a:latin typeface="Arial" charset="0"/>
                <a:ea typeface="ＭＳ Ｐゴシック" pitchFamily="1" charset="-128"/>
              </a:defRPr>
            </a:lvl8pPr>
            <a:lvl9pPr marL="4875213" indent="-396875" defTabSz="792163"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r>
              <a:rPr lang="en-US" altLang="en-US" sz="2800" b="1" dirty="0" err="1">
                <a:solidFill>
                  <a:schemeClr val="tx2"/>
                </a:solidFill>
              </a:rPr>
              <a:t>siRNA</a:t>
            </a:r>
            <a:r>
              <a:rPr lang="en-US" altLang="en-US" sz="2800" b="1" dirty="0">
                <a:solidFill>
                  <a:schemeClr val="tx2"/>
                </a:solidFill>
              </a:rPr>
              <a:t> Screening at the HTBC</a:t>
            </a:r>
            <a:endParaRPr lang="en-US" altLang="en-US" sz="2800" b="1" dirty="0"/>
          </a:p>
          <a:p>
            <a:endParaRPr lang="en-US" altLang="en-US" sz="1600" dirty="0"/>
          </a:p>
          <a:p>
            <a:r>
              <a:rPr lang="en-US" altLang="en-US" sz="2000" dirty="0"/>
              <a:t>The HTBC has the </a:t>
            </a:r>
            <a:r>
              <a:rPr lang="en-US" altLang="en-US" sz="2000" b="1" dirty="0" err="1"/>
              <a:t>siARRAY</a:t>
            </a:r>
            <a:r>
              <a:rPr lang="en-US" altLang="en-US" sz="2000" b="1" dirty="0"/>
              <a:t> whole Human Genome </a:t>
            </a:r>
            <a:r>
              <a:rPr lang="en-US" altLang="en-US" sz="2000" b="1" dirty="0" err="1"/>
              <a:t>siRNA</a:t>
            </a:r>
            <a:r>
              <a:rPr lang="en-US" altLang="en-US" sz="2000" b="1" dirty="0"/>
              <a:t> library from </a:t>
            </a:r>
            <a:r>
              <a:rPr lang="en-US" altLang="en-US" sz="2000" b="1" dirty="0" err="1"/>
              <a:t>ThermoFisher</a:t>
            </a:r>
            <a:r>
              <a:rPr lang="en-US" altLang="en-US" sz="2000" dirty="0"/>
              <a:t> (formerly </a:t>
            </a:r>
            <a:r>
              <a:rPr lang="en-US" altLang="en-US" sz="2000" dirty="0" err="1"/>
              <a:t>Dharmacon</a:t>
            </a:r>
            <a:r>
              <a:rPr lang="en-US" altLang="en-US" sz="2000" dirty="0"/>
              <a:t>)</a:t>
            </a:r>
          </a:p>
          <a:p>
            <a:pPr lvl="1"/>
            <a:r>
              <a:rPr lang="en-US" altLang="en-US" sz="1800" b="1" dirty="0"/>
              <a:t>80 gene targets per plate</a:t>
            </a:r>
            <a:r>
              <a:rPr lang="en-US" altLang="en-US" sz="1800" dirty="0"/>
              <a:t> </a:t>
            </a:r>
          </a:p>
          <a:p>
            <a:pPr lvl="2"/>
            <a:r>
              <a:rPr lang="en-US" altLang="en-US" sz="1800" dirty="0"/>
              <a:t>4 </a:t>
            </a:r>
            <a:r>
              <a:rPr lang="en-US" altLang="en-US" sz="1800" dirty="0" err="1"/>
              <a:t>siRNA</a:t>
            </a:r>
            <a:r>
              <a:rPr lang="en-US" altLang="en-US" sz="1800" dirty="0"/>
              <a:t> </a:t>
            </a:r>
            <a:r>
              <a:rPr lang="en-US" altLang="en-US" sz="1800" dirty="0" err="1"/>
              <a:t>oligos</a:t>
            </a:r>
            <a:r>
              <a:rPr lang="en-US" altLang="en-US" sz="1800" dirty="0"/>
              <a:t> per gene--pooled in each well</a:t>
            </a:r>
          </a:p>
          <a:p>
            <a:pPr lvl="2"/>
            <a:r>
              <a:rPr lang="en-US" altLang="en-US" sz="1800" dirty="0"/>
              <a:t>267 X 96 well plates targeting 21,122 genes</a:t>
            </a:r>
          </a:p>
          <a:p>
            <a:pPr lvl="1"/>
            <a:r>
              <a:rPr lang="en-US" altLang="en-US" sz="1800" b="1" dirty="0"/>
              <a:t>Library subdivided in:</a:t>
            </a:r>
          </a:p>
          <a:p>
            <a:pPr lvl="2"/>
            <a:r>
              <a:rPr lang="en-US" altLang="en-US" sz="1800" dirty="0"/>
              <a:t>10 Kinase (779 genes, can be tested separately)</a:t>
            </a:r>
          </a:p>
          <a:p>
            <a:pPr lvl="2"/>
            <a:r>
              <a:rPr lang="en-US" altLang="en-US" sz="1800" dirty="0"/>
              <a:t>7 GPCR (517 genes)</a:t>
            </a:r>
          </a:p>
          <a:p>
            <a:pPr lvl="2"/>
            <a:r>
              <a:rPr lang="en-US" altLang="en-US" sz="1800" dirty="0"/>
              <a:t>76 </a:t>
            </a:r>
            <a:r>
              <a:rPr lang="en-US" altLang="en-US" sz="1800" dirty="0" err="1" smtClean="0"/>
              <a:t>Druggable</a:t>
            </a:r>
            <a:r>
              <a:rPr lang="en-US" altLang="en-US" sz="1800" dirty="0" smtClean="0"/>
              <a:t> </a:t>
            </a:r>
            <a:r>
              <a:rPr lang="en-US" altLang="en-US" sz="1800" dirty="0"/>
              <a:t>genome (6022 genes)</a:t>
            </a:r>
          </a:p>
          <a:p>
            <a:pPr lvl="2"/>
            <a:r>
              <a:rPr lang="en-US" altLang="en-US" sz="1800" dirty="0"/>
              <a:t>174 Rest of genome including XMs (13,804 genes)</a:t>
            </a:r>
          </a:p>
          <a:p>
            <a:pPr lvl="1"/>
            <a:r>
              <a:rPr lang="en-US" altLang="en-US" sz="1800" b="1" dirty="0"/>
              <a:t>All individual </a:t>
            </a:r>
            <a:r>
              <a:rPr lang="en-US" altLang="en-US" sz="1800" b="1" dirty="0" err="1"/>
              <a:t>siRNA</a:t>
            </a:r>
            <a:r>
              <a:rPr lang="en-US" altLang="en-US" sz="1800" b="1" dirty="0"/>
              <a:t> </a:t>
            </a:r>
            <a:r>
              <a:rPr lang="en-US" altLang="en-US" sz="1800" b="1" dirty="0" err="1"/>
              <a:t>oligos</a:t>
            </a:r>
            <a:r>
              <a:rPr lang="en-US" altLang="en-US" sz="1800" b="1" dirty="0"/>
              <a:t> available for retests of hits</a:t>
            </a:r>
            <a:r>
              <a:rPr lang="en-US" altLang="en-US" sz="1800" dirty="0"/>
              <a:t> (</a:t>
            </a:r>
            <a:r>
              <a:rPr lang="en-US" altLang="en-US" sz="1800" dirty="0" err="1"/>
              <a:t>deconvolution</a:t>
            </a:r>
            <a:r>
              <a:rPr lang="en-US" altLang="en-US" sz="1800" dirty="0"/>
              <a:t> of individual </a:t>
            </a:r>
            <a:r>
              <a:rPr lang="en-US" altLang="en-US" sz="1800" dirty="0" err="1"/>
              <a:t>siRNAs</a:t>
            </a:r>
            <a:r>
              <a:rPr lang="en-US" altLang="en-US" sz="1800" dirty="0"/>
              <a:t>)</a:t>
            </a:r>
          </a:p>
          <a:p>
            <a:pPr lvl="2"/>
            <a:r>
              <a:rPr lang="en-US" altLang="en-US" sz="1800" dirty="0"/>
              <a:t>4 individual </a:t>
            </a:r>
            <a:r>
              <a:rPr lang="en-US" altLang="en-US" sz="1800" dirty="0" err="1"/>
              <a:t>oligos</a:t>
            </a:r>
            <a:r>
              <a:rPr lang="en-US" altLang="en-US" sz="1800" dirty="0"/>
              <a:t> per gene</a:t>
            </a:r>
          </a:p>
          <a:p>
            <a:r>
              <a:rPr lang="en-US" altLang="en-US" sz="1800" b="1" dirty="0"/>
              <a:t>High-Throughput </a:t>
            </a:r>
            <a:r>
              <a:rPr lang="en-US" altLang="en-US" sz="1800" b="1" dirty="0" err="1"/>
              <a:t>siRNA</a:t>
            </a:r>
            <a:r>
              <a:rPr lang="en-US" altLang="en-US" sz="1800" b="1" dirty="0"/>
              <a:t> assays performed in 96- or 384-well </a:t>
            </a:r>
            <a:r>
              <a:rPr lang="en-US" altLang="en-US" sz="1800" dirty="0"/>
              <a:t>(</a:t>
            </a:r>
            <a:r>
              <a:rPr lang="en-US" altLang="en-US" sz="1800" dirty="0" smtClean="0"/>
              <a:t>preferred) </a:t>
            </a:r>
            <a:r>
              <a:rPr lang="en-US" altLang="en-US" sz="1800" b="1" dirty="0" smtClean="0"/>
              <a:t>plates</a:t>
            </a:r>
          </a:p>
          <a:p>
            <a:endParaRPr lang="en-US" altLang="en-US" sz="1800" dirty="0"/>
          </a:p>
          <a:p>
            <a:pPr algn="ctr"/>
            <a:r>
              <a:rPr lang="en-US" altLang="en-US" sz="2000" b="1" u="sng" dirty="0"/>
              <a:t>Results from 1</a:t>
            </a:r>
            <a:r>
              <a:rPr lang="en-US" altLang="en-US" sz="2000" b="1" u="sng" baseline="30000" dirty="0"/>
              <a:t>st</a:t>
            </a:r>
            <a:r>
              <a:rPr lang="en-US" altLang="en-US" sz="2000" b="1" u="sng" dirty="0"/>
              <a:t> </a:t>
            </a:r>
            <a:r>
              <a:rPr lang="en-US" altLang="en-US" sz="2000" b="1" u="sng" dirty="0" err="1"/>
              <a:t>siRNA</a:t>
            </a:r>
            <a:r>
              <a:rPr lang="en-US" altLang="en-US" sz="2000" b="1" u="sng" dirty="0"/>
              <a:t> screen on DNA Repair            .</a:t>
            </a:r>
          </a:p>
          <a:p>
            <a:endParaRPr lang="en-US" altLang="en-US" sz="2000" u="sng"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algn="ctr"/>
            <a:r>
              <a:rPr lang="en-US" altLang="en-US" b="1" u="sng" dirty="0" smtClean="0"/>
              <a:t>Agilent </a:t>
            </a:r>
            <a:r>
              <a:rPr lang="en-US" altLang="en-US" b="1" u="sng" dirty="0" err="1" smtClean="0"/>
              <a:t>siRNA</a:t>
            </a:r>
            <a:r>
              <a:rPr lang="en-US" altLang="en-US" b="1" u="sng" dirty="0" smtClean="0"/>
              <a:t> </a:t>
            </a:r>
            <a:r>
              <a:rPr lang="en-US" altLang="en-US" b="1" u="sng" dirty="0"/>
              <a:t>Robotic </a:t>
            </a:r>
            <a:r>
              <a:rPr lang="en-US" altLang="en-US" b="1" u="sng" dirty="0" smtClean="0"/>
              <a:t>System</a:t>
            </a:r>
            <a:endParaRPr lang="en-US" altLang="en-US" sz="2000" b="1" dirty="0"/>
          </a:p>
          <a:p>
            <a:endParaRPr lang="en-US" altLang="en-US" sz="2000" dirty="0"/>
          </a:p>
          <a:p>
            <a:r>
              <a:rPr lang="en-US" altLang="en-US" sz="1800" b="1" u="sng" dirty="0" smtClean="0"/>
              <a:t>Bravo</a:t>
            </a:r>
            <a:r>
              <a:rPr lang="en-US" altLang="en-US" sz="1800" dirty="0" smtClean="0"/>
              <a:t> </a:t>
            </a:r>
            <a:r>
              <a:rPr lang="en-US" altLang="en-US" sz="1800" dirty="0"/>
              <a:t>liquid handler with </a:t>
            </a:r>
            <a:r>
              <a:rPr lang="en-US" altLang="en-US" sz="1800" dirty="0" smtClean="0"/>
              <a:t>96 and 384-tip </a:t>
            </a:r>
            <a:r>
              <a:rPr lang="en-US" altLang="en-US" sz="1800" dirty="0"/>
              <a:t>disposable tip </a:t>
            </a:r>
            <a:r>
              <a:rPr lang="en-US" altLang="en-US" sz="1800" dirty="0" err="1"/>
              <a:t>pipettor</a:t>
            </a:r>
            <a:r>
              <a:rPr lang="en-US" altLang="en-US" sz="1800" dirty="0"/>
              <a:t> </a:t>
            </a:r>
            <a:r>
              <a:rPr lang="en-US" altLang="en-US" sz="1800" dirty="0" smtClean="0"/>
              <a:t>(0.5-200 </a:t>
            </a:r>
            <a:r>
              <a:rPr lang="en-US" altLang="en-US" sz="1800" dirty="0">
                <a:latin typeface="Symbol" panose="05050102010706020507" pitchFamily="18" charset="2"/>
              </a:rPr>
              <a:t>m</a:t>
            </a:r>
            <a:r>
              <a:rPr lang="en-US" altLang="en-US" sz="1800" dirty="0"/>
              <a:t>L)</a:t>
            </a:r>
          </a:p>
          <a:p>
            <a:r>
              <a:rPr lang="en-US" altLang="en-US" sz="1800" b="1" u="sng" dirty="0" err="1"/>
              <a:t>PlateLoc</a:t>
            </a:r>
            <a:r>
              <a:rPr lang="en-US" altLang="en-US" sz="1800" dirty="0"/>
              <a:t>—automated thermal plate-sealer</a:t>
            </a:r>
          </a:p>
          <a:p>
            <a:r>
              <a:rPr lang="en-US" altLang="en-US" sz="1800" b="1" u="sng" dirty="0" err="1"/>
              <a:t>BenchCel</a:t>
            </a:r>
            <a:r>
              <a:rPr lang="en-US" altLang="en-US" sz="1800" b="1" u="sng" dirty="0"/>
              <a:t> </a:t>
            </a:r>
            <a:r>
              <a:rPr lang="en-US" altLang="en-US" sz="1800" b="1" u="sng" dirty="0" smtClean="0"/>
              <a:t>Stackers</a:t>
            </a:r>
            <a:r>
              <a:rPr lang="en-US" altLang="en-US" sz="1800" dirty="0" smtClean="0"/>
              <a:t>-automated </a:t>
            </a:r>
            <a:r>
              <a:rPr lang="en-US" altLang="en-US" sz="1800" dirty="0"/>
              <a:t>tip changing, rapid plate replications, rapid </a:t>
            </a:r>
            <a:r>
              <a:rPr lang="en-US" altLang="en-US" sz="1800" dirty="0" err="1"/>
              <a:t>siRNA</a:t>
            </a:r>
            <a:r>
              <a:rPr lang="en-US" altLang="en-US" sz="1800" dirty="0"/>
              <a:t> </a:t>
            </a:r>
            <a:r>
              <a:rPr lang="en-US" altLang="en-US" sz="1800" dirty="0" smtClean="0"/>
              <a:t>transfections</a:t>
            </a:r>
          </a:p>
          <a:p>
            <a:r>
              <a:rPr lang="en-US" altLang="en-US" sz="1800" b="1" u="sng" dirty="0" smtClean="0"/>
              <a:t>Bio-</a:t>
            </a:r>
            <a:r>
              <a:rPr lang="en-US" altLang="en-US" sz="1800" b="1" u="sng" dirty="0" err="1" smtClean="0"/>
              <a:t>Tek</a:t>
            </a:r>
            <a:r>
              <a:rPr lang="en-US" altLang="en-US" sz="1800" b="1" u="sng" dirty="0" smtClean="0"/>
              <a:t> ELx405</a:t>
            </a:r>
            <a:r>
              <a:rPr lang="en-US" altLang="en-US" sz="1800" dirty="0" smtClean="0"/>
              <a:t> plate washer and </a:t>
            </a:r>
            <a:r>
              <a:rPr lang="en-US" altLang="en-US" sz="1800" b="1" u="sng" dirty="0" smtClean="0"/>
              <a:t>Matrix </a:t>
            </a:r>
            <a:r>
              <a:rPr lang="en-US" altLang="en-US" sz="1800" b="1" u="sng" dirty="0" err="1" smtClean="0"/>
              <a:t>Wellmate</a:t>
            </a:r>
            <a:r>
              <a:rPr lang="en-US" altLang="en-US" sz="1800" dirty="0" smtClean="0"/>
              <a:t> reagent  dispenser</a:t>
            </a:r>
            <a:endParaRPr lang="en-US" altLang="en-US" sz="1800" b="1" u="sng" dirty="0"/>
          </a:p>
          <a:p>
            <a:pPr lvl="1"/>
            <a:endParaRPr lang="en-US" altLang="en-US" sz="1800" dirty="0"/>
          </a:p>
          <a:p>
            <a:endParaRPr lang="en-US" altLang="en-US" dirty="0"/>
          </a:p>
        </p:txBody>
      </p:sp>
      <p:pic>
        <p:nvPicPr>
          <p:cNvPr id="2961" name="Picture 913" descr="scicln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0201" y="13487400"/>
            <a:ext cx="11506200" cy="822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64" name="Object 916"/>
          <p:cNvGraphicFramePr>
            <a:graphicFrameLocks noChangeAspect="1"/>
          </p:cNvGraphicFramePr>
          <p:nvPr/>
        </p:nvGraphicFramePr>
        <p:xfrm>
          <a:off x="15468600" y="27584400"/>
          <a:ext cx="5486400" cy="4938713"/>
        </p:xfrm>
        <a:graphic>
          <a:graphicData uri="http://schemas.openxmlformats.org/presentationml/2006/ole">
            <mc:AlternateContent xmlns:mc="http://schemas.openxmlformats.org/markup-compatibility/2006">
              <mc:Choice xmlns:v="urn:schemas-microsoft-com:vml" Requires="v">
                <p:oleObj spid="_x0000_s3007" name="Photo Editor Photo" r:id="rId7" imgW="4048690" imgH="3924848" progId="MSPhotoEd.3">
                  <p:embed/>
                </p:oleObj>
              </mc:Choice>
              <mc:Fallback>
                <p:oleObj name="Photo Editor Photo" r:id="rId7" imgW="4048690" imgH="3924848" progId="MSPhotoEd.3">
                  <p:embed/>
                  <p:pic>
                    <p:nvPicPr>
                      <p:cNvPr id="0" name="Object 9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68600" y="27584400"/>
                        <a:ext cx="5486400"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66" name="Picture 918" descr="wellma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23600" y="20993099"/>
            <a:ext cx="5673725" cy="58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 name="Picture 9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810200" y="12115800"/>
            <a:ext cx="3811588"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 name="Rectangle 922"/>
          <p:cNvSpPr>
            <a:spLocks/>
          </p:cNvSpPr>
          <p:nvPr/>
        </p:nvSpPr>
        <p:spPr bwMode="auto">
          <a:xfrm>
            <a:off x="34036000" y="13662025"/>
            <a:ext cx="736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r>
              <a:rPr lang="en-US" altLang="en-US" sz="1800">
                <a:latin typeface="Gill Sans" charset="0"/>
                <a:sym typeface="Gill Sans" charset="0"/>
              </a:rPr>
              <a:t>nucleic</a:t>
            </a:r>
          </a:p>
          <a:p>
            <a:pPr algn="ctr" eaLnBrk="1" hangingPunct="1"/>
            <a:r>
              <a:rPr lang="en-US" altLang="en-US" sz="1800">
                <a:latin typeface="Gill Sans" charset="0"/>
                <a:sym typeface="Gill Sans" charset="0"/>
              </a:rPr>
              <a:t>acid-</a:t>
            </a:r>
          </a:p>
          <a:p>
            <a:pPr algn="ctr" eaLnBrk="1" hangingPunct="1"/>
            <a:r>
              <a:rPr lang="en-US" altLang="en-US" sz="1800">
                <a:latin typeface="Gill Sans" charset="0"/>
                <a:sym typeface="Gill Sans" charset="0"/>
              </a:rPr>
              <a:t>binding</a:t>
            </a:r>
          </a:p>
        </p:txBody>
      </p:sp>
      <p:sp>
        <p:nvSpPr>
          <p:cNvPr id="2971" name="Rectangle 923"/>
          <p:cNvSpPr>
            <a:spLocks/>
          </p:cNvSpPr>
          <p:nvPr/>
        </p:nvSpPr>
        <p:spPr bwMode="auto">
          <a:xfrm>
            <a:off x="29870400" y="14859000"/>
            <a:ext cx="1244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r>
              <a:rPr lang="en-US" altLang="en-US" sz="1800">
                <a:latin typeface="Gill Sans" charset="0"/>
                <a:sym typeface="Gill Sans" charset="0"/>
              </a:rPr>
              <a:t>transcription</a:t>
            </a:r>
          </a:p>
          <a:p>
            <a:pPr algn="ctr" eaLnBrk="1" hangingPunct="1"/>
            <a:r>
              <a:rPr lang="en-US" altLang="en-US" sz="1800">
                <a:latin typeface="Gill Sans" charset="0"/>
                <a:sym typeface="Gill Sans" charset="0"/>
              </a:rPr>
              <a:t>factors</a:t>
            </a:r>
          </a:p>
        </p:txBody>
      </p:sp>
      <p:sp>
        <p:nvSpPr>
          <p:cNvPr id="2972" name="Line 924"/>
          <p:cNvSpPr>
            <a:spLocks noChangeShapeType="1"/>
          </p:cNvSpPr>
          <p:nvPr/>
        </p:nvSpPr>
        <p:spPr bwMode="auto">
          <a:xfrm flipH="1">
            <a:off x="33324800" y="14020800"/>
            <a:ext cx="763588" cy="1588"/>
          </a:xfrm>
          <a:prstGeom prst="line">
            <a:avLst/>
          </a:prstGeom>
          <a:noFill/>
          <a:ln w="25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74" name="Line 926"/>
          <p:cNvSpPr>
            <a:spLocks noChangeShapeType="1"/>
          </p:cNvSpPr>
          <p:nvPr/>
        </p:nvSpPr>
        <p:spPr bwMode="auto">
          <a:xfrm flipH="1">
            <a:off x="33020000" y="12573000"/>
            <a:ext cx="315913" cy="641350"/>
          </a:xfrm>
          <a:prstGeom prst="line">
            <a:avLst/>
          </a:prstGeom>
          <a:noFill/>
          <a:ln w="25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75" name="Rectangle 927"/>
          <p:cNvSpPr>
            <a:spLocks/>
          </p:cNvSpPr>
          <p:nvPr/>
        </p:nvSpPr>
        <p:spPr bwMode="auto">
          <a:xfrm>
            <a:off x="33020000" y="12298363"/>
            <a:ext cx="1193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r>
              <a:rPr lang="en-US" altLang="en-US" sz="1800">
                <a:latin typeface="Gill Sans" charset="0"/>
                <a:sym typeface="Gill Sans" charset="0"/>
              </a:rPr>
              <a:t>unclassified</a:t>
            </a:r>
          </a:p>
        </p:txBody>
      </p:sp>
      <p:grpSp>
        <p:nvGrpSpPr>
          <p:cNvPr id="2984" name="Group 936"/>
          <p:cNvGrpSpPr>
            <a:grpSpLocks/>
          </p:cNvGrpSpPr>
          <p:nvPr/>
        </p:nvGrpSpPr>
        <p:grpSpPr bwMode="auto">
          <a:xfrm>
            <a:off x="27508200" y="13487400"/>
            <a:ext cx="2879725" cy="1360488"/>
            <a:chOff x="15744" y="16420"/>
            <a:chExt cx="1814" cy="857"/>
          </a:xfrm>
        </p:grpSpPr>
        <p:sp>
          <p:nvSpPr>
            <p:cNvPr id="2976" name="Rectangle 928"/>
            <p:cNvSpPr>
              <a:spLocks/>
            </p:cNvSpPr>
            <p:nvPr/>
          </p:nvSpPr>
          <p:spPr bwMode="auto">
            <a:xfrm>
              <a:off x="15761" y="16420"/>
              <a:ext cx="17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just" eaLnBrk="1" hangingPunct="1"/>
              <a:r>
                <a:rPr lang="en-US" altLang="en-US" sz="2000">
                  <a:latin typeface="Gill Sans" charset="0"/>
                  <a:sym typeface="Gill Sans" charset="0"/>
                </a:rPr>
                <a:t>703 genes (3.3%)</a:t>
              </a:r>
            </a:p>
          </p:txBody>
        </p:sp>
        <p:sp>
          <p:nvSpPr>
            <p:cNvPr id="2977" name="Rectangle 929"/>
            <p:cNvSpPr>
              <a:spLocks/>
            </p:cNvSpPr>
            <p:nvPr/>
          </p:nvSpPr>
          <p:spPr bwMode="auto">
            <a:xfrm>
              <a:off x="15744" y="17044"/>
              <a:ext cx="17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just" eaLnBrk="1" hangingPunct="1"/>
              <a:r>
                <a:rPr lang="en-US" altLang="en-US" sz="2000">
                  <a:latin typeface="Gill Sans" charset="0"/>
                  <a:sym typeface="Gill Sans" charset="0"/>
                </a:rPr>
                <a:t>264 genes (1.3%)</a:t>
              </a:r>
            </a:p>
          </p:txBody>
        </p:sp>
        <p:sp>
          <p:nvSpPr>
            <p:cNvPr id="2978" name="Line 930"/>
            <p:cNvSpPr>
              <a:spLocks noChangeShapeType="1"/>
            </p:cNvSpPr>
            <p:nvPr/>
          </p:nvSpPr>
          <p:spPr bwMode="auto">
            <a:xfrm>
              <a:off x="16224" y="16660"/>
              <a:ext cx="1" cy="417"/>
            </a:xfrm>
            <a:prstGeom prst="line">
              <a:avLst/>
            </a:prstGeom>
            <a:noFill/>
            <a:ln w="25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79" name="Rectangle 931"/>
            <p:cNvSpPr>
              <a:spLocks/>
            </p:cNvSpPr>
            <p:nvPr/>
          </p:nvSpPr>
          <p:spPr bwMode="auto">
            <a:xfrm>
              <a:off x="16368" y="16756"/>
              <a:ext cx="751"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just" eaLnBrk="1" hangingPunct="1"/>
              <a:r>
                <a:rPr lang="en-US" altLang="en-US" sz="1400">
                  <a:latin typeface="Gill Sans" charset="0"/>
                  <a:sym typeface="Gill Sans" charset="0"/>
                </a:rPr>
                <a:t>deconvolute</a:t>
              </a:r>
            </a:p>
          </p:txBody>
        </p:sp>
      </p:grpSp>
      <p:grpSp>
        <p:nvGrpSpPr>
          <p:cNvPr id="2986" name="Group 938"/>
          <p:cNvGrpSpPr>
            <a:grpSpLocks/>
          </p:cNvGrpSpPr>
          <p:nvPr/>
        </p:nvGrpSpPr>
        <p:grpSpPr bwMode="auto">
          <a:xfrm>
            <a:off x="22555200" y="12573000"/>
            <a:ext cx="4419600" cy="3414713"/>
            <a:chOff x="14352" y="14160"/>
            <a:chExt cx="2784" cy="2151"/>
          </a:xfrm>
        </p:grpSpPr>
        <p:grpSp>
          <p:nvGrpSpPr>
            <p:cNvPr id="2985" name="Group 937"/>
            <p:cNvGrpSpPr>
              <a:grpSpLocks/>
            </p:cNvGrpSpPr>
            <p:nvPr/>
          </p:nvGrpSpPr>
          <p:grpSpPr bwMode="auto">
            <a:xfrm>
              <a:off x="14352" y="14160"/>
              <a:ext cx="2784" cy="2151"/>
              <a:chOff x="14304" y="14112"/>
              <a:chExt cx="2784" cy="2151"/>
            </a:xfrm>
          </p:grpSpPr>
          <p:pic>
            <p:nvPicPr>
              <p:cNvPr id="2968" name="Picture 9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04" y="14160"/>
                <a:ext cx="2784" cy="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81" name="Rectangle 933"/>
              <p:cNvSpPr>
                <a:spLocks/>
              </p:cNvSpPr>
              <p:nvPr/>
            </p:nvSpPr>
            <p:spPr bwMode="auto">
              <a:xfrm rot="5400000">
                <a:off x="13512" y="14904"/>
                <a:ext cx="1776" cy="192"/>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sp>
            <p:nvSpPr>
              <p:cNvPr id="2982" name="Rectangle 934"/>
              <p:cNvSpPr>
                <a:spLocks/>
              </p:cNvSpPr>
              <p:nvPr/>
            </p:nvSpPr>
            <p:spPr bwMode="auto">
              <a:xfrm rot="16200000">
                <a:off x="13786" y="15158"/>
                <a:ext cx="126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just" eaLnBrk="1" hangingPunct="1"/>
                <a:r>
                  <a:rPr lang="en-US" altLang="en-US" sz="1600">
                    <a:latin typeface="Gill Sans" charset="0"/>
                    <a:sym typeface="Gill Sans" charset="0"/>
                  </a:rPr>
                  <a:t>         % Positive Cells</a:t>
                </a:r>
              </a:p>
            </p:txBody>
          </p:sp>
        </p:grpSp>
        <p:sp>
          <p:nvSpPr>
            <p:cNvPr id="2980" name="Rectangle 932"/>
            <p:cNvSpPr>
              <a:spLocks/>
            </p:cNvSpPr>
            <p:nvPr/>
          </p:nvSpPr>
          <p:spPr bwMode="auto">
            <a:xfrm>
              <a:off x="15408" y="14640"/>
              <a:ext cx="1248" cy="384"/>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a:p>
          </p:txBody>
        </p:sp>
      </p:grpSp>
      <p:sp>
        <p:nvSpPr>
          <p:cNvPr id="2987" name="Line 939"/>
          <p:cNvSpPr>
            <a:spLocks noChangeShapeType="1"/>
          </p:cNvSpPr>
          <p:nvPr/>
        </p:nvSpPr>
        <p:spPr bwMode="auto">
          <a:xfrm flipV="1">
            <a:off x="30937200" y="15240000"/>
            <a:ext cx="1066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63963" y="27660600"/>
            <a:ext cx="5256494" cy="49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 descr="P10303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05534" y="16052800"/>
            <a:ext cx="10193866" cy="764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 descr="P10303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85451" y="13433822"/>
            <a:ext cx="6980237" cy="523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2543</TotalTime>
  <Words>1029</Words>
  <Application>Microsoft Office PowerPoint</Application>
  <PresentationFormat>Custom</PresentationFormat>
  <Paragraphs>257</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Blank Presentation</vt:lpstr>
      <vt:lpstr>Photo Editor Photo</vt:lpstr>
      <vt:lpstr>High-Throughput Bioscience Center (HTBC)</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Transgenic and Knock-out Mice</dc:title>
  <dc:creator>Carrie Anne Spinelli</dc:creator>
  <cp:lastModifiedBy>David E. Solow-Cordero, Ph.D.</cp:lastModifiedBy>
  <cp:revision>137</cp:revision>
  <cp:lastPrinted>2007-02-20T17:34:01Z</cp:lastPrinted>
  <dcterms:created xsi:type="dcterms:W3CDTF">2006-02-23T17:30:04Z</dcterms:created>
  <dcterms:modified xsi:type="dcterms:W3CDTF">2014-04-10T03:06:02Z</dcterms:modified>
</cp:coreProperties>
</file>