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44"/>
  </p:notesMasterIdLst>
  <p:sldIdLst>
    <p:sldId id="256" r:id="rId2"/>
    <p:sldId id="258" r:id="rId3"/>
    <p:sldId id="260" r:id="rId4"/>
    <p:sldId id="262" r:id="rId5"/>
    <p:sldId id="261" r:id="rId6"/>
    <p:sldId id="259" r:id="rId7"/>
    <p:sldId id="263" r:id="rId8"/>
    <p:sldId id="264" r:id="rId9"/>
    <p:sldId id="265" r:id="rId10"/>
    <p:sldId id="266" r:id="rId11"/>
    <p:sldId id="279" r:id="rId12"/>
    <p:sldId id="271" r:id="rId13"/>
    <p:sldId id="275" r:id="rId14"/>
    <p:sldId id="267" r:id="rId15"/>
    <p:sldId id="268" r:id="rId16"/>
    <p:sldId id="276" r:id="rId17"/>
    <p:sldId id="277" r:id="rId18"/>
    <p:sldId id="280" r:id="rId19"/>
    <p:sldId id="281" r:id="rId20"/>
    <p:sldId id="272" r:id="rId21"/>
    <p:sldId id="273" r:id="rId22"/>
    <p:sldId id="274" r:id="rId23"/>
    <p:sldId id="269" r:id="rId24"/>
    <p:sldId id="282" r:id="rId25"/>
    <p:sldId id="283" r:id="rId26"/>
    <p:sldId id="290" r:id="rId27"/>
    <p:sldId id="289" r:id="rId28"/>
    <p:sldId id="288" r:id="rId29"/>
    <p:sldId id="295" r:id="rId30"/>
    <p:sldId id="296" r:id="rId31"/>
    <p:sldId id="297" r:id="rId32"/>
    <p:sldId id="285" r:id="rId33"/>
    <p:sldId id="298" r:id="rId34"/>
    <p:sldId id="299" r:id="rId35"/>
    <p:sldId id="300" r:id="rId36"/>
    <p:sldId id="286" r:id="rId37"/>
    <p:sldId id="287" r:id="rId38"/>
    <p:sldId id="291" r:id="rId39"/>
    <p:sldId id="292" r:id="rId40"/>
    <p:sldId id="293" r:id="rId41"/>
    <p:sldId id="294" r:id="rId42"/>
    <p:sldId id="284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3C28"/>
    <a:srgbClr val="1107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5" autoAdjust="0"/>
  </p:normalViewPr>
  <p:slideViewPr>
    <p:cSldViewPr>
      <p:cViewPr varScale="1">
        <p:scale>
          <a:sx n="61" d="100"/>
          <a:sy n="61" d="100"/>
        </p:scale>
        <p:origin x="-6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fld id="{573AD3AD-6C5A-44CB-B59C-D5C1AF8EF20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9B9579-9741-4240-A74C-1F5E0C31C9B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B28D65-C68B-4AA5-862B-CD9EEE8B4069}" type="slidenum">
              <a:rPr lang="en-US"/>
              <a:pPr/>
              <a:t>10</a:t>
            </a:fld>
            <a:endParaRPr lang="en-US"/>
          </a:p>
        </p:txBody>
      </p:sp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A45F50-29AC-4ECB-BFF4-82ACDA965968}" type="slidenum">
              <a:rPr lang="en-US"/>
              <a:pPr/>
              <a:t>11</a:t>
            </a:fld>
            <a:endParaRPr lang="en-US"/>
          </a:p>
        </p:txBody>
      </p:sp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547062-AE97-404C-B25B-7BB4E932A302}" type="slidenum">
              <a:rPr lang="en-US"/>
              <a:pPr/>
              <a:t>12</a:t>
            </a:fld>
            <a:endParaRPr lang="en-US"/>
          </a:p>
        </p:txBody>
      </p:sp>
      <p:sp>
        <p:nvSpPr>
          <p:cNvPr id="92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824E60-C3C7-4F6E-A824-B5446DC438FA}" type="slidenum">
              <a:rPr lang="en-US"/>
              <a:pPr/>
              <a:t>13</a:t>
            </a:fld>
            <a:endParaRPr lang="en-US"/>
          </a:p>
        </p:txBody>
      </p:sp>
      <p:sp>
        <p:nvSpPr>
          <p:cNvPr id="100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8A9A82-4003-47CF-9279-1792EF3C81F2}" type="slidenum">
              <a:rPr lang="en-US"/>
              <a:pPr/>
              <a:t>14</a:t>
            </a:fld>
            <a:endParaRPr lang="en-US"/>
          </a:p>
        </p:txBody>
      </p:sp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017DF8-B1EC-43FB-ACA0-D69AB880A12D}" type="slidenum">
              <a:rPr lang="en-US"/>
              <a:pPr/>
              <a:t>15</a:t>
            </a:fld>
            <a:endParaRPr lang="en-US"/>
          </a:p>
        </p:txBody>
      </p:sp>
      <p:sp>
        <p:nvSpPr>
          <p:cNvPr id="86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57BB0C-E412-44BB-A1ED-9820E1B1D7F6}" type="slidenum">
              <a:rPr lang="en-US"/>
              <a:pPr/>
              <a:t>16</a:t>
            </a:fld>
            <a:endParaRPr lang="en-US"/>
          </a:p>
        </p:txBody>
      </p:sp>
      <p:sp>
        <p:nvSpPr>
          <p:cNvPr id="1034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5155A4-DF62-43A0-B5E0-83EA4D844193}" type="slidenum">
              <a:rPr lang="en-US"/>
              <a:pPr/>
              <a:t>17</a:t>
            </a:fld>
            <a:endParaRPr lang="en-US"/>
          </a:p>
        </p:txBody>
      </p:sp>
      <p:sp>
        <p:nvSpPr>
          <p:cNvPr id="1064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57AB32-0C00-4EBF-84F6-36984E541EA6}" type="slidenum">
              <a:rPr lang="en-US"/>
              <a:pPr/>
              <a:t>18</a:t>
            </a:fld>
            <a:endParaRPr lang="en-US"/>
          </a:p>
        </p:txBody>
      </p:sp>
      <p:sp>
        <p:nvSpPr>
          <p:cNvPr id="1126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0BCA87-EC1B-41AC-8AF5-A23F815EEC58}" type="slidenum">
              <a:rPr lang="en-US"/>
              <a:pPr/>
              <a:t>19</a:t>
            </a:fld>
            <a:endParaRPr lang="en-US"/>
          </a:p>
        </p:txBody>
      </p:sp>
      <p:sp>
        <p:nvSpPr>
          <p:cNvPr id="1146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C87CD4-021B-488A-A6E5-4189E5C3F67A}" type="slidenum">
              <a:rPr lang="en-US"/>
              <a:pPr/>
              <a:t>2</a:t>
            </a:fld>
            <a:endParaRPr lang="en-US"/>
          </a:p>
        </p:txBody>
      </p:sp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E99881-8FC0-4D7B-BFA7-0BA5210960C6}" type="slidenum">
              <a:rPr lang="en-US"/>
              <a:pPr/>
              <a:t>20</a:t>
            </a:fld>
            <a:endParaRPr lang="en-US"/>
          </a:p>
        </p:txBody>
      </p:sp>
      <p:sp>
        <p:nvSpPr>
          <p:cNvPr id="942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CA9C03-FC5D-49F7-9A50-DCAF3F4114F4}" type="slidenum">
              <a:rPr lang="en-US"/>
              <a:pPr/>
              <a:t>21</a:t>
            </a:fld>
            <a:endParaRPr lang="en-US"/>
          </a:p>
        </p:txBody>
      </p:sp>
      <p:sp>
        <p:nvSpPr>
          <p:cNvPr id="962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C2E15A-46CC-4A5B-A5AB-828CD602450A}" type="slidenum">
              <a:rPr lang="en-US"/>
              <a:pPr/>
              <a:t>22</a:t>
            </a:fld>
            <a:endParaRPr lang="en-US"/>
          </a:p>
        </p:txBody>
      </p:sp>
      <p:sp>
        <p:nvSpPr>
          <p:cNvPr id="98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516DF8-C3D7-49C3-A41F-FD6ECC258B44}" type="slidenum">
              <a:rPr lang="en-US"/>
              <a:pPr/>
              <a:t>23</a:t>
            </a:fld>
            <a:endParaRPr lang="en-US"/>
          </a:p>
        </p:txBody>
      </p:sp>
      <p:sp>
        <p:nvSpPr>
          <p:cNvPr id="88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71AFF8-F707-4141-A2B7-10B41C42B228}" type="slidenum">
              <a:rPr lang="en-US"/>
              <a:pPr/>
              <a:t>24</a:t>
            </a:fld>
            <a:endParaRPr lang="en-US"/>
          </a:p>
        </p:txBody>
      </p:sp>
      <p:sp>
        <p:nvSpPr>
          <p:cNvPr id="1167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40B619-AD26-4212-9F7D-A865B37F7684}" type="slidenum">
              <a:rPr lang="en-US"/>
              <a:pPr/>
              <a:t>25</a:t>
            </a:fld>
            <a:endParaRPr lang="en-US"/>
          </a:p>
        </p:txBody>
      </p:sp>
      <p:sp>
        <p:nvSpPr>
          <p:cNvPr id="1198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AD3AD-6C5A-44CB-B59C-D5C1AF8EF207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AD3AD-6C5A-44CB-B59C-D5C1AF8EF207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AD3AD-6C5A-44CB-B59C-D5C1AF8EF207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AD3AD-6C5A-44CB-B59C-D5C1AF8EF207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7DAB1C-9FB8-4E4F-B185-B7CFE56BBDEA}" type="slidenum">
              <a:rPr lang="en-US"/>
              <a:pPr/>
              <a:t>3</a:t>
            </a:fld>
            <a:endParaRPr lang="en-US"/>
          </a:p>
        </p:txBody>
      </p:sp>
      <p:sp>
        <p:nvSpPr>
          <p:cNvPr id="69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AD3AD-6C5A-44CB-B59C-D5C1AF8EF207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AD3AD-6C5A-44CB-B59C-D5C1AF8EF207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A4DC04-0D58-4860-884F-4B90EF3F0490}" type="slidenum">
              <a:rPr lang="en-US"/>
              <a:pPr/>
              <a:t>32</a:t>
            </a:fld>
            <a:endParaRPr lang="en-US"/>
          </a:p>
        </p:txBody>
      </p:sp>
      <p:sp>
        <p:nvSpPr>
          <p:cNvPr id="1239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AD3AD-6C5A-44CB-B59C-D5C1AF8EF207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AD3AD-6C5A-44CB-B59C-D5C1AF8EF207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AD3AD-6C5A-44CB-B59C-D5C1AF8EF207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AD3AD-6C5A-44CB-B59C-D5C1AF8EF207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AD3AD-6C5A-44CB-B59C-D5C1AF8EF207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AD3AD-6C5A-44CB-B59C-D5C1AF8EF207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AD3AD-6C5A-44CB-B59C-D5C1AF8EF207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750122-8181-4DE5-86D0-AEA0B7700ECE}" type="slidenum">
              <a:rPr lang="en-US"/>
              <a:pPr/>
              <a:t>4</a:t>
            </a:fld>
            <a:endParaRPr lang="en-US"/>
          </a:p>
        </p:txBody>
      </p:sp>
      <p:sp>
        <p:nvSpPr>
          <p:cNvPr id="737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AD3AD-6C5A-44CB-B59C-D5C1AF8EF207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AD3AD-6C5A-44CB-B59C-D5C1AF8EF207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3CBEF9-35CC-4A4B-A123-5F00D1056A21}" type="slidenum">
              <a:rPr lang="en-US"/>
              <a:pPr/>
              <a:t>42</a:t>
            </a:fld>
            <a:endParaRPr lang="en-US"/>
          </a:p>
        </p:txBody>
      </p:sp>
      <p:sp>
        <p:nvSpPr>
          <p:cNvPr id="1218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A3FFAC-F871-4489-9B30-E4E943C21DF0}" type="slidenum">
              <a:rPr lang="en-US"/>
              <a:pPr/>
              <a:t>5</a:t>
            </a:fld>
            <a:endParaRPr lang="en-US"/>
          </a:p>
        </p:txBody>
      </p:sp>
      <p:sp>
        <p:nvSpPr>
          <p:cNvPr id="71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59DE45-C812-4963-86DA-6BB3D4CAF6F4}" type="slidenum">
              <a:rPr lang="en-US"/>
              <a:pPr/>
              <a:t>6</a:t>
            </a:fld>
            <a:endParaRPr lang="en-US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88AB93-3584-451C-BCCB-89296800FFCB}" type="slidenum">
              <a:rPr lang="en-US"/>
              <a:pPr/>
              <a:t>7</a:t>
            </a:fld>
            <a:endParaRPr lang="en-US"/>
          </a:p>
        </p:txBody>
      </p:sp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2AE6DB-AD35-4552-9244-6E188DED85C0}" type="slidenum">
              <a:rPr lang="en-US"/>
              <a:pPr/>
              <a:t>8</a:t>
            </a:fld>
            <a:endParaRPr lang="en-US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9912D5-AC8D-4472-B0FB-8675CDA5D8E2}" type="slidenum">
              <a:rPr lang="en-US"/>
              <a:pPr/>
              <a:t>9</a:t>
            </a:fld>
            <a:endParaRPr lang="en-US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120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0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0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0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0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0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0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1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1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1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1/09</a:t>
            </a:r>
          </a:p>
        </p:txBody>
      </p:sp>
      <p:sp>
        <p:nvSpPr>
          <p:cNvPr id="5121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updegraff</a:t>
            </a:r>
          </a:p>
        </p:txBody>
      </p:sp>
      <p:sp>
        <p:nvSpPr>
          <p:cNvPr id="5121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8C938E0-9936-4A40-8482-D638DEF7F67F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51217" name="Picture 17" descr="pl_nerve"/>
          <p:cNvPicPr>
            <a:picLocks noChangeAspect="1" noChangeArrowheads="1"/>
          </p:cNvPicPr>
          <p:nvPr userDrawn="1"/>
        </p:nvPicPr>
        <p:blipFill>
          <a:blip r:embed="rId2"/>
          <a:srcRect l="25261" b="5963"/>
          <a:stretch>
            <a:fillRect/>
          </a:stretch>
        </p:blipFill>
        <p:spPr bwMode="auto">
          <a:xfrm>
            <a:off x="7315200" y="152400"/>
            <a:ext cx="14478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C18DA4-F882-4E67-BE49-439F1173A59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5F4DCC-F7F7-4D90-8061-901F8293D4B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05F8C9-39DD-4499-903F-5C90C63C338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69F9FC-6732-41AE-B6ED-01A1B5CA729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71881F-45E6-4408-9E58-E226664BD6E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D288FC-0D29-4C1B-BBB6-B66D09E020C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AB1CEE-C4AC-45E4-93AE-126C209E9ED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79A2CF-557D-4CBA-9DF2-D3EC1BBFB9F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4DF2DC-8E1F-47D8-A01A-29F6C95FC7E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15640D-6B5A-4304-B79E-C5AD35D7044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fld id="{5B3FB45A-866E-4651-80E3-F63729AB54E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018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018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018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8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8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8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8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018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8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18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019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501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50192" name="Picture 16" descr="pl_nerve"/>
          <p:cNvPicPr>
            <a:picLocks noChangeAspect="1" noChangeArrowheads="1"/>
          </p:cNvPicPr>
          <p:nvPr userDrawn="1"/>
        </p:nvPicPr>
        <p:blipFill>
          <a:blip r:embed="rId13"/>
          <a:srcRect l="25261" b="5963"/>
          <a:stretch>
            <a:fillRect/>
          </a:stretch>
        </p:blipFill>
        <p:spPr bwMode="auto">
          <a:xfrm>
            <a:off x="7391400" y="228600"/>
            <a:ext cx="1600200" cy="1295400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en-US"/>
              <a:t>1/09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updegraff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371600"/>
          </a:xfrm>
        </p:spPr>
        <p:txBody>
          <a:bodyPr/>
          <a:lstStyle/>
          <a:p>
            <a:r>
              <a:rPr lang="en-US" sz="5400"/>
              <a:t>Pediatric Head Trauma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81600" y="4800600"/>
            <a:ext cx="3962400" cy="1828800"/>
          </a:xfrm>
        </p:spPr>
        <p:txBody>
          <a:bodyPr/>
          <a:lstStyle/>
          <a:p>
            <a:pPr algn="l"/>
            <a:r>
              <a:rPr lang="en-US" sz="2000" b="1"/>
              <a:t>Deb Updegraff</a:t>
            </a:r>
            <a:r>
              <a:rPr lang="en-US" b="1"/>
              <a:t> </a:t>
            </a:r>
            <a:r>
              <a:rPr lang="en-US" sz="1600" b="1"/>
              <a:t>RN, MSN, PNP</a:t>
            </a:r>
            <a:r>
              <a:rPr lang="en-US" sz="1800" b="1"/>
              <a:t>, </a:t>
            </a:r>
            <a:r>
              <a:rPr lang="en-US" sz="1600" b="1"/>
              <a:t>CNS, CCRN</a:t>
            </a:r>
            <a:r>
              <a:rPr lang="en-US" sz="1800" b="1"/>
              <a:t> </a:t>
            </a:r>
            <a:r>
              <a:rPr lang="en-US" sz="1800" b="1" i="1"/>
              <a:t>Clinical Nurse Specialist</a:t>
            </a:r>
          </a:p>
          <a:p>
            <a:pPr algn="l"/>
            <a:r>
              <a:rPr lang="en-US" sz="1800" b="1" i="1"/>
              <a:t>LPCH PICU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Happens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Pediatric brain more susceptible to certain types of injury</a:t>
            </a:r>
          </a:p>
          <a:p>
            <a:r>
              <a:rPr lang="en-US"/>
              <a:t>Larger in proportion to BSA</a:t>
            </a:r>
          </a:p>
          <a:p>
            <a:r>
              <a:rPr lang="en-US"/>
              <a:t>Depends on ligaments vs. bones for support</a:t>
            </a:r>
          </a:p>
          <a:p>
            <a:r>
              <a:rPr lang="en-US"/>
              <a:t>Higher water content 88% vs. 77% - more prone to acceleration deceleration injury </a:t>
            </a:r>
          </a:p>
          <a:p>
            <a:r>
              <a:rPr lang="en-US"/>
              <a:t>Un-myelinated brain : more susceptible to shear injuries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Primary Injuries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Scalp injuries</a:t>
            </a:r>
          </a:p>
          <a:p>
            <a:r>
              <a:rPr lang="en-US"/>
              <a:t>Skull fractures</a:t>
            </a:r>
          </a:p>
          <a:p>
            <a:r>
              <a:rPr lang="en-US"/>
              <a:t>Concussions</a:t>
            </a:r>
          </a:p>
          <a:p>
            <a:r>
              <a:rPr lang="en-US"/>
              <a:t>Contusions</a:t>
            </a:r>
          </a:p>
          <a:p>
            <a:r>
              <a:rPr lang="en-US"/>
              <a:t>Intracranial hemorrhages</a:t>
            </a:r>
          </a:p>
          <a:p>
            <a:r>
              <a:rPr lang="en-US"/>
              <a:t>Penetrating injuries</a:t>
            </a:r>
          </a:p>
          <a:p>
            <a:r>
              <a:rPr lang="en-US"/>
              <a:t>Diffuse axonal injuries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41" name="Picture 5" descr="anatomycauses_cranial_cranialanatomy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1676400"/>
            <a:ext cx="5867400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228600" y="274638"/>
            <a:ext cx="7620000" cy="1143000"/>
          </a:xfrm>
        </p:spPr>
        <p:txBody>
          <a:bodyPr/>
          <a:lstStyle/>
          <a:p>
            <a:r>
              <a:rPr lang="en-US"/>
              <a:t> Concussion</a:t>
            </a:r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Transient Loss of Consciousness</a:t>
            </a:r>
          </a:p>
          <a:p>
            <a:r>
              <a:rPr lang="en-US"/>
              <a:t>Infants and young children is common to have post traumatic seizures, somnolence, vomiting</a:t>
            </a:r>
          </a:p>
          <a:p>
            <a:r>
              <a:rPr lang="en-US"/>
              <a:t>Older children have post traumatic amnesia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9" name="Picture 5" descr="1714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762000"/>
            <a:ext cx="5791200" cy="4572000"/>
          </a:xfrm>
          <a:prstGeom prst="rect">
            <a:avLst/>
          </a:prstGeom>
          <a:noFill/>
        </p:spPr>
      </p:pic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365125" y="5511800"/>
            <a:ext cx="63833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Direct injury to the brain parenchyma as it is impacted on</a:t>
            </a:r>
          </a:p>
          <a:p>
            <a:r>
              <a:rPr lang="en-US" sz="2000" b="1"/>
              <a:t> the bony protuberances of the skull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7" name="Picture 5" descr="children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685800"/>
            <a:ext cx="6858000" cy="4267200"/>
          </a:xfrm>
          <a:prstGeom prst="rect">
            <a:avLst/>
          </a:prstGeom>
          <a:noFill/>
        </p:spPr>
      </p:pic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152400" y="5257800"/>
            <a:ext cx="99695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/>
              <a:t>In children the skull is compliant and easily deformed.  Impacts </a:t>
            </a:r>
          </a:p>
          <a:p>
            <a:r>
              <a:rPr lang="en-US" sz="2400" b="1"/>
              <a:t>result in a “coup Injury” intracranial hemorrhage may result from</a:t>
            </a:r>
          </a:p>
          <a:p>
            <a:r>
              <a:rPr lang="en-US" sz="2400" b="1"/>
              <a:t>shearing of the vascular structures.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Contusion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2332038"/>
            <a:ext cx="8229600" cy="4525962"/>
          </a:xfrm>
        </p:spPr>
        <p:txBody>
          <a:bodyPr/>
          <a:lstStyle/>
          <a:p>
            <a:r>
              <a:rPr lang="en-US"/>
              <a:t>Bruising or tearing of the brain tissue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Temporal and frontal lobes are most vulnerable  due to anatomic relationship to bony protuberances in the skull</a:t>
            </a:r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4203700" y="324643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>
                <a:latin typeface="Arial" pitchFamily="34" charset="0"/>
              </a:rPr>
              <a:t>.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7" name="Picture 5" descr="nasal_cavity_inside_PA2810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33613" y="314325"/>
            <a:ext cx="4676775" cy="6229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18" name="Picture 2" descr="anatomycauses_cranial_cranialanatomy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762000"/>
            <a:ext cx="6248400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9" name="Picture 5" descr="MMHE_06_086_04_eps"/>
          <p:cNvPicPr>
            <a:picLocks noChangeAspect="1" noChangeArrowheads="1"/>
          </p:cNvPicPr>
          <p:nvPr/>
        </p:nvPicPr>
        <p:blipFill>
          <a:blip r:embed="rId3"/>
          <a:srcRect l="52856" t="46173"/>
          <a:stretch>
            <a:fillRect/>
          </a:stretch>
        </p:blipFill>
        <p:spPr bwMode="auto">
          <a:xfrm>
            <a:off x="1066800" y="1219200"/>
            <a:ext cx="5867400" cy="3886200"/>
          </a:xfrm>
          <a:prstGeom prst="rect">
            <a:avLst/>
          </a:prstGeom>
          <a:noFill/>
        </p:spPr>
      </p:pic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288925" y="5389563"/>
            <a:ext cx="70294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u="sng"/>
              <a:t>Subarachnoid</a:t>
            </a:r>
            <a:r>
              <a:rPr lang="en-US" sz="2400" b="1"/>
              <a:t> hemorrhage is the most common and</a:t>
            </a:r>
          </a:p>
          <a:p>
            <a:r>
              <a:rPr lang="en-US" sz="2400" b="1"/>
              <a:t>results from the disruption of the small vessels on the</a:t>
            </a:r>
          </a:p>
          <a:p>
            <a:r>
              <a:rPr lang="en-US" sz="2400" b="1"/>
              <a:t> cerebral cortex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Stats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 b="1"/>
              <a:t>Trauma:</a:t>
            </a:r>
            <a:r>
              <a:rPr lang="en-US"/>
              <a:t>  leading cause of death in children and adolescents &gt; 1 year of age</a:t>
            </a:r>
          </a:p>
          <a:p>
            <a:pPr lvl="1">
              <a:buFont typeface="Wingdings" pitchFamily="2" charset="2"/>
              <a:buNone/>
            </a:pPr>
            <a:endParaRPr lang="en-US"/>
          </a:p>
          <a:p>
            <a:pPr lvl="1">
              <a:buFont typeface="Wingdings" pitchFamily="2" charset="2"/>
              <a:buNone/>
            </a:pPr>
            <a:r>
              <a:rPr lang="en-US" b="1"/>
              <a:t>Head Injury: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 accounts for 80% of all trauma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75- 97% trauma deaths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5% of these are dead at the site</a:t>
            </a:r>
          </a:p>
          <a:p>
            <a:pPr lvl="1">
              <a:buFont typeface="Wingdings" pitchFamily="2" charset="2"/>
              <a:buNone/>
            </a:pPr>
            <a:endParaRPr lang="en-US"/>
          </a:p>
          <a:p>
            <a:pPr lvl="1">
              <a:buFont typeface="Wingdings" pitchFamily="2" charset="2"/>
              <a:buChar char="Ø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9" name="Picture 5" descr="94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533400"/>
            <a:ext cx="5867400" cy="4267200"/>
          </a:xfrm>
          <a:prstGeom prst="rect">
            <a:avLst/>
          </a:prstGeom>
          <a:noFill/>
        </p:spPr>
      </p:pic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152400" y="5157788"/>
            <a:ext cx="91900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u="sng"/>
              <a:t>Subdural hematoma</a:t>
            </a:r>
            <a:r>
              <a:rPr lang="en-US" sz="2000" b="1"/>
              <a:t> result from tearing or laceration of veins across the dura </a:t>
            </a:r>
          </a:p>
          <a:p>
            <a:r>
              <a:rPr lang="en-US" sz="2000" b="1"/>
              <a:t>during acceleration-deceleration forces.  Usually associated with severe brain injury </a:t>
            </a:r>
          </a:p>
          <a:p>
            <a:r>
              <a:rPr lang="en-US" sz="2000" b="1"/>
              <a:t>with progressive neurologic deterioration.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7" name="Picture 5" descr="MMHE_06_087_02_eps"/>
          <p:cNvPicPr>
            <a:picLocks noChangeAspect="1" noChangeArrowheads="1"/>
          </p:cNvPicPr>
          <p:nvPr/>
        </p:nvPicPr>
        <p:blipFill>
          <a:blip r:embed="rId3"/>
          <a:srcRect b="47058"/>
          <a:stretch>
            <a:fillRect/>
          </a:stretch>
        </p:blipFill>
        <p:spPr bwMode="auto">
          <a:xfrm>
            <a:off x="533400" y="762000"/>
            <a:ext cx="6477000" cy="4038600"/>
          </a:xfrm>
          <a:prstGeom prst="rect">
            <a:avLst/>
          </a:prstGeom>
          <a:noFill/>
        </p:spPr>
      </p:pic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441325" y="5359400"/>
            <a:ext cx="83994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u="sng"/>
              <a:t>Epidural hematoma</a:t>
            </a:r>
            <a:r>
              <a:rPr lang="en-US" sz="2000" b="1"/>
              <a:t> occurs secondary to a laceration of a vein or an artery.  </a:t>
            </a:r>
          </a:p>
          <a:p>
            <a:r>
              <a:rPr lang="en-US" sz="2000" b="1"/>
              <a:t>Hemorrhages of arterial origin peak size by 6 hours, venous origin may grow</a:t>
            </a:r>
          </a:p>
          <a:p>
            <a:r>
              <a:rPr lang="en-US" sz="2000" b="1"/>
              <a:t>over  24 hours or more.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5" name="Picture 5" descr="3067"/>
          <p:cNvPicPr>
            <a:picLocks noChangeAspect="1" noChangeArrowheads="1"/>
          </p:cNvPicPr>
          <p:nvPr/>
        </p:nvPicPr>
        <p:blipFill>
          <a:blip r:embed="rId3">
            <a:lum bright="12000"/>
          </a:blip>
          <a:srcRect/>
          <a:stretch>
            <a:fillRect/>
          </a:stretch>
        </p:blipFill>
        <p:spPr bwMode="auto">
          <a:xfrm>
            <a:off x="2286000" y="1524000"/>
            <a:ext cx="4572000" cy="3810000"/>
          </a:xfrm>
          <a:prstGeom prst="rect">
            <a:avLst/>
          </a:prstGeom>
          <a:noFill/>
        </p:spPr>
      </p:pic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746125" y="5646738"/>
            <a:ext cx="3375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Basilar skull fracture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5" name="Picture 5" descr="severe_scalp_laceration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600200"/>
            <a:ext cx="5867400" cy="4114800"/>
          </a:xfrm>
          <a:prstGeom prst="rect">
            <a:avLst/>
          </a:prstGeom>
          <a:noFill/>
        </p:spPr>
      </p:pic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1203325" y="360363"/>
            <a:ext cx="3740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Penetrating wound to skull </a:t>
            </a:r>
          </a:p>
          <a:p>
            <a:r>
              <a:rPr lang="en-US" sz="2400" b="1"/>
              <a:t>Neurosurgical emergency</a:t>
            </a: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517525" y="6045200"/>
            <a:ext cx="345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Fatal hemorrhaging can ensue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Rectangle 4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/>
              <a:t>Diffuse axonal injury</a:t>
            </a:r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en-US"/>
              <a:t>Severe rapid acceleration-deceleration forces</a:t>
            </a:r>
          </a:p>
          <a:p>
            <a:r>
              <a:rPr lang="en-US"/>
              <a:t>Prognosis for recovery poor</a:t>
            </a:r>
          </a:p>
        </p:txBody>
      </p:sp>
      <p:pic>
        <p:nvPicPr>
          <p:cNvPr id="115719" name="Picture 7" descr="exhR0003_2"/>
          <p:cNvPicPr>
            <a:picLocks noChangeAspect="1" noChangeArrowheads="1"/>
          </p:cNvPicPr>
          <p:nvPr/>
        </p:nvPicPr>
        <p:blipFill>
          <a:blip r:embed="rId3">
            <a:lum bright="-12000" contrast="12000"/>
          </a:blip>
          <a:srcRect/>
          <a:stretch>
            <a:fillRect/>
          </a:stretch>
        </p:blipFill>
        <p:spPr bwMode="auto">
          <a:xfrm>
            <a:off x="1219200" y="2895600"/>
            <a:ext cx="5791200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CT scanning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514600"/>
            <a:ext cx="8229600" cy="4525963"/>
          </a:xfrm>
        </p:spPr>
        <p:txBody>
          <a:bodyPr/>
          <a:lstStyle/>
          <a:p>
            <a:r>
              <a:rPr lang="en-US"/>
              <a:t>Rapid diagnosis of intracranial pathology that  requires prompt surgical intervention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Brain needs 02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332038"/>
            <a:ext cx="8229600" cy="4525962"/>
          </a:xfrm>
        </p:spPr>
        <p:txBody>
          <a:bodyPr/>
          <a:lstStyle/>
          <a:p>
            <a:r>
              <a:rPr lang="en-US"/>
              <a:t>Cerebral blood flow (CBF)</a:t>
            </a:r>
          </a:p>
          <a:p>
            <a:endParaRPr lang="en-US"/>
          </a:p>
          <a:p>
            <a:r>
              <a:rPr lang="en-US"/>
              <a:t>Minimal amt. to prevent ischemia ??????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Influenced by MAP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Autoregulation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Normal brain maintain CBF over a wide range</a:t>
            </a:r>
          </a:p>
          <a:p>
            <a:pPr>
              <a:buFont typeface="Wingdings" pitchFamily="2" charset="2"/>
              <a:buNone/>
            </a:pPr>
            <a:r>
              <a:rPr lang="en-US"/>
              <a:t>	of blood pressure MAP 60-150 mmhg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TBI can lead to loss of autoregulation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Foundation for nursing /medical care of TBI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6781800" cy="1143000"/>
          </a:xfrm>
        </p:spPr>
        <p:txBody>
          <a:bodyPr/>
          <a:lstStyle/>
          <a:p>
            <a:r>
              <a:rPr lang="en-US" sz="4000"/>
              <a:t>Pediatric Neuro Assessment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Glascow coma scoring</a:t>
            </a:r>
          </a:p>
        </p:txBody>
      </p:sp>
      <p:graphicFrame>
        <p:nvGraphicFramePr>
          <p:cNvPr id="129273" name="Group 249"/>
          <p:cNvGraphicFramePr>
            <a:graphicFrameLocks noGrp="1"/>
          </p:cNvGraphicFramePr>
          <p:nvPr/>
        </p:nvGraphicFramePr>
        <p:xfrm>
          <a:off x="5562600" y="1905000"/>
          <a:ext cx="2743200" cy="4857750"/>
        </p:xfrm>
        <a:graphic>
          <a:graphicData uri="http://schemas.openxmlformats.org/drawingml/2006/table">
            <a:tbl>
              <a:tblPr/>
              <a:tblGrid>
                <a:gridCol w="2317750"/>
                <a:gridCol w="425450"/>
              </a:tblGrid>
              <a:tr h="128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83C28"/>
                          </a:solidFill>
                          <a:effectLst/>
                          <a:latin typeface="Trebuchet"/>
                        </a:rPr>
                        <a:t>Eye Opening</a:t>
                      </a:r>
                      <a:endParaRPr kumimoji="0" lang="en-US" sz="1000" b="1" i="0" u="sng" strike="noStrike" cap="none" normalizeH="0" baseline="0" smtClean="0">
                        <a:ln>
                          <a:noFill/>
                        </a:ln>
                        <a:solidFill>
                          <a:srgbClr val="F83C28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83C28"/>
                          </a:solidFill>
                          <a:effectLst/>
                          <a:latin typeface="Trebuchet"/>
                        </a:rPr>
                        <a:t>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83C28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"/>
                        </a:rPr>
                        <a:t>spontaneous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"/>
                        </a:rPr>
                        <a:t>4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"/>
                        </a:rPr>
                        <a:t>to speech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"/>
                        </a:rPr>
                        <a:t>3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"/>
                        </a:rPr>
                        <a:t>to pain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"/>
                        </a:rPr>
                        <a:t>2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"/>
                        </a:rPr>
                        <a:t>no response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"/>
                        </a:rPr>
                        <a:t>1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83C28"/>
                          </a:solidFill>
                          <a:effectLst/>
                          <a:latin typeface="Trebuchet"/>
                        </a:rPr>
                        <a:t>Best Motor Response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83C28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83C28"/>
                          </a:solidFill>
                          <a:effectLst/>
                          <a:latin typeface="Trebuchet"/>
                        </a:rPr>
                        <a:t>M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83C28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"/>
                        </a:rPr>
                        <a:t>To Verbal Command: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"/>
                        </a:rPr>
                        <a:t> 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"/>
                        </a:rPr>
                        <a:t>obeys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"/>
                        </a:rPr>
                        <a:t>6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"/>
                        </a:rPr>
                        <a:t>To Painful Stimulus: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"/>
                        </a:rPr>
                        <a:t> 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"/>
                        </a:rPr>
                        <a:t>localizes pain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"/>
                        </a:rPr>
                        <a:t>5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"/>
                        </a:rPr>
                        <a:t>flexion-withdrawal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"/>
                        </a:rPr>
                        <a:t>4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"/>
                        </a:rPr>
                        <a:t>flexion-abnormal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"/>
                        </a:rPr>
                        <a:t>3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"/>
                        </a:rPr>
                        <a:t>extension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"/>
                        </a:rPr>
                        <a:t>2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"/>
                        </a:rPr>
                        <a:t>no response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"/>
                        </a:rPr>
                        <a:t>1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83C28"/>
                          </a:solidFill>
                          <a:effectLst/>
                          <a:latin typeface="Trebuchet"/>
                        </a:rPr>
                        <a:t>Best Verbal Response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83C28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83C28"/>
                          </a:solidFill>
                          <a:effectLst/>
                          <a:latin typeface="Trebuchet"/>
                        </a:rPr>
                        <a:t>V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83C28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"/>
                        </a:rPr>
                        <a:t>oriented and converses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"/>
                        </a:rPr>
                        <a:t>5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"/>
                        </a:rPr>
                        <a:t>disoriented and converses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"/>
                        </a:rPr>
                        <a:t>4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"/>
                        </a:rPr>
                        <a:t>inappropriate words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"/>
                        </a:rPr>
                        <a:t>3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"/>
                        </a:rPr>
                        <a:t>incomprehensible sounds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"/>
                        </a:rPr>
                        <a:t>2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"/>
                        </a:rPr>
                        <a:t>no response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"/>
                        </a:rPr>
                        <a:t>1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9270" name="Rectangle 246"/>
          <p:cNvSpPr>
            <a:spLocks noChangeArrowheads="1"/>
          </p:cNvSpPr>
          <p:nvPr/>
        </p:nvSpPr>
        <p:spPr bwMode="auto">
          <a:xfrm>
            <a:off x="304800" y="2628900"/>
            <a:ext cx="41148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b="1">
                <a:latin typeface="Trebuchet"/>
              </a:rPr>
              <a:t>E + M + V = 3 to 15    </a:t>
            </a:r>
          </a:p>
          <a:p>
            <a:pPr algn="ctr"/>
            <a:endParaRPr lang="en-US" b="1">
              <a:latin typeface="Trebuchet"/>
            </a:endParaRPr>
          </a:p>
          <a:p>
            <a:pPr>
              <a:buFontTx/>
              <a:buChar char="•"/>
            </a:pPr>
            <a:r>
              <a:rPr lang="en-US" b="1"/>
              <a:t> </a:t>
            </a:r>
            <a:r>
              <a:rPr lang="en-US" b="1" u="sng"/>
              <a:t>&gt;</a:t>
            </a:r>
            <a:r>
              <a:rPr lang="en-US" b="1"/>
              <a:t> to 12 = minor injury </a:t>
            </a:r>
          </a:p>
          <a:p>
            <a:pPr>
              <a:buFontTx/>
              <a:buChar char="•"/>
            </a:pPr>
            <a:r>
              <a:rPr lang="en-US" b="1"/>
              <a:t> </a:t>
            </a:r>
            <a:r>
              <a:rPr lang="en-US" b="1" u="sng"/>
              <a:t>&gt;</a:t>
            </a:r>
            <a:r>
              <a:rPr lang="en-US" b="1"/>
              <a:t> to 9 not in coma </a:t>
            </a:r>
          </a:p>
          <a:p>
            <a:pPr>
              <a:buFontTx/>
              <a:buChar char="•"/>
            </a:pPr>
            <a:r>
              <a:rPr lang="en-US" b="1"/>
              <a:t> </a:t>
            </a:r>
            <a:r>
              <a:rPr lang="en-US" b="1" u="sng"/>
              <a:t> &lt; </a:t>
            </a:r>
            <a:r>
              <a:rPr lang="en-US" b="1"/>
              <a:t>to 8 are in coma</a:t>
            </a:r>
          </a:p>
          <a:p>
            <a:pPr>
              <a:buFontTx/>
              <a:buChar char="•"/>
            </a:pPr>
            <a:r>
              <a:rPr lang="en-US" b="1" u="sng"/>
              <a:t> &lt;</a:t>
            </a:r>
            <a:r>
              <a:rPr lang="en-US" b="1"/>
              <a:t> to 8 at 6 hours - 50% die</a:t>
            </a:r>
            <a:endParaRPr lang="en-US" b="1" u="sng"/>
          </a:p>
          <a:p>
            <a:pPr algn="ctr"/>
            <a:endParaRPr lang="en-US" b="1"/>
          </a:p>
          <a:p>
            <a:pPr>
              <a:buFontTx/>
              <a:buChar char="•"/>
            </a:pPr>
            <a:endParaRPr lang="en-US" b="1">
              <a:latin typeface="Trebuchet"/>
            </a:endParaRPr>
          </a:p>
          <a:p>
            <a:pPr>
              <a:buFontTx/>
              <a:buChar char="•"/>
            </a:pPr>
            <a:r>
              <a:rPr lang="en-US" b="1">
                <a:latin typeface="Trebuchet"/>
              </a:rPr>
              <a:t>Coma is defined as: (1) not opening eyes, (2) not obeying commands, and (3) not uttering understandable words.</a:t>
            </a:r>
            <a:endParaRPr lang="en-US" b="1"/>
          </a:p>
          <a:p>
            <a:r>
              <a:rPr lang="en-US">
                <a:solidFill>
                  <a:srgbClr val="F83C28"/>
                </a:solidFill>
                <a:latin typeface="Arial" pitchFamily="34" charset="0"/>
              </a:rPr>
              <a:t/>
            </a:r>
            <a:br>
              <a:rPr lang="en-US">
                <a:solidFill>
                  <a:srgbClr val="F83C28"/>
                </a:solidFill>
                <a:latin typeface="Arial" pitchFamily="34" charset="0"/>
              </a:rPr>
            </a:br>
            <a:endParaRPr lang="en-US">
              <a:solidFill>
                <a:srgbClr val="F83C28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7221" name="Picture 5" descr="skullba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600200"/>
            <a:ext cx="7467600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 </a:t>
            </a:r>
            <a:r>
              <a:rPr lang="en-US" sz="2800" b="1"/>
              <a:t>Traumatic Brain Injury</a:t>
            </a:r>
            <a:r>
              <a:rPr lang="en-US" sz="2800"/>
              <a:t>  (TBI) </a:t>
            </a:r>
            <a:r>
              <a:rPr lang="en-US" sz="2400"/>
              <a:t>insult to the brain from an external mechanical force possibly leading to permanent or temporary impairment of neurologic function.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Char char="Ø"/>
            </a:pPr>
            <a:r>
              <a:rPr lang="en-US"/>
              <a:t> </a:t>
            </a:r>
            <a:r>
              <a:rPr lang="en-US" sz="2800"/>
              <a:t>10-20 % with moderate to severe short term memory problems and delayed response times</a:t>
            </a:r>
          </a:p>
          <a:p>
            <a:pPr>
              <a:buFont typeface="Wingdings" pitchFamily="2" charset="2"/>
              <a:buChar char="Ø"/>
            </a:pPr>
            <a:r>
              <a:rPr lang="en-US" sz="2800"/>
              <a:t>&gt; 50% will have permanent neurologic deficits</a:t>
            </a:r>
          </a:p>
          <a:p>
            <a:pPr>
              <a:buFont typeface="Wingdings" pitchFamily="2" charset="2"/>
              <a:buChar char="Ø"/>
            </a:pPr>
            <a:r>
              <a:rPr lang="en-US" sz="2800"/>
              <a:t>5- 10 % will end up in long term care facilities</a:t>
            </a:r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245" name="Picture 5" descr="cwmr-77784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219200"/>
            <a:ext cx="6781800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Nerves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  <a:p>
            <a:pPr lvl="1"/>
            <a:r>
              <a:rPr lang="en-US"/>
              <a:t> CN 3 /4 / 6   Eyes:   PERRL  </a:t>
            </a:r>
          </a:p>
          <a:p>
            <a:pPr lvl="1">
              <a:buFont typeface="Wingdings" pitchFamily="2" charset="2"/>
              <a:buNone/>
            </a:pPr>
            <a:endParaRPr lang="en-US"/>
          </a:p>
          <a:p>
            <a:pPr lvl="1"/>
            <a:r>
              <a:rPr lang="en-US"/>
              <a:t>CN 7  Face : symmetry </a:t>
            </a:r>
          </a:p>
          <a:p>
            <a:pPr lvl="1">
              <a:buFont typeface="Wingdings" pitchFamily="2" charset="2"/>
              <a:buNone/>
            </a:pPr>
            <a:endParaRPr lang="en-US"/>
          </a:p>
          <a:p>
            <a:pPr lvl="1"/>
            <a:r>
              <a:rPr lang="en-US"/>
              <a:t>CN  9/10/12 : Swallow, cough, Gag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Nursing Care</a:t>
            </a:r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Head midline with HOB elevated 30º</a:t>
            </a:r>
          </a:p>
          <a:p>
            <a:r>
              <a:rPr lang="en-US"/>
              <a:t>↓ environmental stimuli</a:t>
            </a:r>
          </a:p>
          <a:p>
            <a:r>
              <a:rPr lang="en-US"/>
              <a:t>↓ painful stimuli </a:t>
            </a:r>
          </a:p>
          <a:p>
            <a:r>
              <a:rPr lang="en-US"/>
              <a:t>Maintain normal Pao2 and Pc02</a:t>
            </a:r>
          </a:p>
          <a:p>
            <a:r>
              <a:rPr lang="en-US"/>
              <a:t>Carefully planned airway suctioning (</a:t>
            </a:r>
            <a:r>
              <a:rPr lang="en-US" sz="2000"/>
              <a:t>preoxygenate)</a:t>
            </a:r>
            <a:endParaRPr lang="en-US"/>
          </a:p>
          <a:p>
            <a:r>
              <a:rPr lang="en-US"/>
              <a:t>Maintain normal temperature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Goals of Care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Prevent or reduce Secondary Injuries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 lvl="1"/>
            <a:r>
              <a:rPr lang="en-US"/>
              <a:t>Cerebral edema</a:t>
            </a:r>
          </a:p>
          <a:p>
            <a:pPr lvl="1"/>
            <a:endParaRPr lang="en-US"/>
          </a:p>
          <a:p>
            <a:pPr lvl="1"/>
            <a:r>
              <a:rPr lang="en-US"/>
              <a:t>Respiratory Failure</a:t>
            </a:r>
          </a:p>
          <a:p>
            <a:pPr lvl="1">
              <a:buFont typeface="Wingdings" pitchFamily="2" charset="2"/>
              <a:buNone/>
            </a:pPr>
            <a:endParaRPr lang="en-US"/>
          </a:p>
          <a:p>
            <a:pPr lvl="1"/>
            <a:r>
              <a:rPr lang="en-US"/>
              <a:t>Herniation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Cerebral Edema</a:t>
            </a:r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 b="1"/>
              <a:t>Cytotoxic Edema:</a:t>
            </a:r>
          </a:p>
          <a:p>
            <a:pPr>
              <a:buFont typeface="Wingdings" pitchFamily="2" charset="2"/>
              <a:buNone/>
            </a:pPr>
            <a:endParaRPr lang="en-US" b="1"/>
          </a:p>
          <a:p>
            <a:r>
              <a:rPr lang="en-US"/>
              <a:t>Intracellular swelling from hypoxia and ischemia</a:t>
            </a:r>
          </a:p>
          <a:p>
            <a:pPr lvl="1"/>
            <a:r>
              <a:rPr lang="en-US"/>
              <a:t>Cell wall Ionic pump is disrupted</a:t>
            </a:r>
          </a:p>
          <a:p>
            <a:pPr lvl="1"/>
            <a:r>
              <a:rPr lang="en-US"/>
              <a:t>Reflects cell death </a:t>
            </a:r>
          </a:p>
          <a:p>
            <a:pPr lvl="1"/>
            <a:r>
              <a:rPr lang="en-US"/>
              <a:t>Not easy to treat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>
              <a:buFont typeface="Wingdings" pitchFamily="2" charset="2"/>
              <a:buNone/>
            </a:pPr>
            <a:endParaRPr lang="en-US"/>
          </a:p>
          <a:p>
            <a:pPr lvl="1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Cerebral Edema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Vasogenic Edema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 lvl="1"/>
            <a:r>
              <a:rPr lang="en-US"/>
              <a:t>Alteration in cell wall permeability</a:t>
            </a:r>
          </a:p>
          <a:p>
            <a:pPr lvl="1"/>
            <a:r>
              <a:rPr lang="en-US"/>
              <a:t>Protein rich plasma comes into brain cells</a:t>
            </a:r>
          </a:p>
          <a:p>
            <a:pPr lvl="1"/>
            <a:r>
              <a:rPr lang="en-US"/>
              <a:t>May develop from a hematoma</a:t>
            </a:r>
          </a:p>
          <a:p>
            <a:pPr lvl="1"/>
            <a:r>
              <a:rPr lang="en-US"/>
              <a:t>Easier to treat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Nursing Care</a:t>
            </a:r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Avoid hypotension</a:t>
            </a:r>
          </a:p>
          <a:p>
            <a:pPr lvl="1"/>
            <a:r>
              <a:rPr lang="en-US"/>
              <a:t>CVP must be adequate to avoid hypotension with sedatives</a:t>
            </a:r>
          </a:p>
          <a:p>
            <a:pPr lvl="1"/>
            <a:r>
              <a:rPr lang="en-US"/>
              <a:t>Optimum blood pressure is patient specific</a:t>
            </a:r>
          </a:p>
          <a:p>
            <a:pPr lvl="1"/>
            <a:r>
              <a:rPr lang="en-US"/>
              <a:t>Know optimum for your patient</a:t>
            </a:r>
          </a:p>
          <a:p>
            <a:pPr lvl="1"/>
            <a:r>
              <a:rPr lang="en-US"/>
              <a:t>Fluid, diuretics and or vasoactive agents may be indicated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Nursing Care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Lab</a:t>
            </a:r>
          </a:p>
          <a:p>
            <a:pPr lvl="1"/>
            <a:r>
              <a:rPr lang="en-US"/>
              <a:t>Maintain normal glucose</a:t>
            </a:r>
          </a:p>
          <a:p>
            <a:pPr lvl="1"/>
            <a:r>
              <a:rPr lang="en-US"/>
              <a:t>Serum Na should be 140 -150</a:t>
            </a:r>
          </a:p>
          <a:p>
            <a:pPr lvl="1"/>
            <a:r>
              <a:rPr lang="en-US"/>
              <a:t>Serum Osmo should be 275-295</a:t>
            </a:r>
          </a:p>
          <a:p>
            <a:pPr lvl="1"/>
            <a:r>
              <a:rPr lang="en-US"/>
              <a:t>Hematocrit monitor for loss of blood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Airway Mangagement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400"/>
          </a:p>
          <a:p>
            <a:pPr lvl="1">
              <a:lnSpc>
                <a:spcPct val="90000"/>
              </a:lnSpc>
            </a:pPr>
            <a:r>
              <a:rPr lang="en-US" sz="2000" b="1"/>
              <a:t>Immobilization of cervical spine</a:t>
            </a:r>
          </a:p>
          <a:p>
            <a:pPr lvl="1">
              <a:lnSpc>
                <a:spcPct val="90000"/>
              </a:lnSpc>
            </a:pPr>
            <a:endParaRPr lang="en-US" sz="2000" b="1"/>
          </a:p>
          <a:p>
            <a:pPr lvl="1">
              <a:lnSpc>
                <a:spcPct val="90000"/>
              </a:lnSpc>
            </a:pPr>
            <a:r>
              <a:rPr lang="en-US" sz="2000" b="1"/>
              <a:t>Intubation (avoid Nasal intubation/NG placement with suspected basilar skull fracture)</a:t>
            </a:r>
          </a:p>
          <a:p>
            <a:pPr lvl="1">
              <a:lnSpc>
                <a:spcPct val="90000"/>
              </a:lnSpc>
            </a:pPr>
            <a:endParaRPr lang="en-US" sz="2000" b="1"/>
          </a:p>
          <a:p>
            <a:pPr lvl="1">
              <a:lnSpc>
                <a:spcPct val="90000"/>
              </a:lnSpc>
            </a:pPr>
            <a:r>
              <a:rPr lang="en-US" sz="2000" b="1"/>
              <a:t>Premedicate: Lidocaine 1- 2mg/kg</a:t>
            </a:r>
          </a:p>
          <a:p>
            <a:pPr lvl="1">
              <a:lnSpc>
                <a:spcPct val="90000"/>
              </a:lnSpc>
            </a:pPr>
            <a:endParaRPr lang="en-US" sz="2000" b="1"/>
          </a:p>
          <a:p>
            <a:pPr lvl="1">
              <a:lnSpc>
                <a:spcPct val="90000"/>
              </a:lnSpc>
            </a:pPr>
            <a:r>
              <a:rPr lang="en-US" sz="2000" b="1"/>
              <a:t>Thiopental 4-7mk/kg</a:t>
            </a:r>
          </a:p>
          <a:p>
            <a:pPr lvl="1">
              <a:lnSpc>
                <a:spcPct val="90000"/>
              </a:lnSpc>
            </a:pPr>
            <a:endParaRPr lang="en-US" sz="2000" b="1"/>
          </a:p>
          <a:p>
            <a:pPr lvl="1">
              <a:lnSpc>
                <a:spcPct val="90000"/>
              </a:lnSpc>
            </a:pPr>
            <a:r>
              <a:rPr lang="en-US" sz="2000" b="1"/>
              <a:t>Ketamine contraindicated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000" b="1"/>
          </a:p>
          <a:p>
            <a:pPr lvl="1">
              <a:lnSpc>
                <a:spcPct val="90000"/>
              </a:lnSpc>
            </a:pPr>
            <a:r>
              <a:rPr lang="en-US" sz="2000" b="1"/>
              <a:t>Adequate sedation and paralyzation post intubation</a:t>
            </a:r>
          </a:p>
          <a:p>
            <a:pPr lvl="1">
              <a:lnSpc>
                <a:spcPct val="90000"/>
              </a:lnSpc>
            </a:pPr>
            <a:endParaRPr lang="en-US" sz="2000" b="1"/>
          </a:p>
          <a:p>
            <a:pPr lvl="1">
              <a:lnSpc>
                <a:spcPct val="90000"/>
              </a:lnSpc>
            </a:pPr>
            <a:endParaRPr lang="en-US" sz="2000"/>
          </a:p>
          <a:p>
            <a:pPr lvl="1">
              <a:lnSpc>
                <a:spcPct val="90000"/>
              </a:lnSpc>
            </a:pPr>
            <a:endParaRPr lang="en-US" sz="20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6781800" cy="1143000"/>
          </a:xfrm>
        </p:spPr>
        <p:txBody>
          <a:bodyPr/>
          <a:lstStyle/>
          <a:p>
            <a:r>
              <a:rPr lang="en-US"/>
              <a:t>Cardiovascular Managment</a:t>
            </a:r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Normotension is goal</a:t>
            </a:r>
          </a:p>
          <a:p>
            <a:pPr>
              <a:lnSpc>
                <a:spcPct val="90000"/>
              </a:lnSpc>
            </a:pPr>
            <a:endParaRPr lang="en-US" sz="2400" b="1"/>
          </a:p>
          <a:p>
            <a:pPr>
              <a:lnSpc>
                <a:spcPct val="90000"/>
              </a:lnSpc>
            </a:pPr>
            <a:r>
              <a:rPr lang="en-US" sz="2400" b="1"/>
              <a:t>Cerebral perfusion pressure (CPP) = MAP – ICP defines the pressure gradient of cerebral blood flow  (CBF)</a:t>
            </a:r>
          </a:p>
          <a:p>
            <a:pPr>
              <a:lnSpc>
                <a:spcPct val="90000"/>
              </a:lnSpc>
            </a:pPr>
            <a:endParaRPr lang="en-US" sz="2400" b="1"/>
          </a:p>
          <a:p>
            <a:pPr>
              <a:lnSpc>
                <a:spcPct val="90000"/>
              </a:lnSpc>
            </a:pPr>
            <a:r>
              <a:rPr lang="en-US" sz="2400" b="1"/>
              <a:t>Most studies suggest CPP at 70-80 mmhg</a:t>
            </a:r>
          </a:p>
          <a:p>
            <a:pPr>
              <a:lnSpc>
                <a:spcPct val="90000"/>
              </a:lnSpc>
            </a:pPr>
            <a:endParaRPr lang="en-US" sz="2400" b="1"/>
          </a:p>
          <a:p>
            <a:pPr>
              <a:lnSpc>
                <a:spcPct val="90000"/>
              </a:lnSpc>
            </a:pPr>
            <a:r>
              <a:rPr lang="en-US" sz="2400" b="1"/>
              <a:t>Use of hypertonic solutions is best vs. isotonic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="1"/>
          </a:p>
          <a:p>
            <a:pPr>
              <a:lnSpc>
                <a:spcPct val="90000"/>
              </a:lnSpc>
            </a:pPr>
            <a:r>
              <a:rPr lang="en-US" sz="2400" b="1"/>
              <a:t>Hypertension can be reflexive and tx could compromise CPP be careful (beta-blockers)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Causes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Motor vehicle accidents</a:t>
            </a:r>
            <a:r>
              <a:rPr lang="en-US" sz="2400"/>
              <a:t>: (27-37% of cases)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Ages:  less than 15 years  usually a pedestrian or bicyclist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Ages:  15-19 years are passengers, alcohol common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 </a:t>
            </a:r>
          </a:p>
          <a:p>
            <a:pPr>
              <a:lnSpc>
                <a:spcPct val="90000"/>
              </a:lnSpc>
            </a:pPr>
            <a:r>
              <a:rPr lang="en-US" sz="2400" b="1"/>
              <a:t>Falls</a:t>
            </a:r>
            <a:r>
              <a:rPr lang="en-US" sz="2400"/>
              <a:t>: (24% of  cases)  common ages &lt; 4 years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 b="1"/>
              <a:t>Assaults and firearms:</a:t>
            </a:r>
            <a:r>
              <a:rPr lang="en-US" sz="2400"/>
              <a:t>  (10% of cases)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 b="1"/>
              <a:t>Recreational Activities</a:t>
            </a:r>
            <a:r>
              <a:rPr lang="en-US" sz="2400"/>
              <a:t>: ages 10-14 (21% of cases)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 b="1"/>
              <a:t>Child abuse</a:t>
            </a:r>
            <a:r>
              <a:rPr lang="en-US" sz="2400"/>
              <a:t>: ages &lt; 2 years  (24% of brain injury)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Cerebral Perfusion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63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 b="1"/>
              <a:t>↑ </a:t>
            </a:r>
            <a:r>
              <a:rPr lang="en-US" sz="2400" b="1"/>
              <a:t>HOB, midline head and neck</a:t>
            </a:r>
          </a:p>
          <a:p>
            <a:pPr>
              <a:lnSpc>
                <a:spcPct val="80000"/>
              </a:lnSpc>
            </a:pPr>
            <a:endParaRPr lang="en-US" sz="2400" b="1"/>
          </a:p>
          <a:p>
            <a:pPr>
              <a:lnSpc>
                <a:spcPct val="80000"/>
              </a:lnSpc>
            </a:pPr>
            <a:r>
              <a:rPr lang="en-US" sz="2400" b="1"/>
              <a:t>Sedate and paralyze</a:t>
            </a:r>
          </a:p>
          <a:p>
            <a:pPr>
              <a:lnSpc>
                <a:spcPct val="80000"/>
              </a:lnSpc>
            </a:pPr>
            <a:endParaRPr lang="en-US" sz="2400" b="1"/>
          </a:p>
          <a:p>
            <a:pPr>
              <a:lnSpc>
                <a:spcPct val="80000"/>
              </a:lnSpc>
            </a:pPr>
            <a:r>
              <a:rPr lang="en-US" sz="2400" b="1"/>
              <a:t>Diuretics </a:t>
            </a:r>
          </a:p>
          <a:p>
            <a:pPr>
              <a:lnSpc>
                <a:spcPct val="80000"/>
              </a:lnSpc>
            </a:pPr>
            <a:endParaRPr lang="en-US" sz="2400" b="1"/>
          </a:p>
          <a:p>
            <a:pPr>
              <a:lnSpc>
                <a:spcPct val="80000"/>
              </a:lnSpc>
            </a:pPr>
            <a:r>
              <a:rPr lang="en-US" sz="2400" b="1"/>
              <a:t>Mild hyperventilation Pa02 30-35 </a:t>
            </a:r>
          </a:p>
          <a:p>
            <a:pPr>
              <a:lnSpc>
                <a:spcPct val="80000"/>
              </a:lnSpc>
            </a:pPr>
            <a:endParaRPr lang="en-US" sz="2400" b="1"/>
          </a:p>
          <a:p>
            <a:pPr>
              <a:lnSpc>
                <a:spcPct val="80000"/>
              </a:lnSpc>
            </a:pPr>
            <a:r>
              <a:rPr lang="en-US" sz="2400" b="1"/>
              <a:t>Drain CSF</a:t>
            </a:r>
          </a:p>
          <a:p>
            <a:pPr>
              <a:lnSpc>
                <a:spcPct val="80000"/>
              </a:lnSpc>
            </a:pPr>
            <a:endParaRPr lang="en-US" sz="2400" b="1"/>
          </a:p>
          <a:p>
            <a:pPr>
              <a:lnSpc>
                <a:spcPct val="80000"/>
              </a:lnSpc>
            </a:pPr>
            <a:r>
              <a:rPr lang="en-US" sz="2400" b="1"/>
              <a:t>Barbituates ????? Reserved for intractable ↑ ICP</a:t>
            </a:r>
          </a:p>
          <a:p>
            <a:pPr>
              <a:lnSpc>
                <a:spcPct val="80000"/>
              </a:lnSpc>
            </a:pPr>
            <a:endParaRPr lang="en-US" sz="2400" b="1"/>
          </a:p>
          <a:p>
            <a:pPr>
              <a:lnSpc>
                <a:spcPct val="80000"/>
              </a:lnSpc>
            </a:pPr>
            <a:r>
              <a:rPr lang="en-US" sz="2400" b="1"/>
              <a:t>Treat seizures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b="1"/>
          </a:p>
          <a:p>
            <a:pPr>
              <a:lnSpc>
                <a:spcPct val="80000"/>
              </a:lnSpc>
            </a:pPr>
            <a:r>
              <a:rPr lang="en-US" sz="2400" b="1"/>
              <a:t>Monitor for DIC (1/3 of head trauma pts.)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b="1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Extraventricular Drains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CSF drainage by EVD improves ICP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Able to continuously monitor ICP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/>
              <a:t>Monitoring </a:t>
            </a:r>
          </a:p>
        </p:txBody>
      </p:sp>
      <p:pic>
        <p:nvPicPr>
          <p:cNvPr id="120836" name="Picture 4" descr="ICP measure"/>
          <p:cNvPicPr>
            <a:picLocks noChangeAspect="1" noChangeArrowheads="1"/>
          </p:cNvPicPr>
          <p:nvPr/>
        </p:nvPicPr>
        <p:blipFill>
          <a:blip r:embed="rId3">
            <a:lum bright="-6000" contrast="24000"/>
          </a:blip>
          <a:srcRect/>
          <a:stretch>
            <a:fillRect/>
          </a:stretch>
        </p:blipFill>
        <p:spPr bwMode="auto">
          <a:xfrm>
            <a:off x="914400" y="1524000"/>
            <a:ext cx="6096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Males 2X more likely than females</a:t>
            </a:r>
          </a:p>
          <a:p>
            <a:endParaRPr lang="en-US"/>
          </a:p>
          <a:p>
            <a:r>
              <a:rPr lang="en-US"/>
              <a:t>African American males account for majority</a:t>
            </a:r>
          </a:p>
          <a:p>
            <a:pPr>
              <a:buFont typeface="Wingdings" pitchFamily="2" charset="2"/>
              <a:buNone/>
            </a:pPr>
            <a:r>
              <a:rPr lang="en-US"/>
              <a:t>of firearms related head trauma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Minor Head Trauma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332038"/>
            <a:ext cx="8229600" cy="452596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/>
              <a:t>&gt; 95,000 children seen in ERs each year</a:t>
            </a:r>
          </a:p>
          <a:p>
            <a:pPr>
              <a:buFont typeface="Wingdings" pitchFamily="2" charset="2"/>
              <a:buNone/>
            </a:pPr>
            <a:r>
              <a:rPr lang="en-US"/>
              <a:t>	</a:t>
            </a:r>
          </a:p>
          <a:p>
            <a:pPr>
              <a:buFont typeface="Wingdings" pitchFamily="2" charset="2"/>
              <a:buNone/>
            </a:pPr>
            <a:r>
              <a:rPr lang="en-US" b="1"/>
              <a:t>One of the most frequent reasons to visit MD</a:t>
            </a:r>
          </a:p>
          <a:p>
            <a:pPr>
              <a:buFont typeface="Wingdings" pitchFamily="2" charset="2"/>
              <a:buNone/>
            </a:pPr>
            <a:endParaRPr lang="en-US" b="1"/>
          </a:p>
          <a:p>
            <a:pPr>
              <a:buFont typeface="Wingdings" pitchFamily="2" charset="2"/>
              <a:buNone/>
            </a:pPr>
            <a:endParaRPr lang="en-US" b="1"/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457200"/>
            <a:ext cx="8001000" cy="1143000"/>
          </a:xfrm>
        </p:spPr>
        <p:txBody>
          <a:bodyPr/>
          <a:lstStyle/>
          <a:p>
            <a:r>
              <a:rPr lang="en-US"/>
              <a:t>Minor Closed Head Injury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332038"/>
            <a:ext cx="8229600" cy="4525962"/>
          </a:xfrm>
        </p:spPr>
        <p:txBody>
          <a:bodyPr/>
          <a:lstStyle/>
          <a:p>
            <a:r>
              <a:rPr lang="en-US"/>
              <a:t>No Loss of Consciousness</a:t>
            </a:r>
          </a:p>
          <a:p>
            <a:pPr>
              <a:buFont typeface="Wingdings" pitchFamily="2" charset="2"/>
              <a:buNone/>
            </a:pPr>
            <a:r>
              <a:rPr lang="en-US"/>
              <a:t>1/5000 adults require medical intervention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Good History and Physical 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Evaluate at home ok with reliable caregiver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Minor Head Injury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 Loss of Consciousness and /or</a:t>
            </a:r>
          </a:p>
          <a:p>
            <a:pPr>
              <a:buFont typeface="Wingdings" pitchFamily="2" charset="2"/>
              <a:buNone/>
            </a:pPr>
            <a:r>
              <a:rPr lang="en-US"/>
              <a:t> seizures, prolonged N &amp; V and HA </a:t>
            </a:r>
          </a:p>
          <a:p>
            <a:endParaRPr lang="en-US"/>
          </a:p>
          <a:p>
            <a:r>
              <a:rPr lang="en-US"/>
              <a:t>2-5% will have injury requiring medical intervention</a:t>
            </a:r>
          </a:p>
          <a:p>
            <a:r>
              <a:rPr lang="en-US"/>
              <a:t>Most MDs will have child in the CT scan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Pros and Cons of CT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590800"/>
            <a:ext cx="8229600" cy="4525963"/>
          </a:xfrm>
        </p:spPr>
        <p:txBody>
          <a:bodyPr/>
          <a:lstStyle/>
          <a:p>
            <a:r>
              <a:rPr lang="en-US"/>
              <a:t>If child needs sedation or anesthesia to obtain an accurate CT scan, MD will weigh the benefits and might decide to monitor child in the hospital or at home with a reliable care giver.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680</TotalTime>
  <Words>1137</Words>
  <Application>Microsoft Office PowerPoint</Application>
  <PresentationFormat>On-screen Show (4:3)</PresentationFormat>
  <Paragraphs>312</Paragraphs>
  <Slides>42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Arial</vt:lpstr>
      <vt:lpstr>Garamond</vt:lpstr>
      <vt:lpstr>Times New Roman</vt:lpstr>
      <vt:lpstr>Wingdings</vt:lpstr>
      <vt:lpstr>Trebuchet</vt:lpstr>
      <vt:lpstr>Stream</vt:lpstr>
      <vt:lpstr>Pediatric Head Trauma</vt:lpstr>
      <vt:lpstr>Stats</vt:lpstr>
      <vt:lpstr>Stats</vt:lpstr>
      <vt:lpstr>Common Causes</vt:lpstr>
      <vt:lpstr>Stats</vt:lpstr>
      <vt:lpstr>Minor Head Trauma</vt:lpstr>
      <vt:lpstr>Minor Closed Head Injury</vt:lpstr>
      <vt:lpstr>Minor Head Injury</vt:lpstr>
      <vt:lpstr>Pros and Cons of CT</vt:lpstr>
      <vt:lpstr>What Happens</vt:lpstr>
      <vt:lpstr>Primary Injuries</vt:lpstr>
      <vt:lpstr>Slide 12</vt:lpstr>
      <vt:lpstr> Concussion</vt:lpstr>
      <vt:lpstr>Slide 14</vt:lpstr>
      <vt:lpstr>Slide 15</vt:lpstr>
      <vt:lpstr>Contusion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Diffuse axonal injury</vt:lpstr>
      <vt:lpstr>CT scanning</vt:lpstr>
      <vt:lpstr>Brain needs 02</vt:lpstr>
      <vt:lpstr>Autoregulation</vt:lpstr>
      <vt:lpstr>Pediatric Neuro Assessment</vt:lpstr>
      <vt:lpstr>Cranial Nerves</vt:lpstr>
      <vt:lpstr>Slide 30</vt:lpstr>
      <vt:lpstr>Cranial Nerves</vt:lpstr>
      <vt:lpstr>Nursing Care</vt:lpstr>
      <vt:lpstr>Goals of Care</vt:lpstr>
      <vt:lpstr>Cerebral Edema</vt:lpstr>
      <vt:lpstr>Cerebral Edema</vt:lpstr>
      <vt:lpstr>Nursing Care</vt:lpstr>
      <vt:lpstr>Nursing Care</vt:lpstr>
      <vt:lpstr>Airway Mangagement</vt:lpstr>
      <vt:lpstr>Cardiovascular Managment</vt:lpstr>
      <vt:lpstr>Cerebral Perfusion</vt:lpstr>
      <vt:lpstr>Extraventricular Drains</vt:lpstr>
      <vt:lpstr>Monitoring </vt:lpstr>
    </vt:vector>
  </TitlesOfParts>
  <Company>GJERDECO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ANDERS GJERDE</dc:creator>
  <cp:lastModifiedBy>cstave</cp:lastModifiedBy>
  <cp:revision>28</cp:revision>
  <dcterms:created xsi:type="dcterms:W3CDTF">2009-01-11T16:43:01Z</dcterms:created>
  <dcterms:modified xsi:type="dcterms:W3CDTF">2009-06-05T18:46:13Z</dcterms:modified>
</cp:coreProperties>
</file>