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23" r:id="rId2"/>
    <p:sldId id="503" r:id="rId3"/>
    <p:sldId id="505" r:id="rId4"/>
    <p:sldId id="506" r:id="rId5"/>
    <p:sldId id="514" r:id="rId6"/>
    <p:sldId id="523" r:id="rId7"/>
    <p:sldId id="524" r:id="rId8"/>
    <p:sldId id="521" r:id="rId9"/>
    <p:sldId id="515" r:id="rId10"/>
    <p:sldId id="517" r:id="rId11"/>
    <p:sldId id="519" r:id="rId12"/>
    <p:sldId id="516" r:id="rId13"/>
    <p:sldId id="518" r:id="rId14"/>
    <p:sldId id="520" r:id="rId15"/>
    <p:sldId id="536" r:id="rId16"/>
    <p:sldId id="526" r:id="rId17"/>
    <p:sldId id="527" r:id="rId18"/>
    <p:sldId id="528" r:id="rId19"/>
    <p:sldId id="529" r:id="rId20"/>
    <p:sldId id="530" r:id="rId21"/>
    <p:sldId id="531" r:id="rId22"/>
    <p:sldId id="532" r:id="rId23"/>
    <p:sldId id="533" r:id="rId24"/>
    <p:sldId id="534" r:id="rId25"/>
    <p:sldId id="535" r:id="rId26"/>
    <p:sldId id="537" r:id="rId27"/>
    <p:sldId id="504" r:id="rId28"/>
  </p:sldIdLst>
  <p:sldSz cx="9144000" cy="6858000" type="screen4x3"/>
  <p:notesSz cx="6997700" cy="9271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00"/>
    <a:srgbClr val="FFFFCC"/>
    <a:srgbClr val="FFFF99"/>
    <a:srgbClr val="FFCC66"/>
    <a:srgbClr val="FF9933"/>
    <a:srgbClr val="CC33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545" autoAdjust="0"/>
    <p:restoredTop sz="95244" autoAdjust="0"/>
  </p:normalViewPr>
  <p:slideViewPr>
    <p:cSldViewPr>
      <p:cViewPr>
        <p:scale>
          <a:sx n="96" d="100"/>
          <a:sy n="96" d="100"/>
        </p:scale>
        <p:origin x="-2934" y="-9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4" tIns="46476" rIns="92954" bIns="46476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4" tIns="46476" rIns="92954" bIns="4647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4" tIns="46476" rIns="92954" bIns="46476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074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4" tIns="46476" rIns="92954" bIns="4647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b="0"/>
            </a:lvl1pPr>
          </a:lstStyle>
          <a:p>
            <a:pPr>
              <a:defRPr/>
            </a:pPr>
            <a:fld id="{750CCCDE-E598-4578-B70A-76C2BAD758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95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2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7" tIns="45754" rIns="91507" bIns="45754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52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7" tIns="45754" rIns="91507" bIns="45754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6650" y="685800"/>
            <a:ext cx="4672013" cy="3503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421188"/>
            <a:ext cx="5114925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7" tIns="45754" rIns="91507" bIns="457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52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7" tIns="45754" rIns="91507" bIns="45754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39200"/>
            <a:ext cx="3052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7" tIns="45754" rIns="91507" bIns="45754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BE96BAE9-842E-40FD-B7D9-D64A258456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7785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0910FF-D342-4DAE-AE4F-A5E0992C344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6AAE35-F574-4DEC-8782-CFCA8F25814B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8E3D4F-DBC2-4602-AF00-6B154D171612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C87CB-02EA-4A45-AFC6-3EA95B149B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A6694-CA10-48EC-BAB5-823E7F214D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228600"/>
            <a:ext cx="18669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28600"/>
            <a:ext cx="54483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F9932-F680-4100-B71E-B7F49A8831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228600"/>
            <a:ext cx="52578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752600"/>
            <a:ext cx="36576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6576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28210-E4C1-40EB-B897-5F0276F80A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4E701-72D1-4858-97BD-E047003D0D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0BE6F-6E8D-4E77-BF30-78C5053FE3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752600"/>
            <a:ext cx="3657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657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B0477-5A38-4586-BD85-58A7A0F428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1D34D-1415-44F9-B60A-E52F8C46ED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808C4-FA3A-4F6A-9BC3-724D662887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B2D5A-D5EF-42DE-8085-29CCF9DAD3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ECD85-4659-4CA4-B9B0-932663CF11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A8B2D-D2AE-4985-9A79-7B20ED46F5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00400" y="228600"/>
            <a:ext cx="525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752600"/>
            <a:ext cx="7467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553200"/>
            <a:ext cx="1905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0">
                <a:latin typeface="+mn-lt"/>
              </a:defRPr>
            </a:lvl1pPr>
          </a:lstStyle>
          <a:p>
            <a:pPr>
              <a:defRPr/>
            </a:pPr>
            <a:fld id="{BB72662A-1D00-414F-8415-B4B6D890AC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079" name="Picture 9"/>
          <p:cNvPicPr>
            <a:picLocks noChangeAspect="1" noChangeArrowheads="1"/>
          </p:cNvPicPr>
          <p:nvPr userDrawn="1"/>
        </p:nvPicPr>
        <p:blipFill>
          <a:blip r:embed="rId14" cstate="print"/>
          <a:srcRect l="23529" t="47058" r="23529"/>
          <a:stretch>
            <a:fillRect/>
          </a:stretch>
        </p:blipFill>
        <p:spPr bwMode="auto">
          <a:xfrm>
            <a:off x="381000" y="390525"/>
            <a:ext cx="887413" cy="776288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</p:spPr>
      </p:pic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838200" y="1371600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3081" name="Picture 10" descr="Parchment"/>
          <p:cNvPicPr>
            <a:picLocks noChangeAspect="1" noChangeArrowheads="1"/>
          </p:cNvPicPr>
          <p:nvPr userDrawn="1"/>
        </p:nvPicPr>
        <p:blipFill>
          <a:blip r:embed="rId14" cstate="print"/>
          <a:srcRect b="52942"/>
          <a:stretch>
            <a:fillRect/>
          </a:stretch>
        </p:blipFill>
        <p:spPr bwMode="auto">
          <a:xfrm>
            <a:off x="1219200" y="457200"/>
            <a:ext cx="1676400" cy="690563"/>
          </a:xfrm>
          <a:prstGeom prst="rect">
            <a:avLst/>
          </a:prstGeom>
          <a:blipFill dpi="0" rotWithShape="0">
            <a:blip r:embed="rId15" cstate="print"/>
            <a:srcRect b="52942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838200" y="6553200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eb.stanford.edu/group/fms/fingate/staff/resources/courses/fin0160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ce-humsci.stanford.edu/training/repository-quick-start-guide" TargetMode="External"/><Relationship Id="rId2" Type="http://schemas.openxmlformats.org/officeDocument/2006/relationships/hyperlink" Target="https://finance-humsci.stanford.edu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nford.edu/group/fms/fingate/staff/moyrendclose/year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B0E7-2E7B-4389-9141-C06CDF897CBB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0"/>
            <a:ext cx="7772400" cy="2365375"/>
          </a:xfrm>
        </p:spPr>
        <p:txBody>
          <a:bodyPr/>
          <a:lstStyle/>
          <a:p>
            <a:r>
              <a:rPr lang="en-US" sz="4400" dirty="0" smtClean="0"/>
              <a:t>Fiscal Year-End Close Review</a:t>
            </a:r>
            <a:endParaRPr lang="en-US" sz="4400" dirty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038600"/>
            <a:ext cx="6400800" cy="762000"/>
          </a:xfrm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A50021"/>
                </a:solidFill>
              </a:rPr>
              <a:t>FY15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/>
              <a:t>Allowable Fund Transfers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467600" cy="4648200"/>
          </a:xfrm>
        </p:spPr>
        <p:txBody>
          <a:bodyPr/>
          <a:lstStyle/>
          <a:p>
            <a:endParaRPr lang="en-US" sz="1900" dirty="0" smtClean="0">
              <a:solidFill>
                <a:srgbClr val="000000"/>
              </a:solidFill>
            </a:endParaRPr>
          </a:p>
          <a:p>
            <a:endParaRPr lang="en-US" sz="19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4E701-72D1-4858-97BD-E047003D0D8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1179513"/>
            <a:ext cx="8429625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/>
              <a:t>Commitments and Fund Overdrafts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4676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By 5 pm, </a:t>
            </a:r>
            <a:r>
              <a:rPr lang="en-US" sz="2400" dirty="0" smtClean="0"/>
              <a:t>Wednesday </a:t>
            </a:r>
            <a:r>
              <a:rPr lang="en-US" sz="2400" dirty="0"/>
              <a:t>August </a:t>
            </a:r>
            <a:r>
              <a:rPr lang="en-US" sz="2400" dirty="0" smtClean="0"/>
              <a:t>19</a:t>
            </a:r>
            <a:r>
              <a:rPr lang="en-US" sz="2400" baseline="30000" dirty="0" smtClean="0"/>
              <a:t>th</a:t>
            </a:r>
            <a:endParaRPr lang="en-US" sz="2400" dirty="0"/>
          </a:p>
          <a:p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Annotate your Commitments Report and return to your liaison for year-end transfers.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By 5 pm, Tuesday August 25</a:t>
            </a:r>
            <a:r>
              <a:rPr lang="en-US" sz="2400" baseline="30000" dirty="0" smtClean="0"/>
              <a:t>th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Complete the first pass to cover fund overdrafts by annotating the 154 report.</a:t>
            </a:r>
          </a:p>
          <a:p>
            <a:endParaRPr lang="en-US" sz="2000" dirty="0"/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4E701-72D1-4858-97BD-E047003D0D8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Overdraft Coverage </a:t>
            </a:r>
            <a:r>
              <a:rPr lang="en-US" dirty="0" smtClean="0"/>
              <a:t>– 154a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467600" cy="48006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 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4E701-72D1-4858-97BD-E047003D0D8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8229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Reconciling Operating Budgets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467600" cy="4648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4E701-72D1-4858-97BD-E047003D0D8C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615301"/>
              </p:ext>
            </p:extLst>
          </p:nvPr>
        </p:nvGraphicFramePr>
        <p:xfrm>
          <a:off x="457200" y="1752600"/>
          <a:ext cx="8229600" cy="4512945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904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09/01 Funding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From Budget Template – Budget Summary Page and Fund Statement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 +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Mid-Year Commitments you’ve already received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From August fund statements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  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Mid-Year Commitments       you haven’t received yet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  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 transfers in or (out)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From August commitments reports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From August fund statements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=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OB Funding for the year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Year End Close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467600" cy="4648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4E701-72D1-4858-97BD-E047003D0D8C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3469" y="1600200"/>
            <a:ext cx="819706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Operating Budget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The </a:t>
            </a:r>
            <a:r>
              <a:rPr lang="en-US" sz="2400" u="sng" dirty="0"/>
              <a:t>Fin Fund 153 Fund Statement</a:t>
            </a:r>
            <a:r>
              <a:rPr lang="en-US" sz="2400" dirty="0"/>
              <a:t> Report is the best source for detailed funding entries</a:t>
            </a:r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/>
              <a:t>During fiscal year-end close we are matching funding by project to expense by project.  We no longer are concerned with expense control </a:t>
            </a:r>
            <a:r>
              <a:rPr lang="en-US" sz="2400" dirty="0" smtClean="0"/>
              <a:t>(budget) figures</a:t>
            </a:r>
            <a:r>
              <a:rPr lang="en-US" sz="24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4E701-72D1-4858-97BD-E047003D0D8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1975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Sources for </a:t>
            </a:r>
            <a:r>
              <a:rPr lang="en-US" dirty="0" smtClean="0"/>
              <a:t>OB </a:t>
            </a:r>
            <a:r>
              <a:rPr lang="en-US" dirty="0"/>
              <a:t>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400" dirty="0"/>
              <a:t>FY </a:t>
            </a:r>
            <a:r>
              <a:rPr lang="en-US" sz="2400" dirty="0" smtClean="0"/>
              <a:t>14/15 </a:t>
            </a:r>
            <a:r>
              <a:rPr lang="en-US" sz="2400" dirty="0"/>
              <a:t>Budget Template – Budget </a:t>
            </a:r>
            <a:r>
              <a:rPr lang="en-US" sz="2400" dirty="0" smtClean="0"/>
              <a:t>Summary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 smtClean="0"/>
              <a:t>Dean’s Office Allocation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 smtClean="0"/>
              <a:t>Departmental </a:t>
            </a:r>
            <a:r>
              <a:rPr lang="en-US" dirty="0"/>
              <a:t>funding in the green section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en-US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400" dirty="0" smtClean="0"/>
              <a:t>FY15 </a:t>
            </a:r>
            <a:r>
              <a:rPr lang="en-US" sz="2400" dirty="0"/>
              <a:t>Commitments Report	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/>
              <a:t>Mid-year commitments to the operating budget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4E701-72D1-4858-97BD-E047003D0D8C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06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Operating Budget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kern="1200" dirty="0">
                <a:solidFill>
                  <a:prstClr val="black"/>
                </a:solidFill>
              </a:rPr>
              <a:t>Reconcile Budget Template to Fund Statement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kern="1200" dirty="0">
                <a:solidFill>
                  <a:prstClr val="black"/>
                </a:solidFill>
              </a:rPr>
              <a:t>FY </a:t>
            </a:r>
            <a:r>
              <a:rPr lang="en-US" sz="2000" kern="1200" dirty="0" smtClean="0">
                <a:solidFill>
                  <a:prstClr val="black"/>
                </a:solidFill>
              </a:rPr>
              <a:t>14/15 </a:t>
            </a:r>
            <a:r>
              <a:rPr lang="en-US" sz="2000" kern="1200" dirty="0">
                <a:solidFill>
                  <a:prstClr val="black"/>
                </a:solidFill>
              </a:rPr>
              <a:t>Budget Template – Budget Summary Page 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kern="1200" dirty="0">
                <a:solidFill>
                  <a:prstClr val="black"/>
                </a:solidFill>
              </a:rPr>
              <a:t>This should equal the </a:t>
            </a:r>
            <a:r>
              <a:rPr lang="en-US" kern="1200" dirty="0" smtClean="0">
                <a:solidFill>
                  <a:prstClr val="black"/>
                </a:solidFill>
              </a:rPr>
              <a:t>OCT-2014 </a:t>
            </a:r>
            <a:r>
              <a:rPr lang="en-US" kern="1200" dirty="0">
                <a:solidFill>
                  <a:prstClr val="black"/>
                </a:solidFill>
              </a:rPr>
              <a:t>GF transfer on your fund statement by project (use data download to get source PTA data)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kern="1200" dirty="0">
                <a:solidFill>
                  <a:prstClr val="black"/>
                </a:solidFill>
              </a:rPr>
              <a:t>There are separate </a:t>
            </a:r>
            <a:r>
              <a:rPr lang="en-US" kern="1200" dirty="0" smtClean="0">
                <a:solidFill>
                  <a:prstClr val="black"/>
                </a:solidFill>
              </a:rPr>
              <a:t>OCT-2014 </a:t>
            </a:r>
            <a:r>
              <a:rPr lang="en-US" kern="1200" dirty="0">
                <a:solidFill>
                  <a:prstClr val="black"/>
                </a:solidFill>
              </a:rPr>
              <a:t>lines for department controlled funding </a:t>
            </a:r>
            <a:r>
              <a:rPr lang="en-US" kern="1200" dirty="0" smtClean="0">
                <a:solidFill>
                  <a:prstClr val="black"/>
                </a:solidFill>
              </a:rPr>
              <a:t>transfers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kern="1200" dirty="0" smtClean="0">
                <a:solidFill>
                  <a:srgbClr val="0070C0"/>
                </a:solidFill>
              </a:rPr>
              <a:t>Dean’s </a:t>
            </a:r>
            <a:r>
              <a:rPr lang="en-US" sz="1800" kern="1200" dirty="0">
                <a:solidFill>
                  <a:srgbClr val="0070C0"/>
                </a:solidFill>
              </a:rPr>
              <a:t>Office reconciles Faculty Salary </a:t>
            </a:r>
            <a:r>
              <a:rPr lang="en-US" sz="1800" kern="1200" dirty="0" smtClean="0">
                <a:solidFill>
                  <a:srgbClr val="0070C0"/>
                </a:solidFill>
              </a:rPr>
              <a:t>project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kern="1200" dirty="0">
              <a:solidFill>
                <a:srgbClr val="0070C0"/>
              </a:solidFill>
            </a:endParaRPr>
          </a:p>
          <a:p>
            <a:pPr lvl="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kern="1200" dirty="0">
                <a:solidFill>
                  <a:prstClr val="black"/>
                </a:solidFill>
              </a:rPr>
              <a:t>Reconcile mid-year transfers on Fund Statement</a:t>
            </a:r>
            <a:endParaRPr lang="en-US" sz="2000" kern="1200" dirty="0">
              <a:solidFill>
                <a:srgbClr val="0070C0"/>
              </a:solidFill>
            </a:endParaRP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kern="1200" dirty="0">
                <a:solidFill>
                  <a:prstClr val="black"/>
                </a:solidFill>
              </a:rPr>
              <a:t>Additional fund transfers during the year for mid-year funding commitments or transfers to/from other PTAs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4E701-72D1-4858-97BD-E047003D0D8C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9364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Year-End Report for OB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kern="1200" dirty="0">
                <a:solidFill>
                  <a:prstClr val="black"/>
                </a:solidFill>
              </a:rPr>
              <a:t>Actions you should be taking: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kern="1200" dirty="0">
                <a:solidFill>
                  <a:prstClr val="black"/>
                </a:solidFill>
              </a:rPr>
              <a:t>Review </a:t>
            </a:r>
            <a:r>
              <a:rPr lang="en-US" u="sng" kern="1200" dirty="0">
                <a:solidFill>
                  <a:prstClr val="black"/>
                </a:solidFill>
              </a:rPr>
              <a:t>Year End Report</a:t>
            </a:r>
            <a:r>
              <a:rPr lang="en-US" kern="1200" dirty="0">
                <a:solidFill>
                  <a:prstClr val="black"/>
                </a:solidFill>
              </a:rPr>
              <a:t> for your OB Award to check funding and expense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kern="1200" dirty="0">
              <a:solidFill>
                <a:prstClr val="black"/>
              </a:solidFill>
            </a:endParaRP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kern="1200" dirty="0">
                <a:solidFill>
                  <a:prstClr val="black"/>
                </a:solidFill>
              </a:rPr>
              <a:t>Use the </a:t>
            </a:r>
            <a:r>
              <a:rPr lang="en-US" u="sng" kern="1200" dirty="0">
                <a:solidFill>
                  <a:prstClr val="black"/>
                </a:solidFill>
              </a:rPr>
              <a:t>Fin </a:t>
            </a:r>
            <a:r>
              <a:rPr lang="en-US" u="sng" kern="1200" dirty="0" err="1">
                <a:solidFill>
                  <a:prstClr val="black"/>
                </a:solidFill>
              </a:rPr>
              <a:t>Exp</a:t>
            </a:r>
            <a:r>
              <a:rPr lang="en-US" u="sng" kern="1200" dirty="0">
                <a:solidFill>
                  <a:prstClr val="black"/>
                </a:solidFill>
              </a:rPr>
              <a:t> 279 Transaction Detail</a:t>
            </a:r>
            <a:r>
              <a:rPr lang="en-US" kern="1200" dirty="0">
                <a:solidFill>
                  <a:prstClr val="black"/>
                </a:solidFill>
              </a:rPr>
              <a:t> to check any questions about expenditure details.  Reports are updated daily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kern="1200" dirty="0">
              <a:solidFill>
                <a:prstClr val="black"/>
              </a:solidFill>
            </a:endParaRP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kern="1200" dirty="0">
                <a:solidFill>
                  <a:prstClr val="black"/>
                </a:solidFill>
              </a:rPr>
              <a:t>Add any outstanding </a:t>
            </a:r>
            <a:r>
              <a:rPr lang="en-US" kern="1200" dirty="0" smtClean="0">
                <a:solidFill>
                  <a:prstClr val="black"/>
                </a:solidFill>
              </a:rPr>
              <a:t>FY15 </a:t>
            </a:r>
            <a:r>
              <a:rPr lang="en-US" kern="1200" dirty="0">
                <a:solidFill>
                  <a:prstClr val="black"/>
                </a:solidFill>
              </a:rPr>
              <a:t>commitments from your commitments report to project year-end funding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4E701-72D1-4858-97BD-E047003D0D8C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3054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</a:t>
            </a:r>
            <a:r>
              <a:rPr lang="en-US" dirty="0"/>
              <a:t>with </a:t>
            </a:r>
            <a:r>
              <a:rPr lang="en-US" dirty="0" smtClean="0"/>
              <a:t>Reconciliation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If you’re having trouble reconciling your </a:t>
            </a:r>
            <a:r>
              <a:rPr lang="en-US" sz="2400" dirty="0"/>
              <a:t>expenditures, take </a:t>
            </a:r>
            <a:r>
              <a:rPr lang="en-US" sz="2400" dirty="0"/>
              <a:t>a look at the </a:t>
            </a:r>
            <a:r>
              <a:rPr lang="en-US" sz="2400" dirty="0"/>
              <a:t>Financial Management Services website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1600" dirty="0">
                <a:hlinkClick r:id="rId2"/>
              </a:rPr>
              <a:t>https://web.stanford.edu/group/fms/fingate/staff/resources/courses/fin0160.html</a:t>
            </a:r>
            <a:r>
              <a:rPr lang="en-US" sz="1600" dirty="0"/>
              <a:t> 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4E701-72D1-4858-97BD-E047003D0D8C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3364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Documents for Year End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5" name="Content Placeholder 6"/>
          <p:cNvSpPr>
            <a:spLocks noGrp="1"/>
          </p:cNvSpPr>
          <p:nvPr>
            <p:ph idx="1"/>
          </p:nvPr>
        </p:nvSpPr>
        <p:spPr>
          <a:xfrm>
            <a:off x="990600" y="1600200"/>
            <a:ext cx="7467600" cy="4572000"/>
          </a:xfrm>
        </p:spPr>
        <p:txBody>
          <a:bodyPr/>
          <a:lstStyle/>
          <a:p>
            <a:pPr eaLnBrk="1" hangingPunct="1"/>
            <a:r>
              <a:rPr lang="en-US" sz="2400" dirty="0"/>
              <a:t>August </a:t>
            </a:r>
            <a:r>
              <a:rPr lang="en-US" sz="2400" dirty="0" smtClean="0"/>
              <a:t>2015 </a:t>
            </a:r>
            <a:r>
              <a:rPr lang="en-US" sz="2400" dirty="0"/>
              <a:t>Close Memo</a:t>
            </a:r>
          </a:p>
          <a:p>
            <a:pPr eaLnBrk="1" hangingPunct="1"/>
            <a:endParaRPr lang="en-US" sz="2400" dirty="0"/>
          </a:p>
          <a:p>
            <a:pPr lvl="0"/>
            <a:r>
              <a:rPr lang="en-US" sz="2400" dirty="0"/>
              <a:t>Year-End Calendar </a:t>
            </a:r>
            <a:r>
              <a:rPr lang="en-US" sz="2400" dirty="0" smtClean="0"/>
              <a:t>FY15</a:t>
            </a:r>
            <a:endParaRPr lang="en-US" sz="2400" dirty="0"/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Allowable Funding </a:t>
            </a:r>
            <a:r>
              <a:rPr lang="en-US" sz="2400" dirty="0" smtClean="0"/>
              <a:t>Transfers</a:t>
            </a:r>
            <a:endParaRPr lang="en-US" sz="2400" dirty="0"/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Funds Management and </a:t>
            </a:r>
            <a:r>
              <a:rPr lang="en-US" sz="2400" dirty="0" smtClean="0"/>
              <a:t>Overdrafts</a:t>
            </a:r>
            <a:endParaRPr lang="en-US" sz="2400" dirty="0"/>
          </a:p>
          <a:p>
            <a:endParaRPr lang="en-US" sz="2000" dirty="0" smtClean="0"/>
          </a:p>
          <a:p>
            <a:pPr lvl="1"/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01B933-2169-46AC-AACD-20EB11188FA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YE Close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5029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000" dirty="0"/>
              <a:t>By 5 pm </a:t>
            </a:r>
            <a:r>
              <a:rPr lang="en-US" sz="2000" dirty="0" smtClean="0"/>
              <a:t>Tuesday, September 1:</a:t>
            </a:r>
            <a:endParaRPr lang="en-US" sz="2000" dirty="0"/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2000" dirty="0"/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Complete </a:t>
            </a:r>
            <a:r>
              <a:rPr lang="en-US" sz="2000" dirty="0" smtClean="0"/>
              <a:t>preliminary instructions </a:t>
            </a:r>
            <a:r>
              <a:rPr lang="en-US" sz="2000" dirty="0"/>
              <a:t>on the Year </a:t>
            </a:r>
            <a:r>
              <a:rPr lang="en-US" sz="2000" dirty="0" smtClean="0"/>
              <a:t>End </a:t>
            </a:r>
            <a:r>
              <a:rPr lang="en-US" sz="2000" dirty="0" smtClean="0"/>
              <a:t>Operating Budget Report and return to your liaison</a:t>
            </a:r>
            <a:endParaRPr lang="en-US" sz="2000" dirty="0"/>
          </a:p>
          <a:p>
            <a:pPr lvl="2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Provide </a:t>
            </a:r>
            <a:r>
              <a:rPr lang="en-US" dirty="0"/>
              <a:t>instructions for pulling back unused restricted funding, moving general funds allocations, or adding funding as needed</a:t>
            </a:r>
          </a:p>
          <a:p>
            <a:pPr lvl="2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You can keep it simple, or make it complex, add rows and columns as needed to make it </a:t>
            </a:r>
            <a:r>
              <a:rPr lang="en-US" dirty="0" smtClean="0"/>
              <a:t>clear</a:t>
            </a:r>
          </a:p>
          <a:p>
            <a:pPr lvl="2" eaLnBrk="1" hangingPunct="1">
              <a:lnSpc>
                <a:spcPct val="90000"/>
              </a:lnSpc>
            </a:pPr>
            <a:endParaRPr lang="en-US" dirty="0" smtClean="0"/>
          </a:p>
          <a:p>
            <a:pPr marL="114300" indent="0" eaLnBrk="1" hangingPunct="1">
              <a:lnSpc>
                <a:spcPct val="90000"/>
              </a:lnSpc>
              <a:buNone/>
            </a:pPr>
            <a:r>
              <a:rPr lang="en-US" sz="2000" dirty="0" smtClean="0"/>
              <a:t> By 5 pm Wednesday, September 2:</a:t>
            </a:r>
          </a:p>
          <a:p>
            <a:pPr marL="114300" indent="0" eaLnBrk="1" hangingPunct="1">
              <a:lnSpc>
                <a:spcPct val="90000"/>
              </a:lnSpc>
              <a:buNone/>
            </a:pPr>
            <a:endParaRPr lang="en-US" sz="2000" dirty="0" smtClean="0"/>
          </a:p>
          <a:p>
            <a:pPr marL="857250" lvl="2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Complete instructions on your 154 report for covering overdrafts</a:t>
            </a:r>
          </a:p>
          <a:p>
            <a:pPr marL="114300" indent="0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marL="0" lvl="3" indent="0" algn="ctr" eaLnBrk="1" hangingPunct="1">
              <a:lnSpc>
                <a:spcPct val="90000"/>
              </a:lnSpc>
              <a:buNone/>
            </a:pPr>
            <a:r>
              <a:rPr lang="en-US" sz="1400" b="1" dirty="0" smtClean="0">
                <a:solidFill>
                  <a:srgbClr val="0070C0"/>
                </a:solidFill>
              </a:rPr>
              <a:t>(</a:t>
            </a:r>
            <a:r>
              <a:rPr lang="en-US" sz="1400" b="1" dirty="0">
                <a:solidFill>
                  <a:srgbClr val="0070C0"/>
                </a:solidFill>
              </a:rPr>
              <a:t>Since reports are updated daily, you should be able to project your year-end balances closely)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4E701-72D1-4858-97BD-E047003D0D8C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189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Adjustments to OB 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4E701-72D1-4858-97BD-E047003D0D8C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678" y="1524000"/>
            <a:ext cx="8394922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6287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Operating Budget Instructions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4E701-72D1-4858-97BD-E047003D0D8C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74" y="1639115"/>
            <a:ext cx="8413726" cy="4176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57484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Revised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/>
              <a:t>By 5 pm Friday, September </a:t>
            </a:r>
            <a:r>
              <a:rPr lang="en-US" sz="2400" dirty="0" smtClean="0"/>
              <a:t>4th:</a:t>
            </a:r>
            <a:endParaRPr lang="en-US" sz="2400" dirty="0"/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 smtClean="0"/>
              <a:t> </a:t>
            </a:r>
            <a:endParaRPr lang="en-US" dirty="0"/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Complete </a:t>
            </a:r>
            <a:r>
              <a:rPr lang="en-US" dirty="0" smtClean="0"/>
              <a:t>and return to your liaison any revised </a:t>
            </a:r>
            <a:r>
              <a:rPr lang="en-US" dirty="0"/>
              <a:t>instructions on the Year End </a:t>
            </a:r>
            <a:r>
              <a:rPr lang="en-US" dirty="0" smtClean="0"/>
              <a:t>Operating Budget Report </a:t>
            </a:r>
            <a:r>
              <a:rPr lang="en-US" dirty="0"/>
              <a:t>if there are material differences from </a:t>
            </a:r>
            <a:r>
              <a:rPr lang="en-US" dirty="0" smtClean="0"/>
              <a:t>your original </a:t>
            </a:r>
            <a:r>
              <a:rPr lang="en-US" dirty="0"/>
              <a:t>instructions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4E701-72D1-4858-97BD-E047003D0D8C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2847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Savings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Surpluses in graduate aid will be moved to the Grad Aid Savings account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Surpluses in non-base budgets should be cleared by pulling back funds to the original source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Budget savings decisions are made by Jim Henry and Adam Daniel based on the YE template and department/program </a:t>
            </a:r>
            <a:r>
              <a:rPr lang="en-US" sz="2400" dirty="0" smtClean="0"/>
              <a:t>reserves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4E701-72D1-4858-97BD-E047003D0D8C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2784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Sharing Entries in August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Please review your cost share funding with your liaison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Cost </a:t>
            </a:r>
            <a:r>
              <a:rPr lang="en-US" sz="2400" dirty="0"/>
              <a:t>sharing for faculty salaries and benefits during the academic year should be covered before August Month-End (Soft) Close Thursday, September </a:t>
            </a:r>
            <a:r>
              <a:rPr lang="en-US" sz="2400" dirty="0" smtClean="0"/>
              <a:t>3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Other cost sharing expenses should be covered from an appropriate departmental </a:t>
            </a:r>
            <a:r>
              <a:rPr lang="en-US" sz="2400" dirty="0" smtClean="0"/>
              <a:t>source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4E701-72D1-4858-97BD-E047003D0D8C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9843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Finance Web Site and 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H&amp;S Finance web site has reports, policies, procedures, training, and calendar information for year-end close</a:t>
            </a:r>
          </a:p>
          <a:p>
            <a:endParaRPr lang="en-US" sz="2400" dirty="0" smtClean="0"/>
          </a:p>
          <a:p>
            <a:pPr marL="0" indent="0" algn="ctr">
              <a:buNone/>
            </a:pPr>
            <a:r>
              <a:rPr lang="en-US" sz="1800" dirty="0" smtClean="0">
                <a:hlinkClick r:id="rId2"/>
              </a:rPr>
              <a:t>https://finance-humsci.stanford.edu/</a:t>
            </a:r>
            <a:endParaRPr lang="en-US" sz="1800" dirty="0" smtClean="0"/>
          </a:p>
          <a:p>
            <a:pPr marL="0" indent="0">
              <a:buNone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Instructions for using the Repository to access and upload reports and other documents is available on the H&amp;S Finance web site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1800" dirty="0" smtClean="0">
                <a:hlinkClick r:id="rId3"/>
              </a:rPr>
              <a:t>https://finance-humsci.stanford.edu/training/repository-quick-start-guide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4E701-72D1-4858-97BD-E047003D0D8C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144601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Operating Budget Orientation</a:t>
            </a:r>
          </a:p>
        </p:txBody>
      </p:sp>
      <p:sp>
        <p:nvSpPr>
          <p:cNvPr id="25603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sz="2000" dirty="0" smtClean="0"/>
          </a:p>
          <a:p>
            <a:pPr algn="ctr">
              <a:buFontTx/>
              <a:buNone/>
            </a:pPr>
            <a:endParaRPr lang="en-US" sz="2000" dirty="0" smtClean="0"/>
          </a:p>
          <a:p>
            <a:pPr algn="ctr">
              <a:buFontTx/>
              <a:buNone/>
            </a:pPr>
            <a:endParaRPr lang="en-US" sz="2000" dirty="0" smtClean="0"/>
          </a:p>
          <a:p>
            <a:pPr algn="ctr">
              <a:buFontTx/>
              <a:buNone/>
            </a:pP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62279B-B233-4D8D-A6B9-6ABA1800942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2667000" y="2514600"/>
            <a:ext cx="3962400" cy="2590800"/>
          </a:xfrm>
          <a:prstGeom prst="ellipse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>
              <a:defRPr/>
            </a:pPr>
            <a:r>
              <a:rPr lang="en-US" dirty="0" smtClean="0">
                <a:latin typeface="Arial Black" pitchFamily="34" charset="0"/>
              </a:rPr>
              <a:t>Questions or Suggestions?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for Detailed YE Instructions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400" dirty="0"/>
              <a:t>A detailed calendar of close dates is available on the </a:t>
            </a:r>
            <a:r>
              <a:rPr lang="en-US" sz="2400" dirty="0" smtClean="0"/>
              <a:t>Financial Management Services website </a:t>
            </a:r>
            <a:r>
              <a:rPr lang="en-US" sz="2400" dirty="0"/>
              <a:t>at:</a:t>
            </a:r>
          </a:p>
          <a:p>
            <a:pPr marL="0" lvl="0" indent="0">
              <a:buNone/>
            </a:pPr>
            <a:r>
              <a:rPr lang="en-US" dirty="0"/>
              <a:t> </a:t>
            </a:r>
          </a:p>
          <a:p>
            <a:pPr marL="0" indent="0" algn="ctr">
              <a:buNone/>
            </a:pPr>
            <a:r>
              <a:rPr lang="en-US" sz="1600" u="sng" dirty="0">
                <a:solidFill>
                  <a:srgbClr val="0000FF"/>
                </a:solidFill>
                <a:hlinkClick r:id="rId2"/>
              </a:rPr>
              <a:t>http://www.stanford.edu/group/fms/fingate/staff/moyrendclose/year.html</a:t>
            </a:r>
            <a:endParaRPr lang="en-US" sz="16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4E701-72D1-4858-97BD-E047003D0D8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Year-End Close – Basic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Funds: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What is my year-end position?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What funds do I need to analyze?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Do I have overdrafts that must be corrected?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Operating Budget: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What is my funding?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What are my expenses?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4E701-72D1-4858-97BD-E047003D0D8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 Overdrafts Outside </a:t>
            </a:r>
            <a:r>
              <a:rPr lang="en-US" dirty="0" smtClean="0"/>
              <a:t>Operating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4676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Designated, Expendable, Endowed &amp; University Research funds should end the year with a balance ≥ zero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These funds may be closed with a deficit if it does not exceed $1,000 </a:t>
            </a:r>
            <a:r>
              <a:rPr lang="en-US" sz="2400" i="1" dirty="0"/>
              <a:t>(but the deficit must ultimately be funded)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Sponsored Project award balances (awards beginning with P-V) are not reviewed as part of this year-end balance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4E701-72D1-4858-97BD-E047003D0D8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 Balance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First, do a high-level review of all your fund balances.  This will give you an idea of whether or not you have balance problems and where they are</a:t>
            </a:r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/>
              <a:t>In ReportMart3, run Oracle report </a:t>
            </a:r>
            <a:r>
              <a:rPr lang="en-US" sz="2400" u="sng" dirty="0"/>
              <a:t>FIN FUND </a:t>
            </a:r>
            <a:r>
              <a:rPr lang="en-US" sz="2400" u="sng" dirty="0" smtClean="0"/>
              <a:t>154 </a:t>
            </a:r>
            <a:r>
              <a:rPr lang="en-US" sz="2400" u="sng" dirty="0"/>
              <a:t>YTD Fund Bal </a:t>
            </a:r>
            <a:r>
              <a:rPr lang="en-US" sz="2400" u="sng" dirty="0" smtClean="0"/>
              <a:t>List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4E701-72D1-4858-97BD-E047003D0D8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810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154 </a:t>
            </a:r>
            <a:r>
              <a:rPr lang="en-US" dirty="0"/>
              <a:t>Fund Statement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4E701-72D1-4858-97BD-E047003D0D8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28800"/>
            <a:ext cx="7467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46513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causes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467600" cy="46482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400" dirty="0"/>
              <a:t>Too much funding transferred to support Operating Budget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sz="2400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400" dirty="0"/>
              <a:t>Dean’s Office or President’s Office funding transfers have not yet been made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sz="2400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400" dirty="0"/>
              <a:t>Incorrect expenses or too many expenditures charged to a faculty-controlled fund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4E701-72D1-4858-97BD-E047003D0D8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Corrective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848600" cy="4648200"/>
          </a:xfrm>
        </p:spPr>
        <p:txBody>
          <a:bodyPr/>
          <a:lstStyle/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/>
              <a:t>Move incorrect or excess expenditures using </a:t>
            </a:r>
            <a:r>
              <a:rPr lang="en-US" dirty="0" err="1"/>
              <a:t>iJournals</a:t>
            </a:r>
            <a:r>
              <a:rPr lang="en-US" dirty="0"/>
              <a:t> or LDA by 5 pm Thursday, September </a:t>
            </a:r>
            <a:r>
              <a:rPr lang="en-US" dirty="0" smtClean="0"/>
              <a:t>3</a:t>
            </a:r>
            <a:endParaRPr lang="en-US" dirty="0"/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en-US" dirty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/>
              <a:t>Pull back Operating Budget support – send request to Finance liaison as soon as possible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en-US" dirty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/>
              <a:t>Transfer funding from a “like” fund to the fund in overdraft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4E701-72D1-4858-97BD-E047003D0D8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24463</TotalTime>
  <Words>963</Words>
  <Application>Microsoft Office PowerPoint</Application>
  <PresentationFormat>On-screen Show (4:3)</PresentationFormat>
  <Paragraphs>186</Paragraphs>
  <Slides>27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Default Design</vt:lpstr>
      <vt:lpstr>Fiscal Year-End Close Review</vt:lpstr>
      <vt:lpstr>Documents for Year End</vt:lpstr>
      <vt:lpstr>Link for Detailed YE Instructions</vt:lpstr>
      <vt:lpstr>Year-End Close – Basic Process</vt:lpstr>
      <vt:lpstr>Fund Overdrafts Outside Operating Budget</vt:lpstr>
      <vt:lpstr>Fund Balance Review</vt:lpstr>
      <vt:lpstr>154 Fund Statement Summary</vt:lpstr>
      <vt:lpstr>Possible causes</vt:lpstr>
      <vt:lpstr>Corrective Actions</vt:lpstr>
      <vt:lpstr>Allowable Fund Transfers</vt:lpstr>
      <vt:lpstr>Commitments and Fund Overdrafts</vt:lpstr>
      <vt:lpstr>Overdraft Coverage – 154a</vt:lpstr>
      <vt:lpstr>Reconciling Operating Budgets</vt:lpstr>
      <vt:lpstr>Year End Close Report</vt:lpstr>
      <vt:lpstr>Operating Budget Funding</vt:lpstr>
      <vt:lpstr>Other Sources for OB Funding</vt:lpstr>
      <vt:lpstr>Operating Budget Funding</vt:lpstr>
      <vt:lpstr>Year-End Report for OB</vt:lpstr>
      <vt:lpstr>Help with Reconciliation</vt:lpstr>
      <vt:lpstr>Complete YE Close Instructions</vt:lpstr>
      <vt:lpstr>Adjustments to OB Support</vt:lpstr>
      <vt:lpstr>Operating Budget Instructions</vt:lpstr>
      <vt:lpstr>Complete Revised Instructions</vt:lpstr>
      <vt:lpstr>Budget Savings</vt:lpstr>
      <vt:lpstr>Cost Sharing Entries in August</vt:lpstr>
      <vt:lpstr>Finance Web Site and Repository</vt:lpstr>
      <vt:lpstr>Operating Budget Orientation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OOD-SAA</dc:creator>
  <cp:lastModifiedBy>John Murphy</cp:lastModifiedBy>
  <cp:revision>795</cp:revision>
  <dcterms:created xsi:type="dcterms:W3CDTF">2003-04-29T21:04:00Z</dcterms:created>
  <dcterms:modified xsi:type="dcterms:W3CDTF">2015-08-07T18:02:59Z</dcterms:modified>
</cp:coreProperties>
</file>